
<file path=[Content_Types].xml><?xml version="1.0" encoding="utf-8"?>
<Types xmlns="http://schemas.openxmlformats.org/package/2006/content-types">
  <Default Extension="xml" ContentType="application/xml"/>
  <Default Extension="jpeg" ContentType="image/jpeg"/>
  <Default Extension="tiff" ContentType="image/tiff"/>
  <Default Extension="jpg" ContentType="image/jpeg"/>
  <Default Extension="xlsx" ContentType="application/vnd.openxmlformats-officedocument.spreadsheetml.sheet"/>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charts/chart1.xml" ContentType="application/vnd.openxmlformats-officedocument.drawingml.chart+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3.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4.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5.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6.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7.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8.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9.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10.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11.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charts/chart2.xml" ContentType="application/vnd.openxmlformats-officedocument.drawingml.chart+xml"/>
  <Override PartName="/ppt/drawings/drawing1.xml" ContentType="application/vnd.openxmlformats-officedocument.drawingml.chartshapes+xml"/>
  <Override PartName="/ppt/charts/chart3.xml" ContentType="application/vnd.openxmlformats-officedocument.drawingml.chart+xml"/>
  <Override PartName="/ppt/drawings/drawing2.xml" ContentType="application/vnd.openxmlformats-officedocument.drawingml.chartshapes+xml"/>
  <Override PartName="/ppt/charts/chart4.xml" ContentType="application/vnd.openxmlformats-officedocument.drawingml.chart+xml"/>
  <Override PartName="/ppt/drawings/drawing3.xml" ContentType="application/vnd.openxmlformats-officedocument.drawingml.chartshapes+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charts/chart5.xml" ContentType="application/vnd.openxmlformats-officedocument.drawingml.chart+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charts/chart6.xml" ContentType="application/vnd.openxmlformats-officedocument.drawingml.chart+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charts/chart7.xml" ContentType="application/vnd.openxmlformats-officedocument.drawingml.chart+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charts/chart8.xml" ContentType="application/vnd.openxmlformats-officedocument.drawingml.chart+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0"/>
  </p:notesMasterIdLst>
  <p:sldIdLst>
    <p:sldId id="256" r:id="rId2"/>
    <p:sldId id="360" r:id="rId3"/>
    <p:sldId id="265" r:id="rId4"/>
    <p:sldId id="279" r:id="rId5"/>
    <p:sldId id="273" r:id="rId6"/>
    <p:sldId id="374" r:id="rId7"/>
    <p:sldId id="375" r:id="rId8"/>
    <p:sldId id="376" r:id="rId9"/>
    <p:sldId id="345" r:id="rId10"/>
    <p:sldId id="395" r:id="rId11"/>
    <p:sldId id="396" r:id="rId12"/>
    <p:sldId id="398" r:id="rId13"/>
    <p:sldId id="399" r:id="rId14"/>
    <p:sldId id="400" r:id="rId15"/>
    <p:sldId id="270" r:id="rId16"/>
    <p:sldId id="377" r:id="rId17"/>
    <p:sldId id="378" r:id="rId18"/>
    <p:sldId id="284" r:id="rId19"/>
    <p:sldId id="390" r:id="rId20"/>
    <p:sldId id="391" r:id="rId21"/>
    <p:sldId id="276" r:id="rId22"/>
    <p:sldId id="392" r:id="rId23"/>
    <p:sldId id="393" r:id="rId24"/>
    <p:sldId id="349" r:id="rId25"/>
    <p:sldId id="402" r:id="rId26"/>
    <p:sldId id="293" r:id="rId27"/>
    <p:sldId id="274" r:id="rId28"/>
    <p:sldId id="292" r:id="rId29"/>
    <p:sldId id="346" r:id="rId30"/>
    <p:sldId id="295" r:id="rId31"/>
    <p:sldId id="301" r:id="rId32"/>
    <p:sldId id="298" r:id="rId33"/>
    <p:sldId id="299" r:id="rId34"/>
    <p:sldId id="300" r:id="rId35"/>
    <p:sldId id="404" r:id="rId36"/>
    <p:sldId id="405" r:id="rId37"/>
    <p:sldId id="406" r:id="rId38"/>
    <p:sldId id="407" r:id="rId39"/>
    <p:sldId id="408" r:id="rId40"/>
    <p:sldId id="275" r:id="rId41"/>
    <p:sldId id="363" r:id="rId42"/>
    <p:sldId id="364" r:id="rId43"/>
    <p:sldId id="365" r:id="rId44"/>
    <p:sldId id="366" r:id="rId45"/>
    <p:sldId id="367" r:id="rId46"/>
    <p:sldId id="368" r:id="rId47"/>
    <p:sldId id="369" r:id="rId48"/>
    <p:sldId id="370" r:id="rId49"/>
    <p:sldId id="371" r:id="rId50"/>
    <p:sldId id="348" r:id="rId51"/>
    <p:sldId id="372" r:id="rId52"/>
    <p:sldId id="403" r:id="rId53"/>
    <p:sldId id="350" r:id="rId54"/>
    <p:sldId id="359" r:id="rId55"/>
    <p:sldId id="389" r:id="rId56"/>
    <p:sldId id="358" r:id="rId57"/>
    <p:sldId id="319" r:id="rId58"/>
    <p:sldId id="320" r:id="rId59"/>
    <p:sldId id="321" r:id="rId60"/>
    <p:sldId id="322" r:id="rId61"/>
    <p:sldId id="323" r:id="rId62"/>
    <p:sldId id="324" r:id="rId63"/>
    <p:sldId id="325" r:id="rId64"/>
    <p:sldId id="326" r:id="rId65"/>
    <p:sldId id="327" r:id="rId66"/>
    <p:sldId id="328" r:id="rId67"/>
    <p:sldId id="329" r:id="rId68"/>
    <p:sldId id="288" r:id="rId69"/>
    <p:sldId id="289" r:id="rId70"/>
    <p:sldId id="290" r:id="rId71"/>
    <p:sldId id="341" r:id="rId72"/>
    <p:sldId id="342" r:id="rId73"/>
    <p:sldId id="343" r:id="rId74"/>
    <p:sldId id="409" r:id="rId75"/>
    <p:sldId id="410" r:id="rId76"/>
    <p:sldId id="411" r:id="rId77"/>
    <p:sldId id="412" r:id="rId78"/>
    <p:sldId id="286" r:id="rId79"/>
    <p:sldId id="287" r:id="rId80"/>
    <p:sldId id="291" r:id="rId81"/>
    <p:sldId id="336" r:id="rId82"/>
    <p:sldId id="337" r:id="rId83"/>
    <p:sldId id="338" r:id="rId84"/>
    <p:sldId id="339" r:id="rId85"/>
    <p:sldId id="340" r:id="rId86"/>
    <p:sldId id="379" r:id="rId87"/>
    <p:sldId id="330" r:id="rId88"/>
    <p:sldId id="354" r:id="rId89"/>
    <p:sldId id="355" r:id="rId90"/>
    <p:sldId id="356" r:id="rId91"/>
    <p:sldId id="357" r:id="rId92"/>
    <p:sldId id="394" r:id="rId93"/>
    <p:sldId id="385" r:id="rId94"/>
    <p:sldId id="386" r:id="rId95"/>
    <p:sldId id="387" r:id="rId96"/>
    <p:sldId id="388" r:id="rId97"/>
    <p:sldId id="380" r:id="rId98"/>
    <p:sldId id="381" r:id="rId99"/>
    <p:sldId id="382" r:id="rId100"/>
    <p:sldId id="383" r:id="rId101"/>
    <p:sldId id="384" r:id="rId102"/>
    <p:sldId id="401" r:id="rId103"/>
    <p:sldId id="257" r:id="rId104"/>
    <p:sldId id="259" r:id="rId105"/>
    <p:sldId id="260" r:id="rId106"/>
    <p:sldId id="261" r:id="rId107"/>
    <p:sldId id="262" r:id="rId108"/>
    <p:sldId id="258" r:id="rId10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6C9CAFE-CE33-4D2E-A517-6EC3BFC2BFD2}">
          <p14:sldIdLst>
            <p14:sldId id="256"/>
          </p14:sldIdLst>
        </p14:section>
        <p14:section name="Project Overview" id="{A7F8F98E-2D0A-403B-B93F-78EE24763C34}">
          <p14:sldIdLst>
            <p14:sldId id="360"/>
            <p14:sldId id="265"/>
            <p14:sldId id="279"/>
          </p14:sldIdLst>
        </p14:section>
        <p14:section name="Structure" id="{89C83F84-DE7E-4AD6-970A-3DB230F01CE2}">
          <p14:sldIdLst>
            <p14:sldId id="273"/>
            <p14:sldId id="374"/>
            <p14:sldId id="375"/>
            <p14:sldId id="376"/>
            <p14:sldId id="345"/>
            <p14:sldId id="395"/>
            <p14:sldId id="396"/>
            <p14:sldId id="398"/>
            <p14:sldId id="399"/>
            <p14:sldId id="400"/>
            <p14:sldId id="270"/>
            <p14:sldId id="377"/>
            <p14:sldId id="378"/>
            <p14:sldId id="284"/>
            <p14:sldId id="390"/>
            <p14:sldId id="391"/>
          </p14:sldIdLst>
        </p14:section>
        <p14:section name="Testing" id="{D20AD054-986A-4789-B423-95EFF0B522C9}">
          <p14:sldIdLst>
            <p14:sldId id="276"/>
            <p14:sldId id="392"/>
            <p14:sldId id="393"/>
            <p14:sldId id="349"/>
            <p14:sldId id="402"/>
            <p14:sldId id="293"/>
          </p14:sldIdLst>
        </p14:section>
        <p14:section name="Hardware" id="{68D190D6-4860-4525-8B59-2CAC4EF577D7}">
          <p14:sldIdLst>
            <p14:sldId id="274"/>
            <p14:sldId id="292"/>
            <p14:sldId id="346"/>
            <p14:sldId id="295"/>
            <p14:sldId id="301"/>
            <p14:sldId id="298"/>
            <p14:sldId id="299"/>
            <p14:sldId id="300"/>
            <p14:sldId id="404"/>
            <p14:sldId id="405"/>
            <p14:sldId id="406"/>
            <p14:sldId id="407"/>
            <p14:sldId id="408"/>
          </p14:sldIdLst>
        </p14:section>
        <p14:section name="Software" id="{ABEE1EDA-B02D-49C3-8061-EBD3BD40F702}">
          <p14:sldIdLst>
            <p14:sldId id="275"/>
            <p14:sldId id="363"/>
            <p14:sldId id="364"/>
            <p14:sldId id="365"/>
            <p14:sldId id="366"/>
            <p14:sldId id="367"/>
            <p14:sldId id="368"/>
            <p14:sldId id="369"/>
            <p14:sldId id="370"/>
            <p14:sldId id="371"/>
            <p14:sldId id="348"/>
            <p14:sldId id="372"/>
            <p14:sldId id="403"/>
          </p14:sldIdLst>
        </p14:section>
        <p14:section name="Conclusion and Next Step" id="{773207F0-68B1-4623-879D-A54B14819F70}">
          <p14:sldIdLst>
            <p14:sldId id="350"/>
            <p14:sldId id="359"/>
            <p14:sldId id="389"/>
          </p14:sldIdLst>
        </p14:section>
        <p14:section name="Back-Up Slides" id="{F1956157-17BF-4A89-BE21-84C7FEC3466B}">
          <p14:sldIdLst>
            <p14:sldId id="358"/>
          </p14:sldIdLst>
        </p14:section>
        <p14:section name="Requirements Details" id="{DE005FDA-8B21-4CC4-9C29-A6AFBF0218BB}">
          <p14:sldIdLst>
            <p14:sldId id="319"/>
            <p14:sldId id="320"/>
            <p14:sldId id="321"/>
            <p14:sldId id="322"/>
            <p14:sldId id="323"/>
            <p14:sldId id="324"/>
            <p14:sldId id="325"/>
            <p14:sldId id="326"/>
            <p14:sldId id="327"/>
            <p14:sldId id="328"/>
            <p14:sldId id="329"/>
          </p14:sldIdLst>
        </p14:section>
        <p14:section name="Inital Designs - Structure" id="{615F949E-CA79-4C98-9A94-355B8342A20E}">
          <p14:sldIdLst>
            <p14:sldId id="288"/>
            <p14:sldId id="289"/>
            <p14:sldId id="290"/>
          </p14:sldIdLst>
        </p14:section>
        <p14:section name="Inital Designs - DAQ" id="{7C2C1DD0-25D6-4B2E-BBF7-8942B77DEF80}">
          <p14:sldIdLst>
            <p14:sldId id="341"/>
            <p14:sldId id="342"/>
            <p14:sldId id="343"/>
          </p14:sldIdLst>
        </p14:section>
        <p14:section name="DAQ Hardware Details" id="{892A7DAB-A582-4199-8C05-70C30E29065F}">
          <p14:sldIdLst>
            <p14:sldId id="409"/>
            <p14:sldId id="410"/>
            <p14:sldId id="411"/>
            <p14:sldId id="412"/>
          </p14:sldIdLst>
        </p14:section>
        <p14:section name="Trade Studies - Strucuture" id="{C26058A1-D530-4559-9104-94F30A23227D}">
          <p14:sldIdLst>
            <p14:sldId id="286"/>
            <p14:sldId id="287"/>
          </p14:sldIdLst>
        </p14:section>
        <p14:section name="Trade Studies - Accelerometers" id="{D893FF35-01E0-4ED0-ADE4-53D6A4F31965}">
          <p14:sldIdLst>
            <p14:sldId id="291"/>
            <p14:sldId id="336"/>
          </p14:sldIdLst>
        </p14:section>
        <p14:section name="Trade Studies - Data Analysis Software" id="{EEB939BC-B399-4730-AEEC-3230950E63C0}">
          <p14:sldIdLst>
            <p14:sldId id="337"/>
            <p14:sldId id="338"/>
          </p14:sldIdLst>
        </p14:section>
        <p14:section name="DAQ Hard ware Trade Study" id="{26E2E494-58AA-40B5-847F-DD7993BBC482}">
          <p14:sldIdLst>
            <p14:sldId id="339"/>
            <p14:sldId id="340"/>
          </p14:sldIdLst>
        </p14:section>
        <p14:section name="Adhesives Analysis" id="{3E6D4DE4-2C36-4D5E-AE34-2EA38091C152}">
          <p14:sldIdLst>
            <p14:sldId id="379"/>
            <p14:sldId id="330"/>
          </p14:sldIdLst>
        </p14:section>
        <p14:section name="Software Flow Charts" id="{C322A3E6-CE7A-4E01-AA77-27FF4ED2B215}">
          <p14:sldIdLst>
            <p14:sldId id="354"/>
            <p14:sldId id="355"/>
            <p14:sldId id="356"/>
            <p14:sldId id="357"/>
            <p14:sldId id="394"/>
          </p14:sldIdLst>
        </p14:section>
        <p14:section name="Budget Details" id="{62857EA2-C3C8-4A21-96C5-E225F6952D0E}">
          <p14:sldIdLst>
            <p14:sldId id="385"/>
            <p14:sldId id="386"/>
            <p14:sldId id="387"/>
            <p14:sldId id="388"/>
          </p14:sldIdLst>
        </p14:section>
        <p14:section name="Numerical Modeling" id="{467EF207-DD44-421F-B203-64F3E3C6AC6E}">
          <p14:sldIdLst>
            <p14:sldId id="380"/>
            <p14:sldId id="381"/>
            <p14:sldId id="382"/>
            <p14:sldId id="383"/>
            <p14:sldId id="384"/>
          </p14:sldIdLst>
        </p14:section>
        <p14:section name="Circuit Diagram" id="{E29578CB-DACF-47B7-A7F2-A5803948F29F}">
          <p14:sldIdLst>
            <p14:sldId id="401"/>
          </p14:sldIdLst>
        </p14:section>
        <p14:section name="Slide Templates" id="{1FEE005B-844C-4A0A-A405-9F8406FC3F1E}">
          <p14:sldIdLst>
            <p14:sldId id="257"/>
            <p14:sldId id="259"/>
            <p14:sldId id="260"/>
            <p14:sldId id="261"/>
            <p14:sldId id="262"/>
            <p14:sldId id="258"/>
          </p14:sldIdLst>
        </p14:section>
      </p14:sectionLst>
    </p:ex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25" d="100"/>
          <a:sy n="125" d="100"/>
        </p:scale>
        <p:origin x="-464"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notesMaster" Target="notesMasters/notesMaster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printerSettings" Target="printerSettings/printerSettings1.bin"/><Relationship Id="rId112" Type="http://schemas.openxmlformats.org/officeDocument/2006/relationships/presProps" Target="presProps.xml"/><Relationship Id="rId113" Type="http://schemas.openxmlformats.org/officeDocument/2006/relationships/viewProps" Target="viewProps.xml"/><Relationship Id="rId114" Type="http://schemas.openxmlformats.org/officeDocument/2006/relationships/theme" Target="theme/theme1.xml"/><Relationship Id="rId115"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 Id="rId2"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 Id="rId2" Type="http://schemas.openxmlformats.org/officeDocument/2006/relationships/chartUserShapes" Target="../drawings/drawing2.xm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Sheet4.xlsx"/><Relationship Id="rId2" Type="http://schemas.openxmlformats.org/officeDocument/2006/relationships/chartUserShapes" Target="../drawings/drawing3.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8.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33334024036469"/>
          <c:y val="0.0"/>
          <c:w val="0.37280701754386"/>
          <c:h val="1.0"/>
        </c:manualLayout>
      </c:layout>
      <c:pieChart>
        <c:varyColors val="1"/>
        <c:ser>
          <c:idx val="0"/>
          <c:order val="0"/>
          <c:tx>
            <c:strRef>
              <c:f>Sheet1!$B$1</c:f>
              <c:strCache>
                <c:ptCount val="1"/>
                <c:pt idx="0">
                  <c:v>Sales</c:v>
                </c:pt>
              </c:strCache>
            </c:strRef>
          </c:tx>
          <c:dPt>
            <c:idx val="0"/>
            <c:bubble3D val="0"/>
            <c:spPr>
              <a:solidFill>
                <a:schemeClr val="accent6"/>
              </a:solidFill>
            </c:spPr>
          </c:dPt>
          <c:dPt>
            <c:idx val="1"/>
            <c:bubble3D val="0"/>
            <c:spPr>
              <a:solidFill>
                <a:schemeClr val="accent4">
                  <a:lumMod val="75000"/>
                </a:schemeClr>
              </a:solidFill>
            </c:spPr>
          </c:dPt>
          <c:dPt>
            <c:idx val="2"/>
            <c:bubble3D val="0"/>
            <c:spPr>
              <a:solidFill>
                <a:schemeClr val="accent5"/>
              </a:solidFill>
            </c:spPr>
          </c:dPt>
          <c:dPt>
            <c:idx val="3"/>
            <c:bubble3D val="0"/>
            <c:spPr>
              <a:solidFill>
                <a:schemeClr val="accent2"/>
              </a:solidFill>
            </c:spPr>
          </c:dPt>
          <c:dLbls>
            <c:dLbl>
              <c:idx val="0"/>
              <c:layout/>
              <c:tx>
                <c:rich>
                  <a:bodyPr/>
                  <a:lstStyle/>
                  <a:p>
                    <a:r>
                      <a:rPr lang="en-US" smtClean="0"/>
                      <a:t>0.73 kg</a:t>
                    </a:r>
                    <a:endParaRPr lang="en-US" dirty="0"/>
                  </a:p>
                </c:rich>
              </c:tx>
              <c:showLegendKey val="0"/>
              <c:showVal val="0"/>
              <c:showCatName val="0"/>
              <c:showSerName val="0"/>
              <c:showPercent val="1"/>
              <c:showBubbleSize val="0"/>
              <c:extLst>
                <c:ext xmlns:c15="http://schemas.microsoft.com/office/drawing/2012/chart" uri="{CE6537A1-D6FC-4f65-9D91-7224C49458BB}"/>
              </c:extLst>
            </c:dLbl>
            <c:dLbl>
              <c:idx val="1"/>
              <c:layout>
                <c:manualLayout>
                  <c:x val="0.0181947322374177"/>
                  <c:y val="-0.0923609548806399"/>
                </c:manualLayout>
              </c:layout>
              <c:tx>
                <c:rich>
                  <a:bodyPr/>
                  <a:lstStyle/>
                  <a:p>
                    <a:r>
                      <a:rPr lang="en-US" dirty="0" smtClean="0"/>
                      <a:t>3.63 kg</a:t>
                    </a:r>
                    <a:endParaRPr lang="en-US" dirty="0"/>
                  </a:p>
                </c:rich>
              </c:tx>
              <c:showLegendKey val="0"/>
              <c:showVal val="0"/>
              <c:showCatName val="0"/>
              <c:showSerName val="0"/>
              <c:showPercent val="1"/>
              <c:showBubbleSize val="0"/>
              <c:extLst>
                <c:ext xmlns:c15="http://schemas.microsoft.com/office/drawing/2012/chart" uri="{CE6537A1-D6FC-4f65-9D91-7224C49458BB}"/>
              </c:extLst>
            </c:dLbl>
            <c:dLbl>
              <c:idx val="2"/>
              <c:layout>
                <c:manualLayout>
                  <c:x val="0.0331110420407975"/>
                  <c:y val="0.070436507936508"/>
                </c:manualLayout>
              </c:layout>
              <c:tx>
                <c:rich>
                  <a:bodyPr/>
                  <a:lstStyle/>
                  <a:p>
                    <a:r>
                      <a:rPr lang="en-US" dirty="0" smtClean="0"/>
                      <a:t>0.3</a:t>
                    </a:r>
                    <a:r>
                      <a:rPr lang="en-US" baseline="0" dirty="0" smtClean="0"/>
                      <a:t> kg</a:t>
                    </a:r>
                    <a:endParaRPr lang="en-US" dirty="0"/>
                  </a:p>
                </c:rich>
              </c:tx>
              <c:showLegendKey val="0"/>
              <c:showVal val="0"/>
              <c:showCatName val="0"/>
              <c:showSerName val="0"/>
              <c:showPercent val="1"/>
              <c:showBubbleSize val="0"/>
              <c:extLst>
                <c:ext xmlns:c15="http://schemas.microsoft.com/office/drawing/2012/chart" uri="{CE6537A1-D6FC-4f65-9D91-7224C49458BB}"/>
              </c:extLst>
            </c:dLbl>
            <c:dLbl>
              <c:idx val="3"/>
              <c:layout/>
              <c:tx>
                <c:rich>
                  <a:bodyPr/>
                  <a:lstStyle/>
                  <a:p>
                    <a:r>
                      <a:rPr lang="en-US" dirty="0" smtClean="0"/>
                      <a:t>0.34</a:t>
                    </a:r>
                    <a:r>
                      <a:rPr lang="en-US" baseline="0" dirty="0" smtClean="0"/>
                      <a:t> kg</a:t>
                    </a:r>
                    <a:endParaRPr lang="en-US" dirty="0"/>
                  </a:p>
                </c:rich>
              </c:tx>
              <c:showLegendKey val="0"/>
              <c:showVal val="0"/>
              <c:showCatName val="0"/>
              <c:showSerName val="0"/>
              <c:showPercent val="1"/>
              <c:showBubbleSize val="0"/>
              <c:extLst>
                <c:ext xmlns:c15="http://schemas.microsoft.com/office/drawing/2012/chart" uri="{CE6537A1-D6FC-4f65-9D91-7224C49458BB}"/>
              </c:extLst>
            </c:dLbl>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Sheet1!$A$2:$A$5</c:f>
              <c:strCache>
                <c:ptCount val="4"/>
                <c:pt idx="0">
                  <c:v>Columns</c:v>
                </c:pt>
                <c:pt idx="1">
                  <c:v>Weight Reduced Panels </c:v>
                </c:pt>
                <c:pt idx="2">
                  <c:v>Adhesive</c:v>
                </c:pt>
                <c:pt idx="3">
                  <c:v>Margin </c:v>
                </c:pt>
              </c:strCache>
            </c:strRef>
          </c:cat>
          <c:val>
            <c:numRef>
              <c:f>Sheet1!$B$2:$B$5</c:f>
              <c:numCache>
                <c:formatCode>General</c:formatCode>
                <c:ptCount val="4"/>
                <c:pt idx="0">
                  <c:v>0.726</c:v>
                </c:pt>
                <c:pt idx="1">
                  <c:v>3.63</c:v>
                </c:pt>
                <c:pt idx="2">
                  <c:v>0.3</c:v>
                </c:pt>
                <c:pt idx="3">
                  <c:v>0.344</c:v>
                </c:pt>
              </c:numCache>
            </c:numRef>
          </c:val>
        </c:ser>
        <c:dLbls>
          <c:showLegendKey val="0"/>
          <c:showVal val="0"/>
          <c:showCatName val="0"/>
          <c:showSerName val="0"/>
          <c:showPercent val="1"/>
          <c:showBubbleSize val="0"/>
          <c:showLeaderLines val="1"/>
        </c:dLbls>
        <c:firstSliceAng val="0"/>
      </c:pieChart>
    </c:plotArea>
    <c:legend>
      <c:legendPos val="r"/>
      <c:layout>
        <c:manualLayout>
          <c:xMode val="edge"/>
          <c:yMode val="edge"/>
          <c:x val="0.736260993691578"/>
          <c:y val="0.283688913885764"/>
          <c:w val="0.263739006308422"/>
          <c:h val="0.402137232845894"/>
        </c:manualLayout>
      </c:layout>
      <c:overlay val="0"/>
      <c:txPr>
        <a:bodyPr/>
        <a:lstStyle/>
        <a:p>
          <a:pPr>
            <a:defRPr sz="16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0750514293821"/>
          <c:y val="0.0437158469945355"/>
          <c:w val="0.372653992575252"/>
          <c:h val="0.904144113133399"/>
        </c:manualLayout>
      </c:layout>
      <c:pieChart>
        <c:varyColors val="1"/>
        <c:ser>
          <c:idx val="0"/>
          <c:order val="0"/>
          <c:tx>
            <c:strRef>
              <c:f>Sheet1!$B$1</c:f>
              <c:strCache>
                <c:ptCount val="1"/>
                <c:pt idx="0">
                  <c:v>Column1</c:v>
                </c:pt>
              </c:strCache>
            </c:strRef>
          </c:tx>
          <c:dPt>
            <c:idx val="0"/>
            <c:bubble3D val="0"/>
            <c:spPr>
              <a:solidFill>
                <a:schemeClr val="accent4">
                  <a:lumMod val="75000"/>
                </a:schemeClr>
              </a:solidFill>
              <a:ln>
                <a:solidFill>
                  <a:schemeClr val="accent4">
                    <a:lumMod val="50000"/>
                  </a:schemeClr>
                </a:solidFill>
              </a:ln>
            </c:spPr>
          </c:dPt>
          <c:dPt>
            <c:idx val="2"/>
            <c:bubble3D val="0"/>
            <c:spPr>
              <a:solidFill>
                <a:schemeClr val="accent5"/>
              </a:solidFill>
            </c:spPr>
          </c:dPt>
          <c:dLbls>
            <c:dLbl>
              <c:idx val="0"/>
              <c:layout>
                <c:manualLayout>
                  <c:x val="-0.152254279782191"/>
                  <c:y val="0.00422474059901391"/>
                </c:manualLayout>
              </c:layout>
              <c:tx>
                <c:rich>
                  <a:bodyPr/>
                  <a:lstStyle/>
                  <a:p>
                    <a:r>
                      <a:rPr lang="en-US" dirty="0" smtClean="0"/>
                      <a:t>$2532</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dLbl>
              <c:idx val="1"/>
              <c:tx>
                <c:rich>
                  <a:bodyPr/>
                  <a:lstStyle/>
                  <a:p>
                    <a:r>
                      <a:rPr lang="en-US" smtClean="0"/>
                      <a:t>$1945</a:t>
                    </a:r>
                    <a:endParaRPr lang="en-US"/>
                  </a:p>
                </c:rich>
              </c:tx>
              <c:showLegendKey val="0"/>
              <c:showVal val="0"/>
              <c:showCatName val="0"/>
              <c:showSerName val="0"/>
              <c:showPercent val="1"/>
              <c:showBubbleSize val="0"/>
              <c:extLst>
                <c:ext xmlns:c15="http://schemas.microsoft.com/office/drawing/2012/chart" uri="{CE6537A1-D6FC-4f65-9D91-7224C49458BB}">
                  <c15:layout/>
                </c:ext>
              </c:extLst>
            </c:dLbl>
            <c:dLbl>
              <c:idx val="2"/>
              <c:layout>
                <c:manualLayout>
                  <c:x val="0.0661713088102793"/>
                  <c:y val="0.0928613829813329"/>
                </c:manualLayout>
              </c:layout>
              <c:tx>
                <c:rich>
                  <a:bodyPr/>
                  <a:lstStyle/>
                  <a:p>
                    <a:r>
                      <a:rPr lang="en-US" dirty="0" smtClean="0"/>
                      <a:t>$523</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Sheet1!$A$2:$A$4</c:f>
              <c:strCache>
                <c:ptCount val="3"/>
                <c:pt idx="0">
                  <c:v>Structure </c:v>
                </c:pt>
                <c:pt idx="1">
                  <c:v>Data Acquisition System </c:v>
                </c:pt>
                <c:pt idx="2">
                  <c:v>Margin </c:v>
                </c:pt>
              </c:strCache>
            </c:strRef>
          </c:cat>
          <c:val>
            <c:numRef>
              <c:f>Sheet1!$B$2:$B$4</c:f>
              <c:numCache>
                <c:formatCode>General</c:formatCode>
                <c:ptCount val="3"/>
                <c:pt idx="0">
                  <c:v>2532.0</c:v>
                </c:pt>
                <c:pt idx="1">
                  <c:v>1945.0</c:v>
                </c:pt>
                <c:pt idx="2">
                  <c:v>523.0</c:v>
                </c:pt>
              </c:numCache>
            </c:numRef>
          </c:val>
        </c:ser>
        <c:dLbls>
          <c:showLegendKey val="0"/>
          <c:showVal val="0"/>
          <c:showCatName val="0"/>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0750514293821"/>
          <c:y val="0.0437158469945355"/>
          <c:w val="0.372653992575252"/>
          <c:h val="0.904144113133399"/>
        </c:manualLayout>
      </c:layout>
      <c:pieChart>
        <c:varyColors val="1"/>
        <c:ser>
          <c:idx val="0"/>
          <c:order val="0"/>
          <c:tx>
            <c:strRef>
              <c:f>Sheet1!$B$1</c:f>
              <c:strCache>
                <c:ptCount val="1"/>
                <c:pt idx="0">
                  <c:v>Column1</c:v>
                </c:pt>
              </c:strCache>
            </c:strRef>
          </c:tx>
          <c:dPt>
            <c:idx val="0"/>
            <c:bubble3D val="0"/>
            <c:spPr>
              <a:solidFill>
                <a:schemeClr val="accent4">
                  <a:lumMod val="75000"/>
                </a:schemeClr>
              </a:solidFill>
              <a:ln>
                <a:solidFill>
                  <a:schemeClr val="accent4">
                    <a:lumMod val="50000"/>
                  </a:schemeClr>
                </a:solidFill>
              </a:ln>
            </c:spPr>
          </c:dPt>
          <c:dPt>
            <c:idx val="1"/>
            <c:bubble3D val="0"/>
            <c:spPr>
              <a:solidFill>
                <a:schemeClr val="accent6"/>
              </a:solidFill>
            </c:spPr>
          </c:dPt>
          <c:dPt>
            <c:idx val="2"/>
            <c:bubble3D val="0"/>
            <c:spPr>
              <a:solidFill>
                <a:schemeClr val="accent5"/>
              </a:solidFill>
            </c:spPr>
          </c:dPt>
          <c:dLbls>
            <c:dLbl>
              <c:idx val="0"/>
              <c:layout>
                <c:manualLayout>
                  <c:x val="-0.175792956489357"/>
                  <c:y val="0.0208479709267111"/>
                </c:manualLayout>
              </c:layout>
              <c:tx>
                <c:rich>
                  <a:bodyPr/>
                  <a:lstStyle/>
                  <a:p>
                    <a:r>
                      <a:rPr lang="en-US" dirty="0" smtClean="0"/>
                      <a:t>$2532</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dLbl>
              <c:idx val="1"/>
              <c:tx>
                <c:rich>
                  <a:bodyPr/>
                  <a:lstStyle/>
                  <a:p>
                    <a:r>
                      <a:rPr lang="en-US" dirty="0" smtClean="0"/>
                      <a:t>$1800</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dLbl>
              <c:idx val="2"/>
              <c:tx>
                <c:rich>
                  <a:bodyPr/>
                  <a:lstStyle/>
                  <a:p>
                    <a:r>
                      <a:rPr lang="en-US" dirty="0" smtClean="0"/>
                      <a:t>$668</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Sheet1!$A$2:$A$4</c:f>
              <c:strCache>
                <c:ptCount val="3"/>
                <c:pt idx="0">
                  <c:v>Structure </c:v>
                </c:pt>
                <c:pt idx="1">
                  <c:v>Vibration Testing </c:v>
                </c:pt>
                <c:pt idx="2">
                  <c:v>Margin </c:v>
                </c:pt>
              </c:strCache>
            </c:strRef>
          </c:cat>
          <c:val>
            <c:numRef>
              <c:f>Sheet1!$B$2:$B$4</c:f>
              <c:numCache>
                <c:formatCode>General</c:formatCode>
                <c:ptCount val="3"/>
                <c:pt idx="0">
                  <c:v>2532.0</c:v>
                </c:pt>
                <c:pt idx="1">
                  <c:v>1800.0</c:v>
                </c:pt>
                <c:pt idx="2">
                  <c:v>668.0</c:v>
                </c:pt>
              </c:numCache>
            </c:numRef>
          </c:val>
        </c:ser>
        <c:dLbls>
          <c:showLegendKey val="0"/>
          <c:showVal val="0"/>
          <c:showCatName val="0"/>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728358646525412"/>
          <c:y val="0.191977948363149"/>
          <c:w val="0.225790589243905"/>
          <c:h val="0.451311347587828"/>
        </c:manualLayout>
      </c:layout>
      <c:pieChart>
        <c:varyColors val="1"/>
        <c:ser>
          <c:idx val="0"/>
          <c:order val="0"/>
          <c:tx>
            <c:strRef>
              <c:f>Sheet1!$B$1</c:f>
              <c:strCache>
                <c:ptCount val="1"/>
                <c:pt idx="0">
                  <c:v>Column1</c:v>
                </c:pt>
              </c:strCache>
            </c:strRef>
          </c:tx>
          <c:dPt>
            <c:idx val="0"/>
            <c:bubble3D val="0"/>
            <c:spPr>
              <a:solidFill>
                <a:schemeClr val="accent4">
                  <a:lumMod val="75000"/>
                </a:schemeClr>
              </a:solidFill>
              <a:ln>
                <a:solidFill>
                  <a:schemeClr val="accent4">
                    <a:lumMod val="50000"/>
                  </a:schemeClr>
                </a:solidFill>
              </a:ln>
            </c:spPr>
          </c:dPt>
          <c:dPt>
            <c:idx val="2"/>
            <c:bubble3D val="0"/>
            <c:spPr>
              <a:solidFill>
                <a:schemeClr val="accent6"/>
              </a:solidFill>
            </c:spPr>
          </c:dPt>
          <c:dPt>
            <c:idx val="3"/>
            <c:bubble3D val="0"/>
            <c:spPr>
              <a:solidFill>
                <a:schemeClr val="accent5"/>
              </a:solidFill>
            </c:spPr>
          </c:dPt>
          <c:dLbls>
            <c:dLbl>
              <c:idx val="0"/>
              <c:layout>
                <c:manualLayout>
                  <c:x val="-0.0760505647021395"/>
                  <c:y val="-0.016317771993982"/>
                </c:manualLayout>
              </c:layout>
              <c:tx>
                <c:rich>
                  <a:bodyPr/>
                  <a:lstStyle/>
                  <a:p>
                    <a:r>
                      <a:rPr lang="en-US" dirty="0" smtClean="0"/>
                      <a:t>$2532</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dLbl>
              <c:idx val="1"/>
              <c:layout>
                <c:manualLayout>
                  <c:x val="0.0299829992841804"/>
                  <c:y val="-0.0534130618609912"/>
                </c:manualLayout>
              </c:layout>
              <c:tx>
                <c:rich>
                  <a:bodyPr/>
                  <a:lstStyle/>
                  <a:p>
                    <a:r>
                      <a:rPr lang="en-US" dirty="0" smtClean="0"/>
                      <a:t>$521.50</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dLbl>
              <c:idx val="2"/>
              <c:tx>
                <c:rich>
                  <a:bodyPr/>
                  <a:lstStyle/>
                  <a:p>
                    <a:r>
                      <a:rPr lang="en-US" smtClean="0"/>
                      <a:t>$1800</a:t>
                    </a:r>
                    <a:endParaRPr lang="en-US"/>
                  </a:p>
                </c:rich>
              </c:tx>
              <c:showLegendKey val="0"/>
              <c:showVal val="0"/>
              <c:showCatName val="0"/>
              <c:showSerName val="0"/>
              <c:showPercent val="1"/>
              <c:showBubbleSize val="0"/>
              <c:extLst>
                <c:ext xmlns:c15="http://schemas.microsoft.com/office/drawing/2012/chart" uri="{CE6537A1-D6FC-4f65-9D91-7224C49458BB}">
                  <c15:layout/>
                </c:ext>
              </c:extLst>
            </c:dLbl>
            <c:dLbl>
              <c:idx val="3"/>
              <c:layout>
                <c:manualLayout>
                  <c:x val="0.000351520730987203"/>
                  <c:y val="0.035018614305011"/>
                </c:manualLayout>
              </c:layout>
              <c:tx>
                <c:rich>
                  <a:bodyPr/>
                  <a:lstStyle/>
                  <a:p>
                    <a:r>
                      <a:rPr lang="en-US" dirty="0" smtClean="0"/>
                      <a:t>$146.50</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Sheet1!$A$2:$A$5</c:f>
              <c:strCache>
                <c:ptCount val="4"/>
                <c:pt idx="0">
                  <c:v>Structure </c:v>
                </c:pt>
                <c:pt idx="1">
                  <c:v>Data Acquisition System </c:v>
                </c:pt>
                <c:pt idx="2">
                  <c:v>Vibration Testing </c:v>
                </c:pt>
                <c:pt idx="3">
                  <c:v>Margin </c:v>
                </c:pt>
              </c:strCache>
            </c:strRef>
          </c:cat>
          <c:val>
            <c:numRef>
              <c:f>Sheet1!$B$2:$B$5</c:f>
              <c:numCache>
                <c:formatCode>General</c:formatCode>
                <c:ptCount val="4"/>
                <c:pt idx="0">
                  <c:v>2532.0</c:v>
                </c:pt>
                <c:pt idx="1">
                  <c:v>521.5</c:v>
                </c:pt>
                <c:pt idx="2">
                  <c:v>1800.0</c:v>
                </c:pt>
                <c:pt idx="3">
                  <c:v>146.5</c:v>
                </c:pt>
              </c:numCache>
            </c:numRef>
          </c:val>
        </c:ser>
        <c:dLbls>
          <c:showLegendKey val="0"/>
          <c:showVal val="0"/>
          <c:showCatName val="0"/>
          <c:showSerName val="0"/>
          <c:showPercent val="1"/>
          <c:showBubbleSize val="0"/>
          <c:showLeaderLines val="1"/>
        </c:dLbls>
        <c:firstSliceAng val="0"/>
      </c:pieChart>
    </c:plotArea>
    <c:legend>
      <c:legendPos val="b"/>
      <c:layout>
        <c:manualLayout>
          <c:xMode val="edge"/>
          <c:yMode val="edge"/>
          <c:x val="0.0855010719788969"/>
          <c:y val="0.778184693440517"/>
          <c:w val="0.905552895738555"/>
          <c:h val="0.079555892333542"/>
        </c:manualLayout>
      </c:layout>
      <c:overlay val="0"/>
    </c:legend>
    <c:plotVisOnly val="1"/>
    <c:dispBlanksAs val="gap"/>
    <c:showDLblsOverMax val="0"/>
  </c:chart>
  <c:txPr>
    <a:bodyPr/>
    <a:lstStyle/>
    <a:p>
      <a:pPr>
        <a:defRPr sz="1800"/>
      </a:pPr>
      <a:endParaRPr lang="en-US"/>
    </a:p>
  </c:txPr>
  <c:externalData r:id="rId1">
    <c:autoUpdate val="0"/>
  </c:externalData>
  <c:userShapes r:id="rId2"/>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0750514293821"/>
          <c:y val="0.0437158469945355"/>
          <c:w val="0.372653992575252"/>
          <c:h val="0.904144113133399"/>
        </c:manualLayout>
      </c:layout>
      <c:pieChart>
        <c:varyColors val="1"/>
        <c:ser>
          <c:idx val="0"/>
          <c:order val="0"/>
          <c:tx>
            <c:strRef>
              <c:f>Sheet1!$B$1</c:f>
              <c:strCache>
                <c:ptCount val="1"/>
                <c:pt idx="0">
                  <c:v>Column1</c:v>
                </c:pt>
              </c:strCache>
            </c:strRef>
          </c:tx>
          <c:dPt>
            <c:idx val="0"/>
            <c:bubble3D val="0"/>
            <c:spPr>
              <a:solidFill>
                <a:schemeClr val="accent4">
                  <a:lumMod val="75000"/>
                </a:schemeClr>
              </a:solidFill>
              <a:ln>
                <a:solidFill>
                  <a:schemeClr val="accent4">
                    <a:lumMod val="50000"/>
                  </a:schemeClr>
                </a:solidFill>
              </a:ln>
            </c:spPr>
          </c:dPt>
          <c:dPt>
            <c:idx val="2"/>
            <c:bubble3D val="0"/>
            <c:spPr>
              <a:solidFill>
                <a:schemeClr val="accent6"/>
              </a:solidFill>
            </c:spPr>
          </c:dPt>
          <c:dLbls>
            <c:dLbl>
              <c:idx val="0"/>
              <c:layout>
                <c:manualLayout>
                  <c:x val="-0.112453240642217"/>
                  <c:y val="0.0478384464237052"/>
                </c:manualLayout>
              </c:layout>
              <c:tx>
                <c:rich>
                  <a:bodyPr/>
                  <a:lstStyle/>
                  <a:p>
                    <a:r>
                      <a:rPr lang="en-US" dirty="0" smtClean="0"/>
                      <a:t>$2532</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dLbl>
              <c:idx val="1"/>
              <c:tx>
                <c:rich>
                  <a:bodyPr/>
                  <a:lstStyle/>
                  <a:p>
                    <a:r>
                      <a:rPr lang="en-US" smtClean="0"/>
                      <a:t>$1945</a:t>
                    </a:r>
                    <a:endParaRPr lang="en-US"/>
                  </a:p>
                </c:rich>
              </c:tx>
              <c:showLegendKey val="0"/>
              <c:showVal val="0"/>
              <c:showCatName val="0"/>
              <c:showSerName val="0"/>
              <c:showPercent val="1"/>
              <c:showBubbleSize val="0"/>
              <c:extLst>
                <c:ext xmlns:c15="http://schemas.microsoft.com/office/drawing/2012/chart" uri="{CE6537A1-D6FC-4f65-9D91-7224C49458BB}">
                  <c15:layout/>
                </c:ext>
              </c:extLst>
            </c:dLbl>
            <c:dLbl>
              <c:idx val="2"/>
              <c:tx>
                <c:rich>
                  <a:bodyPr/>
                  <a:lstStyle/>
                  <a:p>
                    <a:r>
                      <a:rPr lang="en-US" smtClean="0"/>
                      <a:t>$1800</a:t>
                    </a:r>
                    <a:endParaRPr lang="en-US"/>
                  </a:p>
                </c:rich>
              </c:tx>
              <c:showLegendKey val="0"/>
              <c:showVal val="0"/>
              <c:showCatName val="0"/>
              <c:showSerName val="0"/>
              <c:showPercent val="1"/>
              <c:showBubbleSize val="0"/>
              <c:extLst>
                <c:ext xmlns:c15="http://schemas.microsoft.com/office/drawing/2012/chart" uri="{CE6537A1-D6FC-4f65-9D91-7224C49458BB}">
                  <c15:layout/>
                </c:ext>
              </c:extLst>
            </c:dLbl>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Sheet1!$A$2:$A$4</c:f>
              <c:strCache>
                <c:ptCount val="3"/>
                <c:pt idx="0">
                  <c:v>Structure </c:v>
                </c:pt>
                <c:pt idx="1">
                  <c:v>Data Acquisition System </c:v>
                </c:pt>
                <c:pt idx="2">
                  <c:v>Vibration Testing </c:v>
                </c:pt>
              </c:strCache>
            </c:strRef>
          </c:cat>
          <c:val>
            <c:numRef>
              <c:f>Sheet1!$B$2:$B$4</c:f>
              <c:numCache>
                <c:formatCode>General</c:formatCode>
                <c:ptCount val="3"/>
                <c:pt idx="0">
                  <c:v>2532.0</c:v>
                </c:pt>
                <c:pt idx="1">
                  <c:v>1945.0</c:v>
                </c:pt>
                <c:pt idx="2">
                  <c:v>1800.0</c:v>
                </c:pt>
              </c:numCache>
            </c:numRef>
          </c:val>
        </c:ser>
        <c:dLbls>
          <c:showLegendKey val="0"/>
          <c:showVal val="0"/>
          <c:showCatName val="0"/>
          <c:showSerName val="0"/>
          <c:showPercent val="1"/>
          <c:showBubbleSize val="0"/>
          <c:showLeaderLines val="1"/>
        </c:dLbls>
        <c:firstSliceAng val="0"/>
      </c:pieChart>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0750514293821"/>
          <c:y val="0.0437158469945355"/>
          <c:w val="0.372653992575252"/>
          <c:h val="0.904144113133399"/>
        </c:manualLayout>
      </c:layout>
      <c:pieChart>
        <c:varyColors val="1"/>
        <c:ser>
          <c:idx val="0"/>
          <c:order val="0"/>
          <c:tx>
            <c:strRef>
              <c:f>Sheet1!$B$1</c:f>
              <c:strCache>
                <c:ptCount val="1"/>
                <c:pt idx="0">
                  <c:v>Column1</c:v>
                </c:pt>
              </c:strCache>
            </c:strRef>
          </c:tx>
          <c:dPt>
            <c:idx val="0"/>
            <c:bubble3D val="0"/>
            <c:spPr>
              <a:solidFill>
                <a:schemeClr val="accent4">
                  <a:lumMod val="75000"/>
                </a:schemeClr>
              </a:solidFill>
              <a:ln>
                <a:solidFill>
                  <a:schemeClr val="accent4">
                    <a:lumMod val="50000"/>
                  </a:schemeClr>
                </a:solidFill>
              </a:ln>
            </c:spPr>
          </c:dPt>
          <c:dPt>
            <c:idx val="2"/>
            <c:bubble3D val="0"/>
            <c:spPr>
              <a:solidFill>
                <a:schemeClr val="accent5"/>
              </a:solidFill>
            </c:spPr>
          </c:dPt>
          <c:dLbls>
            <c:dLbl>
              <c:idx val="0"/>
              <c:layout>
                <c:manualLayout>
                  <c:x val="-0.112453240642217"/>
                  <c:y val="0.0478384464237052"/>
                </c:manualLayout>
              </c:layout>
              <c:tx>
                <c:rich>
                  <a:bodyPr/>
                  <a:lstStyle/>
                  <a:p>
                    <a:r>
                      <a:rPr lang="en-US" dirty="0" smtClean="0"/>
                      <a:t>$2532</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dLbl>
              <c:idx val="1"/>
              <c:tx>
                <c:rich>
                  <a:bodyPr/>
                  <a:lstStyle/>
                  <a:p>
                    <a:r>
                      <a:rPr lang="en-US" smtClean="0"/>
                      <a:t>$1945</a:t>
                    </a:r>
                    <a:endParaRPr lang="en-US"/>
                  </a:p>
                </c:rich>
              </c:tx>
              <c:showLegendKey val="0"/>
              <c:showVal val="0"/>
              <c:showCatName val="0"/>
              <c:showSerName val="0"/>
              <c:showPercent val="1"/>
              <c:showBubbleSize val="0"/>
              <c:extLst>
                <c:ext xmlns:c15="http://schemas.microsoft.com/office/drawing/2012/chart" uri="{CE6537A1-D6FC-4f65-9D91-7224C49458BB}">
                  <c15:layout/>
                </c:ext>
              </c:extLst>
            </c:dLbl>
            <c:dLbl>
              <c:idx val="2"/>
              <c:tx>
                <c:rich>
                  <a:bodyPr/>
                  <a:lstStyle/>
                  <a:p>
                    <a:r>
                      <a:rPr lang="en-US" dirty="0" smtClean="0"/>
                      <a:t>$523</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Sheet1!$A$2:$A$4</c:f>
              <c:strCache>
                <c:ptCount val="3"/>
                <c:pt idx="0">
                  <c:v>Structure </c:v>
                </c:pt>
                <c:pt idx="1">
                  <c:v>Data Acquisition System </c:v>
                </c:pt>
                <c:pt idx="2">
                  <c:v>Margin </c:v>
                </c:pt>
              </c:strCache>
            </c:strRef>
          </c:cat>
          <c:val>
            <c:numRef>
              <c:f>Sheet1!$B$2:$B$4</c:f>
              <c:numCache>
                <c:formatCode>General</c:formatCode>
                <c:ptCount val="3"/>
                <c:pt idx="0">
                  <c:v>2532.0</c:v>
                </c:pt>
                <c:pt idx="1">
                  <c:v>1945.0</c:v>
                </c:pt>
                <c:pt idx="2">
                  <c:v>523.0</c:v>
                </c:pt>
              </c:numCache>
            </c:numRef>
          </c:val>
        </c:ser>
        <c:dLbls>
          <c:showLegendKey val="0"/>
          <c:showVal val="0"/>
          <c:showCatName val="0"/>
          <c:showSerName val="0"/>
          <c:showPercent val="1"/>
          <c:showBubbleSize val="0"/>
          <c:showLeaderLines val="1"/>
        </c:dLbls>
        <c:firstSliceAng val="0"/>
      </c:pieChart>
    </c:plotArea>
    <c:legend>
      <c:legendPos val="r"/>
      <c:layout>
        <c:manualLayout>
          <c:xMode val="edge"/>
          <c:yMode val="edge"/>
          <c:x val="0.676437303445178"/>
          <c:y val="0.0241062490139552"/>
          <c:w val="0.310049183041309"/>
          <c:h val="0.303335484703756"/>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0750514293821"/>
          <c:y val="0.0437158469945355"/>
          <c:w val="0.372653992575252"/>
          <c:h val="0.904144113133399"/>
        </c:manualLayout>
      </c:layout>
      <c:pieChart>
        <c:varyColors val="1"/>
        <c:ser>
          <c:idx val="0"/>
          <c:order val="0"/>
          <c:tx>
            <c:strRef>
              <c:f>Sheet1!$B$1</c:f>
              <c:strCache>
                <c:ptCount val="1"/>
                <c:pt idx="0">
                  <c:v>Column1</c:v>
                </c:pt>
              </c:strCache>
            </c:strRef>
          </c:tx>
          <c:dPt>
            <c:idx val="0"/>
            <c:bubble3D val="0"/>
            <c:spPr>
              <a:solidFill>
                <a:schemeClr val="accent4">
                  <a:lumMod val="75000"/>
                </a:schemeClr>
              </a:solidFill>
              <a:ln>
                <a:solidFill>
                  <a:schemeClr val="accent4">
                    <a:lumMod val="50000"/>
                  </a:schemeClr>
                </a:solidFill>
              </a:ln>
            </c:spPr>
          </c:dPt>
          <c:dPt>
            <c:idx val="1"/>
            <c:bubble3D val="0"/>
            <c:spPr>
              <a:solidFill>
                <a:schemeClr val="accent6"/>
              </a:solidFill>
            </c:spPr>
          </c:dPt>
          <c:dPt>
            <c:idx val="2"/>
            <c:bubble3D val="0"/>
            <c:spPr>
              <a:solidFill>
                <a:schemeClr val="accent5"/>
              </a:solidFill>
            </c:spPr>
          </c:dPt>
          <c:dLbls>
            <c:dLbl>
              <c:idx val="0"/>
              <c:layout>
                <c:manualLayout>
                  <c:x val="-0.112453240642217"/>
                  <c:y val="0.0478384464237052"/>
                </c:manualLayout>
              </c:layout>
              <c:tx>
                <c:rich>
                  <a:bodyPr/>
                  <a:lstStyle/>
                  <a:p>
                    <a:r>
                      <a:rPr lang="en-US" dirty="0" smtClean="0"/>
                      <a:t>$2532</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dLbl>
              <c:idx val="1"/>
              <c:tx>
                <c:rich>
                  <a:bodyPr/>
                  <a:lstStyle/>
                  <a:p>
                    <a:r>
                      <a:rPr lang="en-US" dirty="0" smtClean="0"/>
                      <a:t>$1800</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dLbl>
              <c:idx val="2"/>
              <c:tx>
                <c:rich>
                  <a:bodyPr/>
                  <a:lstStyle/>
                  <a:p>
                    <a:r>
                      <a:rPr lang="en-US" dirty="0" smtClean="0"/>
                      <a:t>$668</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Sheet1!$A$2:$A$4</c:f>
              <c:strCache>
                <c:ptCount val="3"/>
                <c:pt idx="0">
                  <c:v>Structure </c:v>
                </c:pt>
                <c:pt idx="1">
                  <c:v>Vibration Testing </c:v>
                </c:pt>
                <c:pt idx="2">
                  <c:v>Margin </c:v>
                </c:pt>
              </c:strCache>
            </c:strRef>
          </c:cat>
          <c:val>
            <c:numRef>
              <c:f>Sheet1!$B$2:$B$4</c:f>
              <c:numCache>
                <c:formatCode>General</c:formatCode>
                <c:ptCount val="3"/>
                <c:pt idx="0">
                  <c:v>2532.0</c:v>
                </c:pt>
                <c:pt idx="1">
                  <c:v>1800.0</c:v>
                </c:pt>
                <c:pt idx="2">
                  <c:v>668.0</c:v>
                </c:pt>
              </c:numCache>
            </c:numRef>
          </c:val>
        </c:ser>
        <c:dLbls>
          <c:showLegendKey val="0"/>
          <c:showVal val="0"/>
          <c:showCatName val="0"/>
          <c:showSerName val="0"/>
          <c:showPercent val="1"/>
          <c:showBubbleSize val="0"/>
          <c:showLeaderLines val="1"/>
        </c:dLbls>
        <c:firstSliceAng val="0"/>
      </c:pieChart>
    </c:plotArea>
    <c:legend>
      <c:legendPos val="r"/>
      <c:layout>
        <c:manualLayout>
          <c:xMode val="edge"/>
          <c:yMode val="edge"/>
          <c:x val="0.676437303445178"/>
          <c:y val="0.0241062490139552"/>
          <c:w val="0.310049183041309"/>
          <c:h val="0.303335484703756"/>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975952330283"/>
          <c:y val="0.0636094048453368"/>
          <c:w val="0.372653992575252"/>
          <c:h val="0.904144113133399"/>
        </c:manualLayout>
      </c:layout>
      <c:pieChart>
        <c:varyColors val="1"/>
        <c:ser>
          <c:idx val="0"/>
          <c:order val="0"/>
          <c:tx>
            <c:strRef>
              <c:f>Sheet1!$B$1</c:f>
              <c:strCache>
                <c:ptCount val="1"/>
                <c:pt idx="0">
                  <c:v>Column1</c:v>
                </c:pt>
              </c:strCache>
            </c:strRef>
          </c:tx>
          <c:dPt>
            <c:idx val="0"/>
            <c:bubble3D val="0"/>
            <c:spPr>
              <a:solidFill>
                <a:schemeClr val="accent4">
                  <a:lumMod val="75000"/>
                </a:schemeClr>
              </a:solidFill>
              <a:ln>
                <a:solidFill>
                  <a:schemeClr val="accent4">
                    <a:lumMod val="50000"/>
                  </a:schemeClr>
                </a:solidFill>
              </a:ln>
            </c:spPr>
          </c:dPt>
          <c:dPt>
            <c:idx val="2"/>
            <c:bubble3D val="0"/>
            <c:spPr>
              <a:solidFill>
                <a:schemeClr val="accent6"/>
              </a:solidFill>
            </c:spPr>
          </c:dPt>
          <c:dPt>
            <c:idx val="3"/>
            <c:bubble3D val="0"/>
            <c:spPr>
              <a:solidFill>
                <a:schemeClr val="accent5"/>
              </a:solidFill>
            </c:spPr>
          </c:dPt>
          <c:dLbls>
            <c:dLbl>
              <c:idx val="0"/>
              <c:layout>
                <c:manualLayout>
                  <c:x val="-0.112453240642217"/>
                  <c:y val="0.0478384464237052"/>
                </c:manualLayout>
              </c:layout>
              <c:tx>
                <c:rich>
                  <a:bodyPr/>
                  <a:lstStyle/>
                  <a:p>
                    <a:r>
                      <a:rPr lang="en-US" dirty="0" smtClean="0"/>
                      <a:t>$2532</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dLbl>
              <c:idx val="1"/>
              <c:tx>
                <c:rich>
                  <a:bodyPr/>
                  <a:lstStyle/>
                  <a:p>
                    <a:r>
                      <a:rPr lang="en-US" dirty="0" smtClean="0"/>
                      <a:t>$521.50</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dLbl>
              <c:idx val="2"/>
              <c:tx>
                <c:rich>
                  <a:bodyPr/>
                  <a:lstStyle/>
                  <a:p>
                    <a:r>
                      <a:rPr lang="en-US" smtClean="0"/>
                      <a:t>$1800</a:t>
                    </a:r>
                    <a:endParaRPr lang="en-US"/>
                  </a:p>
                </c:rich>
              </c:tx>
              <c:showLegendKey val="0"/>
              <c:showVal val="0"/>
              <c:showCatName val="0"/>
              <c:showSerName val="0"/>
              <c:showPercent val="1"/>
              <c:showBubbleSize val="0"/>
              <c:extLst>
                <c:ext xmlns:c15="http://schemas.microsoft.com/office/drawing/2012/chart" uri="{CE6537A1-D6FC-4f65-9D91-7224C49458BB}">
                  <c15:layout/>
                </c:ext>
              </c:extLst>
            </c:dLbl>
            <c:dLbl>
              <c:idx val="3"/>
              <c:tx>
                <c:rich>
                  <a:bodyPr/>
                  <a:lstStyle/>
                  <a:p>
                    <a:r>
                      <a:rPr lang="en-US" smtClean="0"/>
                      <a:t>$146.50</a:t>
                    </a:r>
                    <a:endParaRPr lang="en-US"/>
                  </a:p>
                </c:rich>
              </c:tx>
              <c:showLegendKey val="0"/>
              <c:showVal val="0"/>
              <c:showCatName val="0"/>
              <c:showSerName val="0"/>
              <c:showPercent val="1"/>
              <c:showBubbleSize val="0"/>
              <c:extLst>
                <c:ext xmlns:c15="http://schemas.microsoft.com/office/drawing/2012/chart" uri="{CE6537A1-D6FC-4f65-9D91-7224C49458BB}">
                  <c15:layout/>
                </c:ext>
              </c:extLst>
            </c:dLbl>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Sheet1!$A$2:$A$5</c:f>
              <c:strCache>
                <c:ptCount val="4"/>
                <c:pt idx="0">
                  <c:v>Structure </c:v>
                </c:pt>
                <c:pt idx="1">
                  <c:v>Data Acquisition System </c:v>
                </c:pt>
                <c:pt idx="2">
                  <c:v>Vibration Testing </c:v>
                </c:pt>
                <c:pt idx="3">
                  <c:v>Margin </c:v>
                </c:pt>
              </c:strCache>
            </c:strRef>
          </c:cat>
          <c:val>
            <c:numRef>
              <c:f>Sheet1!$B$2:$B$5</c:f>
              <c:numCache>
                <c:formatCode>General</c:formatCode>
                <c:ptCount val="4"/>
                <c:pt idx="0">
                  <c:v>2532.0</c:v>
                </c:pt>
                <c:pt idx="1">
                  <c:v>521.5</c:v>
                </c:pt>
                <c:pt idx="2">
                  <c:v>1800.0</c:v>
                </c:pt>
                <c:pt idx="3">
                  <c:v>146.5</c:v>
                </c:pt>
              </c:numCache>
            </c:numRef>
          </c:val>
        </c:ser>
        <c:dLbls>
          <c:showLegendKey val="0"/>
          <c:showVal val="0"/>
          <c:showCatName val="0"/>
          <c:showSerName val="0"/>
          <c:showPercent val="1"/>
          <c:showBubbleSize val="0"/>
          <c:showLeaderLines val="1"/>
        </c:dLbls>
        <c:firstSliceAng val="0"/>
      </c:pieChart>
    </c:plotArea>
    <c:legend>
      <c:legendPos val="r"/>
      <c:layout>
        <c:manualLayout>
          <c:xMode val="edge"/>
          <c:yMode val="edge"/>
          <c:x val="0.676437303445178"/>
          <c:y val="0.0241062490139552"/>
          <c:w val="0.310049183041309"/>
          <c:h val="0.303335484703756"/>
        </c:manualLayout>
      </c:layout>
      <c:overlay val="0"/>
    </c:legend>
    <c:plotVisOnly val="1"/>
    <c:dispBlanksAs val="gap"/>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dgm:t>
        <a:bodyPr/>
        <a:lstStyle/>
        <a:p>
          <a:r>
            <a:rPr lang="en-US" dirty="0" smtClean="0"/>
            <a:t>Project Overview</a:t>
          </a:r>
          <a:endParaRPr lang="en-US" dirty="0"/>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0D2E8CB0-264B-4BF5-8E92-CEEE2E39460B}" type="presOf" srcId="{69B976CB-E6CD-4EB2-AFE1-51EBD2B81B7B}" destId="{00C1DE9C-A891-47EB-B576-C57AB5E5C9C9}"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D785520E-4722-41F0-B4E9-F4F57D1B2B44}" type="presOf" srcId="{4225FE52-C553-408F-AEC1-7E8949FC6628}" destId="{EF6E6B95-A5E0-421C-B04B-831A7BEB93A6}" srcOrd="0" destOrd="0" presId="urn:microsoft.com/office/officeart/2005/8/layout/chevron1"/>
    <dgm:cxn modelId="{CC053E12-8ADD-4043-AFAD-743FC1C030BC}" type="presOf" srcId="{BCC5D316-6B60-4B5B-812A-FFDC993E9701}" destId="{0E5EEED6-18F0-44AD-830C-D10188F3226A}" srcOrd="0" destOrd="0" presId="urn:microsoft.com/office/officeart/2005/8/layout/chevron1"/>
    <dgm:cxn modelId="{588D56E1-38C7-4AE6-ACEA-D54234886D9C}" type="presOf" srcId="{6F7282CF-3D02-414A-B7A2-2317F20E9690}" destId="{65DED3B2-79A5-4C8D-B0F0-FA1451B6D61A}" srcOrd="0" destOrd="0" presId="urn:microsoft.com/office/officeart/2005/8/layout/chevron1"/>
    <dgm:cxn modelId="{D1CA2995-FE20-4FA9-B36E-09B778B8D5D4}" type="presOf" srcId="{6B674215-BAE4-4E3D-9986-9F16C63A7CA0}" destId="{D88FAEDB-44F9-400C-9F7E-F57F61DA50FE}" srcOrd="0" destOrd="0" presId="urn:microsoft.com/office/officeart/2005/8/layout/chevron1"/>
    <dgm:cxn modelId="{A4A7E901-6FDD-4B18-AE14-CBA0552EEA84}" type="presOf" srcId="{3071C67B-9A6E-44F7-BD7A-F0353E81FCC6}" destId="{D3BE158D-30FE-4B81-8143-268A455A8A78}"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7D4D07FF-7C83-4A75-8193-8C64716A3D3D}" type="presOf" srcId="{27599253-0425-418F-A55D-4726CA29E4CA}" destId="{ACFA685D-4F59-4B8A-979E-73F5C7E1077D}" srcOrd="0" destOrd="0" presId="urn:microsoft.com/office/officeart/2005/8/layout/chevron1"/>
    <dgm:cxn modelId="{829751E6-BDAF-49B7-B723-F6B4C2E89B9D}" type="presParOf" srcId="{0E5EEED6-18F0-44AD-830C-D10188F3226A}" destId="{D88FAEDB-44F9-400C-9F7E-F57F61DA50FE}" srcOrd="0" destOrd="0" presId="urn:microsoft.com/office/officeart/2005/8/layout/chevron1"/>
    <dgm:cxn modelId="{71939020-837F-4AE5-830A-7CB277C30698}" type="presParOf" srcId="{0E5EEED6-18F0-44AD-830C-D10188F3226A}" destId="{9643C7F3-F606-45BD-93D4-C5087788A954}" srcOrd="1" destOrd="0" presId="urn:microsoft.com/office/officeart/2005/8/layout/chevron1"/>
    <dgm:cxn modelId="{C720F090-1DB7-4142-82E7-5493D5B8EE1D}" type="presParOf" srcId="{0E5EEED6-18F0-44AD-830C-D10188F3226A}" destId="{65DED3B2-79A5-4C8D-B0F0-FA1451B6D61A}" srcOrd="2" destOrd="0" presId="urn:microsoft.com/office/officeart/2005/8/layout/chevron1"/>
    <dgm:cxn modelId="{64F91437-7246-4AE6-8EF2-517EA3075695}" type="presParOf" srcId="{0E5EEED6-18F0-44AD-830C-D10188F3226A}" destId="{3F4619E4-3987-423B-A9D6-9C6AB0569CBA}" srcOrd="3" destOrd="0" presId="urn:microsoft.com/office/officeart/2005/8/layout/chevron1"/>
    <dgm:cxn modelId="{51A60048-2DA5-4572-8039-02D51432FAEC}" type="presParOf" srcId="{0E5EEED6-18F0-44AD-830C-D10188F3226A}" destId="{ACFA685D-4F59-4B8A-979E-73F5C7E1077D}" srcOrd="4" destOrd="0" presId="urn:microsoft.com/office/officeart/2005/8/layout/chevron1"/>
    <dgm:cxn modelId="{3C157733-59BD-4B79-A391-6D636BE2C42B}" type="presParOf" srcId="{0E5EEED6-18F0-44AD-830C-D10188F3226A}" destId="{B5516B82-64B2-4094-A510-125B6829F7BF}" srcOrd="5" destOrd="0" presId="urn:microsoft.com/office/officeart/2005/8/layout/chevron1"/>
    <dgm:cxn modelId="{46CCCD89-3EFE-42AB-B411-01E7920F30AF}" type="presParOf" srcId="{0E5EEED6-18F0-44AD-830C-D10188F3226A}" destId="{00C1DE9C-A891-47EB-B576-C57AB5E5C9C9}" srcOrd="6" destOrd="0" presId="urn:microsoft.com/office/officeart/2005/8/layout/chevron1"/>
    <dgm:cxn modelId="{E40E9305-FDE6-4A06-AB1B-F2FCE588DD61}" type="presParOf" srcId="{0E5EEED6-18F0-44AD-830C-D10188F3226A}" destId="{EF6E9965-5BBC-47E0-ADDA-5D9FFE056B5C}" srcOrd="7" destOrd="0" presId="urn:microsoft.com/office/officeart/2005/8/layout/chevron1"/>
    <dgm:cxn modelId="{F5ADA9FE-1F87-4647-9613-1A5FB9554A5C}" type="presParOf" srcId="{0E5EEED6-18F0-44AD-830C-D10188F3226A}" destId="{D3BE158D-30FE-4B81-8143-268A455A8A78}" srcOrd="8" destOrd="0" presId="urn:microsoft.com/office/officeart/2005/8/layout/chevron1"/>
    <dgm:cxn modelId="{64F5A103-8E6F-468D-9955-B4B3DCFE390A}" type="presParOf" srcId="{0E5EEED6-18F0-44AD-830C-D10188F3226A}" destId="{15DB74FA-7156-4133-BD7C-CB589342D52F}" srcOrd="9" destOrd="0" presId="urn:microsoft.com/office/officeart/2005/8/layout/chevron1"/>
    <dgm:cxn modelId="{3996DC58-A2C1-41A4-A743-D6B684E4C896}" type="presParOf" srcId="{0E5EEED6-18F0-44AD-830C-D10188F3226A}" destId="{EF6E6B95-A5E0-421C-B04B-831A7BEB93A6}"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1134C298-4D5F-45F1-8A67-F070753751C4}" type="presOf" srcId="{6B674215-BAE4-4E3D-9986-9F16C63A7CA0}" destId="{D88FAEDB-44F9-400C-9F7E-F57F61DA50FE}"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7CB30FC3-8E3D-48CD-B547-FA2F7A97B405}" type="presOf" srcId="{3071C67B-9A6E-44F7-BD7A-F0353E81FCC6}" destId="{D3BE158D-30FE-4B81-8143-268A455A8A78}" srcOrd="0" destOrd="0" presId="urn:microsoft.com/office/officeart/2005/8/layout/chevron1"/>
    <dgm:cxn modelId="{5C643CDD-4956-4DE4-B932-3164EF3FC8E4}" type="presOf" srcId="{27599253-0425-418F-A55D-4726CA29E4CA}" destId="{ACFA685D-4F59-4B8A-979E-73F5C7E1077D}" srcOrd="0" destOrd="0" presId="urn:microsoft.com/office/officeart/2005/8/layout/chevron1"/>
    <dgm:cxn modelId="{FE3F7C4C-F7AB-4FCE-9A26-6272AFA3BBEA}" type="presOf" srcId="{6F7282CF-3D02-414A-B7A2-2317F20E9690}" destId="{65DED3B2-79A5-4C8D-B0F0-FA1451B6D61A}"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E827453F-355F-49A4-AEE8-8D03806CF01D}" type="presOf" srcId="{69B976CB-E6CD-4EB2-AFE1-51EBD2B81B7B}" destId="{00C1DE9C-A891-47EB-B576-C57AB5E5C9C9}" srcOrd="0" destOrd="0" presId="urn:microsoft.com/office/officeart/2005/8/layout/chevron1"/>
    <dgm:cxn modelId="{277BAEA2-90E9-406C-8A53-AF75A819F0DD}" type="presOf" srcId="{BCC5D316-6B60-4B5B-812A-FFDC993E9701}" destId="{0E5EEED6-18F0-44AD-830C-D10188F3226A}" srcOrd="0" destOrd="0" presId="urn:microsoft.com/office/officeart/2005/8/layout/chevron1"/>
    <dgm:cxn modelId="{02D2E9C7-DCE0-442E-A1F1-0F182BF21CBB}" type="presOf" srcId="{4225FE52-C553-408F-AEC1-7E8949FC6628}" destId="{EF6E6B95-A5E0-421C-B04B-831A7BEB93A6}" srcOrd="0" destOrd="0" presId="urn:microsoft.com/office/officeart/2005/8/layout/chevron1"/>
    <dgm:cxn modelId="{41C6F737-9C34-4C35-88E2-CEEACB5B33F1}" type="presParOf" srcId="{0E5EEED6-18F0-44AD-830C-D10188F3226A}" destId="{D88FAEDB-44F9-400C-9F7E-F57F61DA50FE}" srcOrd="0" destOrd="0" presId="urn:microsoft.com/office/officeart/2005/8/layout/chevron1"/>
    <dgm:cxn modelId="{0E0C9BFC-229B-4FFF-8C14-511BB44B0CB6}" type="presParOf" srcId="{0E5EEED6-18F0-44AD-830C-D10188F3226A}" destId="{9643C7F3-F606-45BD-93D4-C5087788A954}" srcOrd="1" destOrd="0" presId="urn:microsoft.com/office/officeart/2005/8/layout/chevron1"/>
    <dgm:cxn modelId="{4B1F4187-84D0-4015-94D4-8E00CCDB0556}" type="presParOf" srcId="{0E5EEED6-18F0-44AD-830C-D10188F3226A}" destId="{65DED3B2-79A5-4C8D-B0F0-FA1451B6D61A}" srcOrd="2" destOrd="0" presId="urn:microsoft.com/office/officeart/2005/8/layout/chevron1"/>
    <dgm:cxn modelId="{A495E38C-6B5D-4E37-95AB-BEEEEDC06EF2}" type="presParOf" srcId="{0E5EEED6-18F0-44AD-830C-D10188F3226A}" destId="{3F4619E4-3987-423B-A9D6-9C6AB0569CBA}" srcOrd="3" destOrd="0" presId="urn:microsoft.com/office/officeart/2005/8/layout/chevron1"/>
    <dgm:cxn modelId="{26551684-9F05-4711-B84F-999010260181}" type="presParOf" srcId="{0E5EEED6-18F0-44AD-830C-D10188F3226A}" destId="{ACFA685D-4F59-4B8A-979E-73F5C7E1077D}" srcOrd="4" destOrd="0" presId="urn:microsoft.com/office/officeart/2005/8/layout/chevron1"/>
    <dgm:cxn modelId="{CFAE1276-34B7-4917-9650-799AFC9BC45B}" type="presParOf" srcId="{0E5EEED6-18F0-44AD-830C-D10188F3226A}" destId="{B5516B82-64B2-4094-A510-125B6829F7BF}" srcOrd="5" destOrd="0" presId="urn:microsoft.com/office/officeart/2005/8/layout/chevron1"/>
    <dgm:cxn modelId="{D20DDA45-9241-4986-98D9-6DB22EA37E5E}" type="presParOf" srcId="{0E5EEED6-18F0-44AD-830C-D10188F3226A}" destId="{00C1DE9C-A891-47EB-B576-C57AB5E5C9C9}" srcOrd="6" destOrd="0" presId="urn:microsoft.com/office/officeart/2005/8/layout/chevron1"/>
    <dgm:cxn modelId="{4221A020-29C5-4132-9D7E-9D7288BE2E54}" type="presParOf" srcId="{0E5EEED6-18F0-44AD-830C-D10188F3226A}" destId="{EF6E9965-5BBC-47E0-ADDA-5D9FFE056B5C}" srcOrd="7" destOrd="0" presId="urn:microsoft.com/office/officeart/2005/8/layout/chevron1"/>
    <dgm:cxn modelId="{E2AB60DF-DED6-4DBA-90F5-5587F38A30B4}" type="presParOf" srcId="{0E5EEED6-18F0-44AD-830C-D10188F3226A}" destId="{D3BE158D-30FE-4B81-8143-268A455A8A78}" srcOrd="8" destOrd="0" presId="urn:microsoft.com/office/officeart/2005/8/layout/chevron1"/>
    <dgm:cxn modelId="{AED3D31D-CF13-4E4A-8AF2-112CF605D191}" type="presParOf" srcId="{0E5EEED6-18F0-44AD-830C-D10188F3226A}" destId="{15DB74FA-7156-4133-BD7C-CB589342D52F}" srcOrd="9" destOrd="0" presId="urn:microsoft.com/office/officeart/2005/8/layout/chevron1"/>
    <dgm:cxn modelId="{5B5AEC29-A31E-44BE-957B-A50AE895616D}"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22BC5AC4-AF5A-4ABC-95B6-28E9FEF75971}" type="presOf" srcId="{27599253-0425-418F-A55D-4726CA29E4CA}" destId="{ACFA685D-4F59-4B8A-979E-73F5C7E1077D}"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A0A40EFD-C2CF-475E-8343-DE39525FD954}" type="presOf" srcId="{69B976CB-E6CD-4EB2-AFE1-51EBD2B81B7B}" destId="{00C1DE9C-A891-47EB-B576-C57AB5E5C9C9}"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19566B37-7B54-4BB2-B407-92A0A16AE244}" type="presOf" srcId="{3071C67B-9A6E-44F7-BD7A-F0353E81FCC6}" destId="{D3BE158D-30FE-4B81-8143-268A455A8A78}" srcOrd="0" destOrd="0" presId="urn:microsoft.com/office/officeart/2005/8/layout/chevron1"/>
    <dgm:cxn modelId="{E94758CE-8958-4274-A1A7-458BF82EEBA7}" type="presOf" srcId="{BCC5D316-6B60-4B5B-812A-FFDC993E9701}" destId="{0E5EEED6-18F0-44AD-830C-D10188F3226A}" srcOrd="0" destOrd="0" presId="urn:microsoft.com/office/officeart/2005/8/layout/chevron1"/>
    <dgm:cxn modelId="{CE31D689-4BA6-4ABC-9C9D-4E4594AF455B}" type="presOf" srcId="{4225FE52-C553-408F-AEC1-7E8949FC6628}" destId="{EF6E6B95-A5E0-421C-B04B-831A7BEB93A6}" srcOrd="0" destOrd="0" presId="urn:microsoft.com/office/officeart/2005/8/layout/chevron1"/>
    <dgm:cxn modelId="{531B95B9-C7D9-4BE9-85AE-B7C2D0F0D58F}" type="presOf" srcId="{6B674215-BAE4-4E3D-9986-9F16C63A7CA0}" destId="{D88FAEDB-44F9-400C-9F7E-F57F61DA50FE}" srcOrd="0" destOrd="0" presId="urn:microsoft.com/office/officeart/2005/8/layout/chevron1"/>
    <dgm:cxn modelId="{88D0281A-7344-4EA0-9711-D3FEFFB50D1C}" type="presOf" srcId="{6F7282CF-3D02-414A-B7A2-2317F20E9690}" destId="{65DED3B2-79A5-4C8D-B0F0-FA1451B6D61A}"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3CD52178-152A-42E7-8E6F-544D2726F947}" type="presParOf" srcId="{0E5EEED6-18F0-44AD-830C-D10188F3226A}" destId="{D88FAEDB-44F9-400C-9F7E-F57F61DA50FE}" srcOrd="0" destOrd="0" presId="urn:microsoft.com/office/officeart/2005/8/layout/chevron1"/>
    <dgm:cxn modelId="{842FC81B-9F39-4A32-B4BC-5D882B356F14}" type="presParOf" srcId="{0E5EEED6-18F0-44AD-830C-D10188F3226A}" destId="{9643C7F3-F606-45BD-93D4-C5087788A954}" srcOrd="1" destOrd="0" presId="urn:microsoft.com/office/officeart/2005/8/layout/chevron1"/>
    <dgm:cxn modelId="{D6A1127B-FE86-426E-A68F-F85D5E066018}" type="presParOf" srcId="{0E5EEED6-18F0-44AD-830C-D10188F3226A}" destId="{65DED3B2-79A5-4C8D-B0F0-FA1451B6D61A}" srcOrd="2" destOrd="0" presId="urn:microsoft.com/office/officeart/2005/8/layout/chevron1"/>
    <dgm:cxn modelId="{B1835BAA-3F1B-41FF-9FCA-27647957AE8F}" type="presParOf" srcId="{0E5EEED6-18F0-44AD-830C-D10188F3226A}" destId="{3F4619E4-3987-423B-A9D6-9C6AB0569CBA}" srcOrd="3" destOrd="0" presId="urn:microsoft.com/office/officeart/2005/8/layout/chevron1"/>
    <dgm:cxn modelId="{AF36AAC1-C622-4E3A-9663-98253A226A8A}" type="presParOf" srcId="{0E5EEED6-18F0-44AD-830C-D10188F3226A}" destId="{ACFA685D-4F59-4B8A-979E-73F5C7E1077D}" srcOrd="4" destOrd="0" presId="urn:microsoft.com/office/officeart/2005/8/layout/chevron1"/>
    <dgm:cxn modelId="{34A9CCE1-A3CC-4514-B9F5-D4F9C41B1C17}" type="presParOf" srcId="{0E5EEED6-18F0-44AD-830C-D10188F3226A}" destId="{B5516B82-64B2-4094-A510-125B6829F7BF}" srcOrd="5" destOrd="0" presId="urn:microsoft.com/office/officeart/2005/8/layout/chevron1"/>
    <dgm:cxn modelId="{DE69CF15-24AD-4841-835D-F1B3BF266879}" type="presParOf" srcId="{0E5EEED6-18F0-44AD-830C-D10188F3226A}" destId="{00C1DE9C-A891-47EB-B576-C57AB5E5C9C9}" srcOrd="6" destOrd="0" presId="urn:microsoft.com/office/officeart/2005/8/layout/chevron1"/>
    <dgm:cxn modelId="{E58FF867-F653-4E7E-9854-BDEAD2922D28}" type="presParOf" srcId="{0E5EEED6-18F0-44AD-830C-D10188F3226A}" destId="{EF6E9965-5BBC-47E0-ADDA-5D9FFE056B5C}" srcOrd="7" destOrd="0" presId="urn:microsoft.com/office/officeart/2005/8/layout/chevron1"/>
    <dgm:cxn modelId="{019AFF69-59B4-4750-984D-1F9ED4AD583F}" type="presParOf" srcId="{0E5EEED6-18F0-44AD-830C-D10188F3226A}" destId="{D3BE158D-30FE-4B81-8143-268A455A8A78}" srcOrd="8" destOrd="0" presId="urn:microsoft.com/office/officeart/2005/8/layout/chevron1"/>
    <dgm:cxn modelId="{CD354EFF-3978-4B7C-B830-8A0A7F3610BF}" type="presParOf" srcId="{0E5EEED6-18F0-44AD-830C-D10188F3226A}" destId="{15DB74FA-7156-4133-BD7C-CB589342D52F}" srcOrd="9" destOrd="0" presId="urn:microsoft.com/office/officeart/2005/8/layout/chevron1"/>
    <dgm:cxn modelId="{E496B3A5-766E-474C-9771-055FBC5B0DB7}"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FF25A3F0-493A-43A5-80E7-761876BA2C2A}" type="presOf" srcId="{3071C67B-9A6E-44F7-BD7A-F0353E81FCC6}" destId="{D3BE158D-30FE-4B81-8143-268A455A8A78}" srcOrd="0" destOrd="0" presId="urn:microsoft.com/office/officeart/2005/8/layout/chevron1"/>
    <dgm:cxn modelId="{F3EAC927-BA74-450A-ABD2-DEB8258E50FE}" type="presOf" srcId="{BCC5D316-6B60-4B5B-812A-FFDC993E9701}" destId="{0E5EEED6-18F0-44AD-830C-D10188F3226A}" srcOrd="0" destOrd="0" presId="urn:microsoft.com/office/officeart/2005/8/layout/chevron1"/>
    <dgm:cxn modelId="{3628F6A7-AAAD-4611-930B-54F592578FED}" type="presOf" srcId="{4225FE52-C553-408F-AEC1-7E8949FC6628}" destId="{EF6E6B95-A5E0-421C-B04B-831A7BEB93A6}"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B2A5F9CD-9132-4396-A10F-91C6299818F5}" type="presOf" srcId="{6F7282CF-3D02-414A-B7A2-2317F20E9690}" destId="{65DED3B2-79A5-4C8D-B0F0-FA1451B6D61A}" srcOrd="0" destOrd="0" presId="urn:microsoft.com/office/officeart/2005/8/layout/chevron1"/>
    <dgm:cxn modelId="{998FE1DE-148F-4FEB-971B-F72C0ABC1D67}" type="presOf" srcId="{27599253-0425-418F-A55D-4726CA29E4CA}" destId="{ACFA685D-4F59-4B8A-979E-73F5C7E1077D}"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8D1DF9FA-E6B8-4790-A071-A93453274082}" type="presOf" srcId="{69B976CB-E6CD-4EB2-AFE1-51EBD2B81B7B}" destId="{00C1DE9C-A891-47EB-B576-C57AB5E5C9C9}" srcOrd="0" destOrd="0" presId="urn:microsoft.com/office/officeart/2005/8/layout/chevron1"/>
    <dgm:cxn modelId="{D11AB8D5-A2B3-4E86-BA53-572EB6EA408E}" type="presOf" srcId="{6B674215-BAE4-4E3D-9986-9F16C63A7CA0}" destId="{D88FAEDB-44F9-400C-9F7E-F57F61DA50FE}" srcOrd="0" destOrd="0" presId="urn:microsoft.com/office/officeart/2005/8/layout/chevron1"/>
    <dgm:cxn modelId="{05F0E9CB-8992-4D0A-8E5B-94B9BCA31937}" type="presParOf" srcId="{0E5EEED6-18F0-44AD-830C-D10188F3226A}" destId="{D88FAEDB-44F9-400C-9F7E-F57F61DA50FE}" srcOrd="0" destOrd="0" presId="urn:microsoft.com/office/officeart/2005/8/layout/chevron1"/>
    <dgm:cxn modelId="{12CB7C68-C4E3-49BA-8A57-79F711488B87}" type="presParOf" srcId="{0E5EEED6-18F0-44AD-830C-D10188F3226A}" destId="{9643C7F3-F606-45BD-93D4-C5087788A954}" srcOrd="1" destOrd="0" presId="urn:microsoft.com/office/officeart/2005/8/layout/chevron1"/>
    <dgm:cxn modelId="{CDA56DC5-4F21-4B8F-8CCB-079452A50F12}" type="presParOf" srcId="{0E5EEED6-18F0-44AD-830C-D10188F3226A}" destId="{65DED3B2-79A5-4C8D-B0F0-FA1451B6D61A}" srcOrd="2" destOrd="0" presId="urn:microsoft.com/office/officeart/2005/8/layout/chevron1"/>
    <dgm:cxn modelId="{910994A0-4F39-48E8-88B8-691A644A2712}" type="presParOf" srcId="{0E5EEED6-18F0-44AD-830C-D10188F3226A}" destId="{3F4619E4-3987-423B-A9D6-9C6AB0569CBA}" srcOrd="3" destOrd="0" presId="urn:microsoft.com/office/officeart/2005/8/layout/chevron1"/>
    <dgm:cxn modelId="{1C409C73-E473-4D9D-B4B4-A6310F2565DB}" type="presParOf" srcId="{0E5EEED6-18F0-44AD-830C-D10188F3226A}" destId="{ACFA685D-4F59-4B8A-979E-73F5C7E1077D}" srcOrd="4" destOrd="0" presId="urn:microsoft.com/office/officeart/2005/8/layout/chevron1"/>
    <dgm:cxn modelId="{6DE8F317-47AA-4B35-9D01-FAD7B8CC3F8F}" type="presParOf" srcId="{0E5EEED6-18F0-44AD-830C-D10188F3226A}" destId="{B5516B82-64B2-4094-A510-125B6829F7BF}" srcOrd="5" destOrd="0" presId="urn:microsoft.com/office/officeart/2005/8/layout/chevron1"/>
    <dgm:cxn modelId="{FA107EDC-654A-40D9-BE37-1C197615359C}" type="presParOf" srcId="{0E5EEED6-18F0-44AD-830C-D10188F3226A}" destId="{00C1DE9C-A891-47EB-B576-C57AB5E5C9C9}" srcOrd="6" destOrd="0" presId="urn:microsoft.com/office/officeart/2005/8/layout/chevron1"/>
    <dgm:cxn modelId="{DDF70EDF-7D8D-40AB-8DF9-E270A041C92D}" type="presParOf" srcId="{0E5EEED6-18F0-44AD-830C-D10188F3226A}" destId="{EF6E9965-5BBC-47E0-ADDA-5D9FFE056B5C}" srcOrd="7" destOrd="0" presId="urn:microsoft.com/office/officeart/2005/8/layout/chevron1"/>
    <dgm:cxn modelId="{24E6CF4D-E25E-46EF-8C12-70EE1E903C30}" type="presParOf" srcId="{0E5EEED6-18F0-44AD-830C-D10188F3226A}" destId="{D3BE158D-30FE-4B81-8143-268A455A8A78}" srcOrd="8" destOrd="0" presId="urn:microsoft.com/office/officeart/2005/8/layout/chevron1"/>
    <dgm:cxn modelId="{BFA0970B-2CD6-44C8-AD59-7FCCF34347E8}" type="presParOf" srcId="{0E5EEED6-18F0-44AD-830C-D10188F3226A}" destId="{15DB74FA-7156-4133-BD7C-CB589342D52F}" srcOrd="9" destOrd="0" presId="urn:microsoft.com/office/officeart/2005/8/layout/chevron1"/>
    <dgm:cxn modelId="{C697C565-9E89-4F81-B335-A055AA4F4877}"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D35CF619-369C-43DB-A6AC-172EC9670554}" type="presOf" srcId="{3071C67B-9A6E-44F7-BD7A-F0353E81FCC6}" destId="{D3BE158D-30FE-4B81-8143-268A455A8A78}" srcOrd="0" destOrd="0" presId="urn:microsoft.com/office/officeart/2005/8/layout/chevron1"/>
    <dgm:cxn modelId="{72532BD7-F748-49CF-9BF6-5656AC04343B}" type="presOf" srcId="{BCC5D316-6B60-4B5B-812A-FFDC993E9701}" destId="{0E5EEED6-18F0-44AD-830C-D10188F3226A}" srcOrd="0" destOrd="0" presId="urn:microsoft.com/office/officeart/2005/8/layout/chevron1"/>
    <dgm:cxn modelId="{DDD2FCD3-7103-4ADF-BF2D-25384E2B5DCE}" type="presOf" srcId="{6B674215-BAE4-4E3D-9986-9F16C63A7CA0}" destId="{D88FAEDB-44F9-400C-9F7E-F57F61DA50FE}"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93514AFF-C667-4FD5-A138-B415862B7C98}" type="presOf" srcId="{69B976CB-E6CD-4EB2-AFE1-51EBD2B81B7B}" destId="{00C1DE9C-A891-47EB-B576-C57AB5E5C9C9}" srcOrd="0" destOrd="0" presId="urn:microsoft.com/office/officeart/2005/8/layout/chevron1"/>
    <dgm:cxn modelId="{E9B946DB-B74E-488C-A459-6119F0DB1F25}" type="presOf" srcId="{27599253-0425-418F-A55D-4726CA29E4CA}" destId="{ACFA685D-4F59-4B8A-979E-73F5C7E1077D}" srcOrd="0" destOrd="0" presId="urn:microsoft.com/office/officeart/2005/8/layout/chevron1"/>
    <dgm:cxn modelId="{F68ACCE6-5346-4AAF-A14E-4E4B574F2964}" type="presOf" srcId="{4225FE52-C553-408F-AEC1-7E8949FC6628}" destId="{EF6E6B95-A5E0-421C-B04B-831A7BEB93A6}" srcOrd="0" destOrd="0" presId="urn:microsoft.com/office/officeart/2005/8/layout/chevron1"/>
    <dgm:cxn modelId="{4000D4F6-2FB0-48C2-969E-DF242ED41319}" type="presOf" srcId="{6F7282CF-3D02-414A-B7A2-2317F20E9690}" destId="{65DED3B2-79A5-4C8D-B0F0-FA1451B6D61A}" srcOrd="0" destOrd="0" presId="urn:microsoft.com/office/officeart/2005/8/layout/chevron1"/>
    <dgm:cxn modelId="{1DF8EA23-4D3C-4A6D-AB66-83D56D8829CD}" type="presParOf" srcId="{0E5EEED6-18F0-44AD-830C-D10188F3226A}" destId="{D88FAEDB-44F9-400C-9F7E-F57F61DA50FE}" srcOrd="0" destOrd="0" presId="urn:microsoft.com/office/officeart/2005/8/layout/chevron1"/>
    <dgm:cxn modelId="{BBCF7720-28AF-43E9-92A4-27B17BAD45F0}" type="presParOf" srcId="{0E5EEED6-18F0-44AD-830C-D10188F3226A}" destId="{9643C7F3-F606-45BD-93D4-C5087788A954}" srcOrd="1" destOrd="0" presId="urn:microsoft.com/office/officeart/2005/8/layout/chevron1"/>
    <dgm:cxn modelId="{6BB233CE-5226-410B-B414-7C152D7E7646}" type="presParOf" srcId="{0E5EEED6-18F0-44AD-830C-D10188F3226A}" destId="{65DED3B2-79A5-4C8D-B0F0-FA1451B6D61A}" srcOrd="2" destOrd="0" presId="urn:microsoft.com/office/officeart/2005/8/layout/chevron1"/>
    <dgm:cxn modelId="{CB99D6B8-E101-412E-B618-E6ED82B7D5F0}" type="presParOf" srcId="{0E5EEED6-18F0-44AD-830C-D10188F3226A}" destId="{3F4619E4-3987-423B-A9D6-9C6AB0569CBA}" srcOrd="3" destOrd="0" presId="urn:microsoft.com/office/officeart/2005/8/layout/chevron1"/>
    <dgm:cxn modelId="{D14269A0-A3E6-4C33-BD50-7A53F5FC891F}" type="presParOf" srcId="{0E5EEED6-18F0-44AD-830C-D10188F3226A}" destId="{ACFA685D-4F59-4B8A-979E-73F5C7E1077D}" srcOrd="4" destOrd="0" presId="urn:microsoft.com/office/officeart/2005/8/layout/chevron1"/>
    <dgm:cxn modelId="{016EC9EC-A2C1-48C9-B1ED-57C74FB35B30}" type="presParOf" srcId="{0E5EEED6-18F0-44AD-830C-D10188F3226A}" destId="{B5516B82-64B2-4094-A510-125B6829F7BF}" srcOrd="5" destOrd="0" presId="urn:microsoft.com/office/officeart/2005/8/layout/chevron1"/>
    <dgm:cxn modelId="{471A44C0-CC33-4A0B-A884-9E1F987E666A}" type="presParOf" srcId="{0E5EEED6-18F0-44AD-830C-D10188F3226A}" destId="{00C1DE9C-A891-47EB-B576-C57AB5E5C9C9}" srcOrd="6" destOrd="0" presId="urn:microsoft.com/office/officeart/2005/8/layout/chevron1"/>
    <dgm:cxn modelId="{9EDC8BE8-A80C-4D8D-9D14-A77BBAC795D1}" type="presParOf" srcId="{0E5EEED6-18F0-44AD-830C-D10188F3226A}" destId="{EF6E9965-5BBC-47E0-ADDA-5D9FFE056B5C}" srcOrd="7" destOrd="0" presId="urn:microsoft.com/office/officeart/2005/8/layout/chevron1"/>
    <dgm:cxn modelId="{D69791A9-A8A2-49CA-911F-5DB2686386E0}" type="presParOf" srcId="{0E5EEED6-18F0-44AD-830C-D10188F3226A}" destId="{D3BE158D-30FE-4B81-8143-268A455A8A78}" srcOrd="8" destOrd="0" presId="urn:microsoft.com/office/officeart/2005/8/layout/chevron1"/>
    <dgm:cxn modelId="{4F167A6C-16A6-4FFC-992C-CD728E72F0C8}" type="presParOf" srcId="{0E5EEED6-18F0-44AD-830C-D10188F3226A}" destId="{15DB74FA-7156-4133-BD7C-CB589342D52F}" srcOrd="9" destOrd="0" presId="urn:microsoft.com/office/officeart/2005/8/layout/chevron1"/>
    <dgm:cxn modelId="{567C95E1-2E08-4428-911F-7B144B49F85F}"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4D0F15D4-62B5-420D-A2DC-EBE02D2CC4A2}" type="presOf" srcId="{4225FE52-C553-408F-AEC1-7E8949FC6628}" destId="{EF6E6B95-A5E0-421C-B04B-831A7BEB93A6}" srcOrd="0" destOrd="0" presId="urn:microsoft.com/office/officeart/2005/8/layout/chevron1"/>
    <dgm:cxn modelId="{B0B6CC42-DF84-4110-94A4-1AD4A9C33C49}" type="presOf" srcId="{27599253-0425-418F-A55D-4726CA29E4CA}" destId="{ACFA685D-4F59-4B8A-979E-73F5C7E1077D}"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43742CAC-74D2-4E95-8469-C46AAD9445DB}" type="presOf" srcId="{3071C67B-9A6E-44F7-BD7A-F0353E81FCC6}" destId="{D3BE158D-30FE-4B81-8143-268A455A8A78}"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28DC5FCF-6743-4DB1-A803-7CCD0409610F}" type="presOf" srcId="{6F7282CF-3D02-414A-B7A2-2317F20E9690}" destId="{65DED3B2-79A5-4C8D-B0F0-FA1451B6D61A}"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E23ADDA1-E6C8-41CB-BEF4-DD543118178F}" type="presOf" srcId="{69B976CB-E6CD-4EB2-AFE1-51EBD2B81B7B}" destId="{00C1DE9C-A891-47EB-B576-C57AB5E5C9C9}" srcOrd="0" destOrd="0" presId="urn:microsoft.com/office/officeart/2005/8/layout/chevron1"/>
    <dgm:cxn modelId="{18B1BD1A-68F7-430E-9D31-5E5A16F133E6}" type="presOf" srcId="{6B674215-BAE4-4E3D-9986-9F16C63A7CA0}" destId="{D88FAEDB-44F9-400C-9F7E-F57F61DA50FE}" srcOrd="0" destOrd="0" presId="urn:microsoft.com/office/officeart/2005/8/layout/chevron1"/>
    <dgm:cxn modelId="{D583D711-F9EC-449B-88B2-660A9919D386}" type="presOf" srcId="{BCC5D316-6B60-4B5B-812A-FFDC993E9701}" destId="{0E5EEED6-18F0-44AD-830C-D10188F3226A}" srcOrd="0" destOrd="0" presId="urn:microsoft.com/office/officeart/2005/8/layout/chevron1"/>
    <dgm:cxn modelId="{8FD97EBC-B8C4-48CF-BA79-11D4804A323F}" type="presParOf" srcId="{0E5EEED6-18F0-44AD-830C-D10188F3226A}" destId="{D88FAEDB-44F9-400C-9F7E-F57F61DA50FE}" srcOrd="0" destOrd="0" presId="urn:microsoft.com/office/officeart/2005/8/layout/chevron1"/>
    <dgm:cxn modelId="{4DE90E71-7245-4B9F-94C5-24F47EEB9013}" type="presParOf" srcId="{0E5EEED6-18F0-44AD-830C-D10188F3226A}" destId="{9643C7F3-F606-45BD-93D4-C5087788A954}" srcOrd="1" destOrd="0" presId="urn:microsoft.com/office/officeart/2005/8/layout/chevron1"/>
    <dgm:cxn modelId="{32D309B0-B7B9-4283-A3AA-DAB5705B6ED0}" type="presParOf" srcId="{0E5EEED6-18F0-44AD-830C-D10188F3226A}" destId="{65DED3B2-79A5-4C8D-B0F0-FA1451B6D61A}" srcOrd="2" destOrd="0" presId="urn:microsoft.com/office/officeart/2005/8/layout/chevron1"/>
    <dgm:cxn modelId="{1A7FA9E9-5682-43CC-B33C-75C7108EDC83}" type="presParOf" srcId="{0E5EEED6-18F0-44AD-830C-D10188F3226A}" destId="{3F4619E4-3987-423B-A9D6-9C6AB0569CBA}" srcOrd="3" destOrd="0" presId="urn:microsoft.com/office/officeart/2005/8/layout/chevron1"/>
    <dgm:cxn modelId="{79422E16-51A4-48AB-A20A-1577D48CC3E9}" type="presParOf" srcId="{0E5EEED6-18F0-44AD-830C-D10188F3226A}" destId="{ACFA685D-4F59-4B8A-979E-73F5C7E1077D}" srcOrd="4" destOrd="0" presId="urn:microsoft.com/office/officeart/2005/8/layout/chevron1"/>
    <dgm:cxn modelId="{28CFB207-C284-4E24-879F-BD13035BCAF0}" type="presParOf" srcId="{0E5EEED6-18F0-44AD-830C-D10188F3226A}" destId="{B5516B82-64B2-4094-A510-125B6829F7BF}" srcOrd="5" destOrd="0" presId="urn:microsoft.com/office/officeart/2005/8/layout/chevron1"/>
    <dgm:cxn modelId="{D972BE61-335D-4CA3-9363-98CB6120B3E5}" type="presParOf" srcId="{0E5EEED6-18F0-44AD-830C-D10188F3226A}" destId="{00C1DE9C-A891-47EB-B576-C57AB5E5C9C9}" srcOrd="6" destOrd="0" presId="urn:microsoft.com/office/officeart/2005/8/layout/chevron1"/>
    <dgm:cxn modelId="{E92DD3CD-BAAC-4E70-B38C-6018B7FD0C6A}" type="presParOf" srcId="{0E5EEED6-18F0-44AD-830C-D10188F3226A}" destId="{EF6E9965-5BBC-47E0-ADDA-5D9FFE056B5C}" srcOrd="7" destOrd="0" presId="urn:microsoft.com/office/officeart/2005/8/layout/chevron1"/>
    <dgm:cxn modelId="{CFA35B6F-D5B6-48DC-BFD1-CA16CA211B8F}" type="presParOf" srcId="{0E5EEED6-18F0-44AD-830C-D10188F3226A}" destId="{D3BE158D-30FE-4B81-8143-268A455A8A78}" srcOrd="8" destOrd="0" presId="urn:microsoft.com/office/officeart/2005/8/layout/chevron1"/>
    <dgm:cxn modelId="{7D64BFAB-0566-4686-8DA6-CD34C2191EDB}" type="presParOf" srcId="{0E5EEED6-18F0-44AD-830C-D10188F3226A}" destId="{15DB74FA-7156-4133-BD7C-CB589342D52F}" srcOrd="9" destOrd="0" presId="urn:microsoft.com/office/officeart/2005/8/layout/chevron1"/>
    <dgm:cxn modelId="{20D4FB88-EFDD-430F-9FDC-CA437269BB9A}"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2D29DAB-108D-4311-B5DE-D2CD07EC52D9}" type="presOf" srcId="{69B976CB-E6CD-4EB2-AFE1-51EBD2B81B7B}" destId="{00C1DE9C-A891-47EB-B576-C57AB5E5C9C9}"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3D2FB4A5-141E-48A1-B625-C501631805DF}" type="presOf" srcId="{6B674215-BAE4-4E3D-9986-9F16C63A7CA0}" destId="{D88FAEDB-44F9-400C-9F7E-F57F61DA50FE}" srcOrd="0" destOrd="0" presId="urn:microsoft.com/office/officeart/2005/8/layout/chevron1"/>
    <dgm:cxn modelId="{ADFF65B2-7BE7-4995-8A5B-66EE899D2D8D}" type="presOf" srcId="{BCC5D316-6B60-4B5B-812A-FFDC993E9701}" destId="{0E5EEED6-18F0-44AD-830C-D10188F3226A}" srcOrd="0" destOrd="0" presId="urn:microsoft.com/office/officeart/2005/8/layout/chevron1"/>
    <dgm:cxn modelId="{855E816B-2F64-4DE8-9D4D-D4646184F736}" type="presOf" srcId="{3071C67B-9A6E-44F7-BD7A-F0353E81FCC6}" destId="{D3BE158D-30FE-4B81-8143-268A455A8A78}" srcOrd="0" destOrd="0" presId="urn:microsoft.com/office/officeart/2005/8/layout/chevron1"/>
    <dgm:cxn modelId="{8863E34E-4A3A-4A09-8199-2F492BF5209C}" type="presOf" srcId="{6F7282CF-3D02-414A-B7A2-2317F20E9690}" destId="{65DED3B2-79A5-4C8D-B0F0-FA1451B6D61A}" srcOrd="0" destOrd="0" presId="urn:microsoft.com/office/officeart/2005/8/layout/chevron1"/>
    <dgm:cxn modelId="{A5582FC5-ABB3-40DF-8E07-2AB1B7D5F6AA}" type="presOf" srcId="{4225FE52-C553-408F-AEC1-7E8949FC6628}" destId="{EF6E6B95-A5E0-421C-B04B-831A7BEB93A6}" srcOrd="0" destOrd="0" presId="urn:microsoft.com/office/officeart/2005/8/layout/chevron1"/>
    <dgm:cxn modelId="{26EC19A8-2C1C-4D0C-B763-34D872016E64}" type="presOf" srcId="{27599253-0425-418F-A55D-4726CA29E4CA}" destId="{ACFA685D-4F59-4B8A-979E-73F5C7E1077D}"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ED6AC5AA-F8BD-4516-9826-820DD29D6D1A}" type="presParOf" srcId="{0E5EEED6-18F0-44AD-830C-D10188F3226A}" destId="{D88FAEDB-44F9-400C-9F7E-F57F61DA50FE}" srcOrd="0" destOrd="0" presId="urn:microsoft.com/office/officeart/2005/8/layout/chevron1"/>
    <dgm:cxn modelId="{92932540-9A98-456B-ADE7-3A54D19FF2D6}" type="presParOf" srcId="{0E5EEED6-18F0-44AD-830C-D10188F3226A}" destId="{9643C7F3-F606-45BD-93D4-C5087788A954}" srcOrd="1" destOrd="0" presId="urn:microsoft.com/office/officeart/2005/8/layout/chevron1"/>
    <dgm:cxn modelId="{F41CD98A-973D-4DCE-B87E-678687CAB5A1}" type="presParOf" srcId="{0E5EEED6-18F0-44AD-830C-D10188F3226A}" destId="{65DED3B2-79A5-4C8D-B0F0-FA1451B6D61A}" srcOrd="2" destOrd="0" presId="urn:microsoft.com/office/officeart/2005/8/layout/chevron1"/>
    <dgm:cxn modelId="{5B82D0CF-B2C7-408A-9768-CE539DE75B1A}" type="presParOf" srcId="{0E5EEED6-18F0-44AD-830C-D10188F3226A}" destId="{3F4619E4-3987-423B-A9D6-9C6AB0569CBA}" srcOrd="3" destOrd="0" presId="urn:microsoft.com/office/officeart/2005/8/layout/chevron1"/>
    <dgm:cxn modelId="{27FE33EC-734E-4B73-ABB2-10BDD26C6AF1}" type="presParOf" srcId="{0E5EEED6-18F0-44AD-830C-D10188F3226A}" destId="{ACFA685D-4F59-4B8A-979E-73F5C7E1077D}" srcOrd="4" destOrd="0" presId="urn:microsoft.com/office/officeart/2005/8/layout/chevron1"/>
    <dgm:cxn modelId="{2B784FF3-C3A8-4224-8F69-40B67923C17F}" type="presParOf" srcId="{0E5EEED6-18F0-44AD-830C-D10188F3226A}" destId="{B5516B82-64B2-4094-A510-125B6829F7BF}" srcOrd="5" destOrd="0" presId="urn:microsoft.com/office/officeart/2005/8/layout/chevron1"/>
    <dgm:cxn modelId="{7EDC5EB3-1F4F-4CF6-9461-CA58793E8B14}" type="presParOf" srcId="{0E5EEED6-18F0-44AD-830C-D10188F3226A}" destId="{00C1DE9C-A891-47EB-B576-C57AB5E5C9C9}" srcOrd="6" destOrd="0" presId="urn:microsoft.com/office/officeart/2005/8/layout/chevron1"/>
    <dgm:cxn modelId="{1AAA9226-E24A-4AEE-A7FA-8354A71C1040}" type="presParOf" srcId="{0E5EEED6-18F0-44AD-830C-D10188F3226A}" destId="{EF6E9965-5BBC-47E0-ADDA-5D9FFE056B5C}" srcOrd="7" destOrd="0" presId="urn:microsoft.com/office/officeart/2005/8/layout/chevron1"/>
    <dgm:cxn modelId="{39530FF0-AB74-4C4E-99F6-EC08BFDA26BA}" type="presParOf" srcId="{0E5EEED6-18F0-44AD-830C-D10188F3226A}" destId="{D3BE158D-30FE-4B81-8143-268A455A8A78}" srcOrd="8" destOrd="0" presId="urn:microsoft.com/office/officeart/2005/8/layout/chevron1"/>
    <dgm:cxn modelId="{BE8B9DAC-4266-421F-94FE-688461F2CDAD}" type="presParOf" srcId="{0E5EEED6-18F0-44AD-830C-D10188F3226A}" destId="{15DB74FA-7156-4133-BD7C-CB589342D52F}" srcOrd="9" destOrd="0" presId="urn:microsoft.com/office/officeart/2005/8/layout/chevron1"/>
    <dgm:cxn modelId="{D1C84928-59E3-4CDA-9883-1F19F00B8862}"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EBC95E3F-E3B4-4A59-9703-9889C3F1A8BE}" type="presOf" srcId="{6B674215-BAE4-4E3D-9986-9F16C63A7CA0}" destId="{D88FAEDB-44F9-400C-9F7E-F57F61DA50FE}"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8C7836CF-1A8F-4093-B0D8-2B7B0FEBB6FB}" type="presOf" srcId="{BCC5D316-6B60-4B5B-812A-FFDC993E9701}" destId="{0E5EEED6-18F0-44AD-830C-D10188F3226A}" srcOrd="0" destOrd="0" presId="urn:microsoft.com/office/officeart/2005/8/layout/chevron1"/>
    <dgm:cxn modelId="{4BD1B6EF-C313-44FA-8081-BA4AEB21AF27}" type="presOf" srcId="{27599253-0425-418F-A55D-4726CA29E4CA}" destId="{ACFA685D-4F59-4B8A-979E-73F5C7E1077D}" srcOrd="0" destOrd="0" presId="urn:microsoft.com/office/officeart/2005/8/layout/chevron1"/>
    <dgm:cxn modelId="{249FAC16-2CA2-4387-8FEB-77879BFEE851}" type="presOf" srcId="{4225FE52-C553-408F-AEC1-7E8949FC6628}" destId="{EF6E6B95-A5E0-421C-B04B-831A7BEB93A6}" srcOrd="0" destOrd="0" presId="urn:microsoft.com/office/officeart/2005/8/layout/chevron1"/>
    <dgm:cxn modelId="{27051464-48FB-416F-B29C-9493724B9B32}" type="presOf" srcId="{69B976CB-E6CD-4EB2-AFE1-51EBD2B81B7B}" destId="{00C1DE9C-A891-47EB-B576-C57AB5E5C9C9}"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D65F919C-81DA-4DB4-8B66-667550B0094A}" type="presOf" srcId="{6F7282CF-3D02-414A-B7A2-2317F20E9690}" destId="{65DED3B2-79A5-4C8D-B0F0-FA1451B6D61A}" srcOrd="0" destOrd="0" presId="urn:microsoft.com/office/officeart/2005/8/layout/chevron1"/>
    <dgm:cxn modelId="{70E20580-904C-412B-9598-71DB1746D110}" type="presOf" srcId="{3071C67B-9A6E-44F7-BD7A-F0353E81FCC6}" destId="{D3BE158D-30FE-4B81-8143-268A455A8A78}" srcOrd="0" destOrd="0" presId="urn:microsoft.com/office/officeart/2005/8/layout/chevron1"/>
    <dgm:cxn modelId="{EB77EBF5-59BC-4661-B0B4-76BD4C1D827E}" type="presParOf" srcId="{0E5EEED6-18F0-44AD-830C-D10188F3226A}" destId="{D88FAEDB-44F9-400C-9F7E-F57F61DA50FE}" srcOrd="0" destOrd="0" presId="urn:microsoft.com/office/officeart/2005/8/layout/chevron1"/>
    <dgm:cxn modelId="{AFCE3182-783B-4664-BCD9-E278C00B4701}" type="presParOf" srcId="{0E5EEED6-18F0-44AD-830C-D10188F3226A}" destId="{9643C7F3-F606-45BD-93D4-C5087788A954}" srcOrd="1" destOrd="0" presId="urn:microsoft.com/office/officeart/2005/8/layout/chevron1"/>
    <dgm:cxn modelId="{C53C70A8-6773-405B-A1B4-2FF001F2B203}" type="presParOf" srcId="{0E5EEED6-18F0-44AD-830C-D10188F3226A}" destId="{65DED3B2-79A5-4C8D-B0F0-FA1451B6D61A}" srcOrd="2" destOrd="0" presId="urn:microsoft.com/office/officeart/2005/8/layout/chevron1"/>
    <dgm:cxn modelId="{392D0C0C-C622-4BDC-861C-8D11FC66BD3A}" type="presParOf" srcId="{0E5EEED6-18F0-44AD-830C-D10188F3226A}" destId="{3F4619E4-3987-423B-A9D6-9C6AB0569CBA}" srcOrd="3" destOrd="0" presId="urn:microsoft.com/office/officeart/2005/8/layout/chevron1"/>
    <dgm:cxn modelId="{301B47DB-8ECD-4391-A325-F47F9C1CB089}" type="presParOf" srcId="{0E5EEED6-18F0-44AD-830C-D10188F3226A}" destId="{ACFA685D-4F59-4B8A-979E-73F5C7E1077D}" srcOrd="4" destOrd="0" presId="urn:microsoft.com/office/officeart/2005/8/layout/chevron1"/>
    <dgm:cxn modelId="{8E160BA6-C6EB-4B3C-9563-35FF7B3B047D}" type="presParOf" srcId="{0E5EEED6-18F0-44AD-830C-D10188F3226A}" destId="{B5516B82-64B2-4094-A510-125B6829F7BF}" srcOrd="5" destOrd="0" presId="urn:microsoft.com/office/officeart/2005/8/layout/chevron1"/>
    <dgm:cxn modelId="{E095E788-E77C-480D-A5EC-FD7EFF0F2B28}" type="presParOf" srcId="{0E5EEED6-18F0-44AD-830C-D10188F3226A}" destId="{00C1DE9C-A891-47EB-B576-C57AB5E5C9C9}" srcOrd="6" destOrd="0" presId="urn:microsoft.com/office/officeart/2005/8/layout/chevron1"/>
    <dgm:cxn modelId="{43A0BFE8-7648-465D-8B61-288C2164DB5D}" type="presParOf" srcId="{0E5EEED6-18F0-44AD-830C-D10188F3226A}" destId="{EF6E9965-5BBC-47E0-ADDA-5D9FFE056B5C}" srcOrd="7" destOrd="0" presId="urn:microsoft.com/office/officeart/2005/8/layout/chevron1"/>
    <dgm:cxn modelId="{C9DF55E4-59EE-4392-BFF5-D1A45E3FBB43}" type="presParOf" srcId="{0E5EEED6-18F0-44AD-830C-D10188F3226A}" destId="{D3BE158D-30FE-4B81-8143-268A455A8A78}" srcOrd="8" destOrd="0" presId="urn:microsoft.com/office/officeart/2005/8/layout/chevron1"/>
    <dgm:cxn modelId="{603BC1D6-A5A1-4AEE-9E01-B57D58DA8E03}" type="presParOf" srcId="{0E5EEED6-18F0-44AD-830C-D10188F3226A}" destId="{15DB74FA-7156-4133-BD7C-CB589342D52F}" srcOrd="9" destOrd="0" presId="urn:microsoft.com/office/officeart/2005/8/layout/chevron1"/>
    <dgm:cxn modelId="{32C17CB6-CE4C-4508-86EE-9EBE84165E6F}"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accent1"/>
        </a:solidFill>
      </dgm:spPr>
      <dgm:t>
        <a:bodyPr/>
        <a:lstStyle/>
        <a:p>
          <a:r>
            <a:rPr lang="en-US" dirty="0" smtClean="0">
              <a:solidFill>
                <a:schemeClr val="bg1"/>
              </a:solidFill>
            </a:rPr>
            <a:t>Testing</a:t>
          </a:r>
          <a:endParaRPr lang="en-US" dirty="0">
            <a:solidFill>
              <a:schemeClr val="bg1"/>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0C35FD36-0F5A-4032-BFD0-87B3294BE56E}" type="presOf" srcId="{BCC5D316-6B60-4B5B-812A-FFDC993E9701}" destId="{0E5EEED6-18F0-44AD-830C-D10188F3226A}" srcOrd="0" destOrd="0" presId="urn:microsoft.com/office/officeart/2005/8/layout/chevron1"/>
    <dgm:cxn modelId="{38EECCAC-BFB7-4068-B821-70A956954C48}" type="presOf" srcId="{6F7282CF-3D02-414A-B7A2-2317F20E9690}" destId="{65DED3B2-79A5-4C8D-B0F0-FA1451B6D61A}"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68A80CF5-3540-441D-B987-9A58A758A641}" type="presOf" srcId="{69B976CB-E6CD-4EB2-AFE1-51EBD2B81B7B}" destId="{00C1DE9C-A891-47EB-B576-C57AB5E5C9C9}" srcOrd="0" destOrd="0" presId="urn:microsoft.com/office/officeart/2005/8/layout/chevron1"/>
    <dgm:cxn modelId="{3F9696E0-C642-45C2-BF25-A1117DE2AA7B}" type="presOf" srcId="{6B674215-BAE4-4E3D-9986-9F16C63A7CA0}" destId="{D88FAEDB-44F9-400C-9F7E-F57F61DA50FE}"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2B88A4F3-02D9-4C33-AA09-76EFBF73369F}" type="presOf" srcId="{3071C67B-9A6E-44F7-BD7A-F0353E81FCC6}" destId="{D3BE158D-30FE-4B81-8143-268A455A8A78}"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97B594AA-2C9B-4290-9208-5B9B2E7A0CE6}" type="presOf" srcId="{4225FE52-C553-408F-AEC1-7E8949FC6628}" destId="{EF6E6B95-A5E0-421C-B04B-831A7BEB93A6}" srcOrd="0" destOrd="0" presId="urn:microsoft.com/office/officeart/2005/8/layout/chevron1"/>
    <dgm:cxn modelId="{6783C458-5D40-4F2C-8872-E894F2E3873E}" type="presOf" srcId="{27599253-0425-418F-A55D-4726CA29E4CA}" destId="{ACFA685D-4F59-4B8A-979E-73F5C7E1077D}" srcOrd="0" destOrd="0" presId="urn:microsoft.com/office/officeart/2005/8/layout/chevron1"/>
    <dgm:cxn modelId="{B6B1D5DF-41DB-4FE8-8BC5-D72A11CF5810}" type="presParOf" srcId="{0E5EEED6-18F0-44AD-830C-D10188F3226A}" destId="{D88FAEDB-44F9-400C-9F7E-F57F61DA50FE}" srcOrd="0" destOrd="0" presId="urn:microsoft.com/office/officeart/2005/8/layout/chevron1"/>
    <dgm:cxn modelId="{32296CC4-0477-4176-AEC4-AD98210EF7CF}" type="presParOf" srcId="{0E5EEED6-18F0-44AD-830C-D10188F3226A}" destId="{9643C7F3-F606-45BD-93D4-C5087788A954}" srcOrd="1" destOrd="0" presId="urn:microsoft.com/office/officeart/2005/8/layout/chevron1"/>
    <dgm:cxn modelId="{7E1E8573-FF49-4BBD-8EA7-C70910A965A9}" type="presParOf" srcId="{0E5EEED6-18F0-44AD-830C-D10188F3226A}" destId="{65DED3B2-79A5-4C8D-B0F0-FA1451B6D61A}" srcOrd="2" destOrd="0" presId="urn:microsoft.com/office/officeart/2005/8/layout/chevron1"/>
    <dgm:cxn modelId="{C3FFCBC9-E85F-4121-B316-BAAE38B1420F}" type="presParOf" srcId="{0E5EEED6-18F0-44AD-830C-D10188F3226A}" destId="{3F4619E4-3987-423B-A9D6-9C6AB0569CBA}" srcOrd="3" destOrd="0" presId="urn:microsoft.com/office/officeart/2005/8/layout/chevron1"/>
    <dgm:cxn modelId="{58E3BA7D-4672-47F7-8397-DC51964CA4EF}" type="presParOf" srcId="{0E5EEED6-18F0-44AD-830C-D10188F3226A}" destId="{ACFA685D-4F59-4B8A-979E-73F5C7E1077D}" srcOrd="4" destOrd="0" presId="urn:microsoft.com/office/officeart/2005/8/layout/chevron1"/>
    <dgm:cxn modelId="{8EDD253E-20A6-4D59-AECB-F070D7986ADE}" type="presParOf" srcId="{0E5EEED6-18F0-44AD-830C-D10188F3226A}" destId="{B5516B82-64B2-4094-A510-125B6829F7BF}" srcOrd="5" destOrd="0" presId="urn:microsoft.com/office/officeart/2005/8/layout/chevron1"/>
    <dgm:cxn modelId="{F5320682-53D1-4EE5-BF08-AE5BBE73B9A3}" type="presParOf" srcId="{0E5EEED6-18F0-44AD-830C-D10188F3226A}" destId="{00C1DE9C-A891-47EB-B576-C57AB5E5C9C9}" srcOrd="6" destOrd="0" presId="urn:microsoft.com/office/officeart/2005/8/layout/chevron1"/>
    <dgm:cxn modelId="{982B691C-7083-401D-BB10-32A0A473E9F9}" type="presParOf" srcId="{0E5EEED6-18F0-44AD-830C-D10188F3226A}" destId="{EF6E9965-5BBC-47E0-ADDA-5D9FFE056B5C}" srcOrd="7" destOrd="0" presId="urn:microsoft.com/office/officeart/2005/8/layout/chevron1"/>
    <dgm:cxn modelId="{89A89456-DF02-4840-8650-924ACC40E803}" type="presParOf" srcId="{0E5EEED6-18F0-44AD-830C-D10188F3226A}" destId="{D3BE158D-30FE-4B81-8143-268A455A8A78}" srcOrd="8" destOrd="0" presId="urn:microsoft.com/office/officeart/2005/8/layout/chevron1"/>
    <dgm:cxn modelId="{A2EBEC9F-5E39-4EA7-A22B-E1B10E597284}" type="presParOf" srcId="{0E5EEED6-18F0-44AD-830C-D10188F3226A}" destId="{15DB74FA-7156-4133-BD7C-CB589342D52F}" srcOrd="9" destOrd="0" presId="urn:microsoft.com/office/officeart/2005/8/layout/chevron1"/>
    <dgm:cxn modelId="{5E7DDF81-550F-4024-9B5E-0AC3E70E947A}"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accent1"/>
        </a:solidFill>
      </dgm:spPr>
      <dgm:t>
        <a:bodyPr/>
        <a:lstStyle/>
        <a:p>
          <a:r>
            <a:rPr lang="en-US" dirty="0" smtClean="0">
              <a:solidFill>
                <a:schemeClr val="bg1"/>
              </a:solidFill>
            </a:rPr>
            <a:t>Testing</a:t>
          </a:r>
          <a:endParaRPr lang="en-US" dirty="0">
            <a:solidFill>
              <a:schemeClr val="bg1"/>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3E1FF4B4-1D8E-4A06-951B-CEEB66EA50CF}" type="presOf" srcId="{27599253-0425-418F-A55D-4726CA29E4CA}" destId="{ACFA685D-4F59-4B8A-979E-73F5C7E1077D}"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2DF8D1E8-2319-42B5-B534-E2195B1698FF}" type="presOf" srcId="{BCC5D316-6B60-4B5B-812A-FFDC993E9701}" destId="{0E5EEED6-18F0-44AD-830C-D10188F3226A}" srcOrd="0" destOrd="0" presId="urn:microsoft.com/office/officeart/2005/8/layout/chevron1"/>
    <dgm:cxn modelId="{FC93307B-FA0F-4B3C-839B-C5B6D7E9E95B}" type="presOf" srcId="{6B674215-BAE4-4E3D-9986-9F16C63A7CA0}" destId="{D88FAEDB-44F9-400C-9F7E-F57F61DA50FE}" srcOrd="0" destOrd="0" presId="urn:microsoft.com/office/officeart/2005/8/layout/chevron1"/>
    <dgm:cxn modelId="{BC86A1C3-4281-4D4A-B4D7-CEC1E11954ED}" type="presOf" srcId="{69B976CB-E6CD-4EB2-AFE1-51EBD2B81B7B}" destId="{00C1DE9C-A891-47EB-B576-C57AB5E5C9C9}" srcOrd="0" destOrd="0" presId="urn:microsoft.com/office/officeart/2005/8/layout/chevron1"/>
    <dgm:cxn modelId="{8F7C51C0-6DCE-46FD-A57C-85E6A7540FE6}" type="presOf" srcId="{4225FE52-C553-408F-AEC1-7E8949FC6628}" destId="{EF6E6B95-A5E0-421C-B04B-831A7BEB93A6}"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C72A308A-33F6-438E-B622-0B479FD2DAAC}" type="presOf" srcId="{3071C67B-9A6E-44F7-BD7A-F0353E81FCC6}" destId="{D3BE158D-30FE-4B81-8143-268A455A8A78}" srcOrd="0" destOrd="0" presId="urn:microsoft.com/office/officeart/2005/8/layout/chevron1"/>
    <dgm:cxn modelId="{27843A1B-0FD4-44C5-8C9F-EBD54B2ECBFC}" type="presOf" srcId="{6F7282CF-3D02-414A-B7A2-2317F20E9690}" destId="{65DED3B2-79A5-4C8D-B0F0-FA1451B6D61A}" srcOrd="0" destOrd="0" presId="urn:microsoft.com/office/officeart/2005/8/layout/chevron1"/>
    <dgm:cxn modelId="{14C12DAE-4DB0-4FC6-9439-A07AFB30A1CA}" type="presParOf" srcId="{0E5EEED6-18F0-44AD-830C-D10188F3226A}" destId="{D88FAEDB-44F9-400C-9F7E-F57F61DA50FE}" srcOrd="0" destOrd="0" presId="urn:microsoft.com/office/officeart/2005/8/layout/chevron1"/>
    <dgm:cxn modelId="{761649BE-E5C1-4B31-A8C3-36BE6FB0234C}" type="presParOf" srcId="{0E5EEED6-18F0-44AD-830C-D10188F3226A}" destId="{9643C7F3-F606-45BD-93D4-C5087788A954}" srcOrd="1" destOrd="0" presId="urn:microsoft.com/office/officeart/2005/8/layout/chevron1"/>
    <dgm:cxn modelId="{DC5EF7B8-E565-4A69-A85E-7F38960EA8CF}" type="presParOf" srcId="{0E5EEED6-18F0-44AD-830C-D10188F3226A}" destId="{65DED3B2-79A5-4C8D-B0F0-FA1451B6D61A}" srcOrd="2" destOrd="0" presId="urn:microsoft.com/office/officeart/2005/8/layout/chevron1"/>
    <dgm:cxn modelId="{98ADDBA8-4E85-4C0B-A84E-D674F8CC1980}" type="presParOf" srcId="{0E5EEED6-18F0-44AD-830C-D10188F3226A}" destId="{3F4619E4-3987-423B-A9D6-9C6AB0569CBA}" srcOrd="3" destOrd="0" presId="urn:microsoft.com/office/officeart/2005/8/layout/chevron1"/>
    <dgm:cxn modelId="{DF7593D5-778C-4522-B480-9FE0678BEEBA}" type="presParOf" srcId="{0E5EEED6-18F0-44AD-830C-D10188F3226A}" destId="{ACFA685D-4F59-4B8A-979E-73F5C7E1077D}" srcOrd="4" destOrd="0" presId="urn:microsoft.com/office/officeart/2005/8/layout/chevron1"/>
    <dgm:cxn modelId="{F17A71D8-03B4-4E65-800A-BC3133629986}" type="presParOf" srcId="{0E5EEED6-18F0-44AD-830C-D10188F3226A}" destId="{B5516B82-64B2-4094-A510-125B6829F7BF}" srcOrd="5" destOrd="0" presId="urn:microsoft.com/office/officeart/2005/8/layout/chevron1"/>
    <dgm:cxn modelId="{1A73F4C0-6762-46D7-BF74-AD63A249E012}" type="presParOf" srcId="{0E5EEED6-18F0-44AD-830C-D10188F3226A}" destId="{00C1DE9C-A891-47EB-B576-C57AB5E5C9C9}" srcOrd="6" destOrd="0" presId="urn:microsoft.com/office/officeart/2005/8/layout/chevron1"/>
    <dgm:cxn modelId="{06599DA5-3208-4A4B-8288-FD9515453A10}" type="presParOf" srcId="{0E5EEED6-18F0-44AD-830C-D10188F3226A}" destId="{EF6E9965-5BBC-47E0-ADDA-5D9FFE056B5C}" srcOrd="7" destOrd="0" presId="urn:microsoft.com/office/officeart/2005/8/layout/chevron1"/>
    <dgm:cxn modelId="{A5675274-3DA0-4613-839C-CCC7FCD3DF15}" type="presParOf" srcId="{0E5EEED6-18F0-44AD-830C-D10188F3226A}" destId="{D3BE158D-30FE-4B81-8143-268A455A8A78}" srcOrd="8" destOrd="0" presId="urn:microsoft.com/office/officeart/2005/8/layout/chevron1"/>
    <dgm:cxn modelId="{6682E0E0-F0F4-49C0-93D1-B55C4F01C15A}" type="presParOf" srcId="{0E5EEED6-18F0-44AD-830C-D10188F3226A}" destId="{15DB74FA-7156-4133-BD7C-CB589342D52F}" srcOrd="9" destOrd="0" presId="urn:microsoft.com/office/officeart/2005/8/layout/chevron1"/>
    <dgm:cxn modelId="{03B5ACE6-4810-4921-B5A5-E1259BE6E1B6}"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accent1"/>
        </a:solidFill>
      </dgm:spPr>
      <dgm:t>
        <a:bodyPr/>
        <a:lstStyle/>
        <a:p>
          <a:r>
            <a:rPr lang="en-US" dirty="0" smtClean="0">
              <a:solidFill>
                <a:schemeClr val="bg1"/>
              </a:solidFill>
            </a:rPr>
            <a:t>Testing</a:t>
          </a:r>
          <a:endParaRPr lang="en-US" dirty="0">
            <a:solidFill>
              <a:schemeClr val="bg1"/>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C323F1B7-A4D0-45D6-A20D-1BF619868718}" type="presOf" srcId="{BCC5D316-6B60-4B5B-812A-FFDC993E9701}" destId="{0E5EEED6-18F0-44AD-830C-D10188F3226A}" srcOrd="0" destOrd="0" presId="urn:microsoft.com/office/officeart/2005/8/layout/chevron1"/>
    <dgm:cxn modelId="{980C2FC2-C8EA-44A8-B276-CA281311422B}" type="presOf" srcId="{69B976CB-E6CD-4EB2-AFE1-51EBD2B81B7B}" destId="{00C1DE9C-A891-47EB-B576-C57AB5E5C9C9}"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D42CF610-F8AB-4A01-B870-168AC41930AD}" type="presOf" srcId="{27599253-0425-418F-A55D-4726CA29E4CA}" destId="{ACFA685D-4F59-4B8A-979E-73F5C7E1077D}"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E3AA67FF-E27B-4C8A-BD90-E05C5F8B0AAE}" type="presOf" srcId="{6F7282CF-3D02-414A-B7A2-2317F20E9690}" destId="{65DED3B2-79A5-4C8D-B0F0-FA1451B6D61A}" srcOrd="0" destOrd="0" presId="urn:microsoft.com/office/officeart/2005/8/layout/chevron1"/>
    <dgm:cxn modelId="{B3631729-367C-4A69-A2A5-024EEA31EFCF}" type="presOf" srcId="{6B674215-BAE4-4E3D-9986-9F16C63A7CA0}" destId="{D88FAEDB-44F9-400C-9F7E-F57F61DA50FE}" srcOrd="0" destOrd="0" presId="urn:microsoft.com/office/officeart/2005/8/layout/chevron1"/>
    <dgm:cxn modelId="{20C841E2-3D1E-4169-9A93-2B5BE220EFE5}" type="presOf" srcId="{4225FE52-C553-408F-AEC1-7E8949FC6628}" destId="{EF6E6B95-A5E0-421C-B04B-831A7BEB93A6}" srcOrd="0" destOrd="0" presId="urn:microsoft.com/office/officeart/2005/8/layout/chevron1"/>
    <dgm:cxn modelId="{B7FD1593-2B07-42B5-BAA3-9C18929AA25C}" type="presOf" srcId="{3071C67B-9A6E-44F7-BD7A-F0353E81FCC6}" destId="{D3BE158D-30FE-4B81-8143-268A455A8A78}" srcOrd="0" destOrd="0" presId="urn:microsoft.com/office/officeart/2005/8/layout/chevron1"/>
    <dgm:cxn modelId="{3E84D948-0839-410D-ACBC-B5ECA3B466FA}" type="presParOf" srcId="{0E5EEED6-18F0-44AD-830C-D10188F3226A}" destId="{D88FAEDB-44F9-400C-9F7E-F57F61DA50FE}" srcOrd="0" destOrd="0" presId="urn:microsoft.com/office/officeart/2005/8/layout/chevron1"/>
    <dgm:cxn modelId="{DAE3B84A-79C1-4BB6-853E-D380C19AE13F}" type="presParOf" srcId="{0E5EEED6-18F0-44AD-830C-D10188F3226A}" destId="{9643C7F3-F606-45BD-93D4-C5087788A954}" srcOrd="1" destOrd="0" presId="urn:microsoft.com/office/officeart/2005/8/layout/chevron1"/>
    <dgm:cxn modelId="{9E05B6C2-CB23-4AB7-A21F-79E6C0C2B5C6}" type="presParOf" srcId="{0E5EEED6-18F0-44AD-830C-D10188F3226A}" destId="{65DED3B2-79A5-4C8D-B0F0-FA1451B6D61A}" srcOrd="2" destOrd="0" presId="urn:microsoft.com/office/officeart/2005/8/layout/chevron1"/>
    <dgm:cxn modelId="{6D831C52-D48B-48BF-95E8-24DD5F74CC7C}" type="presParOf" srcId="{0E5EEED6-18F0-44AD-830C-D10188F3226A}" destId="{3F4619E4-3987-423B-A9D6-9C6AB0569CBA}" srcOrd="3" destOrd="0" presId="urn:microsoft.com/office/officeart/2005/8/layout/chevron1"/>
    <dgm:cxn modelId="{9C98B6E2-EEE6-46B3-833C-0E91F3F903DC}" type="presParOf" srcId="{0E5EEED6-18F0-44AD-830C-D10188F3226A}" destId="{ACFA685D-4F59-4B8A-979E-73F5C7E1077D}" srcOrd="4" destOrd="0" presId="urn:microsoft.com/office/officeart/2005/8/layout/chevron1"/>
    <dgm:cxn modelId="{3377B091-14D6-4A4D-88CA-840031597CFF}" type="presParOf" srcId="{0E5EEED6-18F0-44AD-830C-D10188F3226A}" destId="{B5516B82-64B2-4094-A510-125B6829F7BF}" srcOrd="5" destOrd="0" presId="urn:microsoft.com/office/officeart/2005/8/layout/chevron1"/>
    <dgm:cxn modelId="{5A6F4FC6-90C3-4A2B-ADF8-3214D8073175}" type="presParOf" srcId="{0E5EEED6-18F0-44AD-830C-D10188F3226A}" destId="{00C1DE9C-A891-47EB-B576-C57AB5E5C9C9}" srcOrd="6" destOrd="0" presId="urn:microsoft.com/office/officeart/2005/8/layout/chevron1"/>
    <dgm:cxn modelId="{3C1F0044-9493-4019-9409-6CAFC6697333}" type="presParOf" srcId="{0E5EEED6-18F0-44AD-830C-D10188F3226A}" destId="{EF6E9965-5BBC-47E0-ADDA-5D9FFE056B5C}" srcOrd="7" destOrd="0" presId="urn:microsoft.com/office/officeart/2005/8/layout/chevron1"/>
    <dgm:cxn modelId="{7864ED63-D8C5-4F8B-9023-6F11DB64FC18}" type="presParOf" srcId="{0E5EEED6-18F0-44AD-830C-D10188F3226A}" destId="{D3BE158D-30FE-4B81-8143-268A455A8A78}" srcOrd="8" destOrd="0" presId="urn:microsoft.com/office/officeart/2005/8/layout/chevron1"/>
    <dgm:cxn modelId="{0764ED39-4E17-49F8-8DFA-DFD3FE19082C}" type="presParOf" srcId="{0E5EEED6-18F0-44AD-830C-D10188F3226A}" destId="{15DB74FA-7156-4133-BD7C-CB589342D52F}" srcOrd="9" destOrd="0" presId="urn:microsoft.com/office/officeart/2005/8/layout/chevron1"/>
    <dgm:cxn modelId="{002D14B9-A247-4C9E-A1DA-D047BA53DD02}"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dgm:t>
        <a:bodyPr/>
        <a:lstStyle/>
        <a:p>
          <a:r>
            <a:rPr lang="en-US" dirty="0" smtClean="0"/>
            <a:t>Project Overview</a:t>
          </a:r>
          <a:endParaRPr lang="en-US" dirty="0"/>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6F662930-0224-4659-8A5A-6DC48A79AA81}" type="presOf" srcId="{6F7282CF-3D02-414A-B7A2-2317F20E9690}" destId="{65DED3B2-79A5-4C8D-B0F0-FA1451B6D61A}" srcOrd="0" destOrd="0" presId="urn:microsoft.com/office/officeart/2005/8/layout/chevron1"/>
    <dgm:cxn modelId="{A32A8BA9-9AC1-4B63-A0D6-E8184E2D1908}" type="presOf" srcId="{27599253-0425-418F-A55D-4726CA29E4CA}" destId="{ACFA685D-4F59-4B8A-979E-73F5C7E1077D}" srcOrd="0" destOrd="0" presId="urn:microsoft.com/office/officeart/2005/8/layout/chevron1"/>
    <dgm:cxn modelId="{29A0BC72-2D9D-42DC-B1FB-281E895651CC}" type="presOf" srcId="{BCC5D316-6B60-4B5B-812A-FFDC993E9701}" destId="{0E5EEED6-18F0-44AD-830C-D10188F3226A}" srcOrd="0" destOrd="0" presId="urn:microsoft.com/office/officeart/2005/8/layout/chevron1"/>
    <dgm:cxn modelId="{50C04D50-F6E9-4D13-95E6-3B1408D6A838}" type="presOf" srcId="{6B674215-BAE4-4E3D-9986-9F16C63A7CA0}" destId="{D88FAEDB-44F9-400C-9F7E-F57F61DA50FE}"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76D51DD0-78A6-4FE3-A074-903C2D625EDD}" type="presOf" srcId="{3071C67B-9A6E-44F7-BD7A-F0353E81FCC6}" destId="{D3BE158D-30FE-4B81-8143-268A455A8A78}" srcOrd="0" destOrd="0" presId="urn:microsoft.com/office/officeart/2005/8/layout/chevron1"/>
    <dgm:cxn modelId="{BC8F2DB9-CF9C-44C9-9918-6C60C94F9517}" type="presOf" srcId="{69B976CB-E6CD-4EB2-AFE1-51EBD2B81B7B}" destId="{00C1DE9C-A891-47EB-B576-C57AB5E5C9C9}"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4DCC9969-2E8B-4EC9-B269-6375DC5969BA}" type="presOf" srcId="{4225FE52-C553-408F-AEC1-7E8949FC6628}" destId="{EF6E6B95-A5E0-421C-B04B-831A7BEB93A6}" srcOrd="0" destOrd="0" presId="urn:microsoft.com/office/officeart/2005/8/layout/chevron1"/>
    <dgm:cxn modelId="{70CFBEA4-C0C3-469D-866B-051C19801A5E}" type="presParOf" srcId="{0E5EEED6-18F0-44AD-830C-D10188F3226A}" destId="{D88FAEDB-44F9-400C-9F7E-F57F61DA50FE}" srcOrd="0" destOrd="0" presId="urn:microsoft.com/office/officeart/2005/8/layout/chevron1"/>
    <dgm:cxn modelId="{7C6818B6-4B0D-4FC5-A526-BB3CDE19BA1D}" type="presParOf" srcId="{0E5EEED6-18F0-44AD-830C-D10188F3226A}" destId="{9643C7F3-F606-45BD-93D4-C5087788A954}" srcOrd="1" destOrd="0" presId="urn:microsoft.com/office/officeart/2005/8/layout/chevron1"/>
    <dgm:cxn modelId="{E7F3CD73-CFFB-4CC6-8B16-1C54C1C43416}" type="presParOf" srcId="{0E5EEED6-18F0-44AD-830C-D10188F3226A}" destId="{65DED3B2-79A5-4C8D-B0F0-FA1451B6D61A}" srcOrd="2" destOrd="0" presId="urn:microsoft.com/office/officeart/2005/8/layout/chevron1"/>
    <dgm:cxn modelId="{0F3AB3AB-9A98-44E1-92A0-69E9370B7D4C}" type="presParOf" srcId="{0E5EEED6-18F0-44AD-830C-D10188F3226A}" destId="{3F4619E4-3987-423B-A9D6-9C6AB0569CBA}" srcOrd="3" destOrd="0" presId="urn:microsoft.com/office/officeart/2005/8/layout/chevron1"/>
    <dgm:cxn modelId="{01729D33-421F-45A6-997D-FF635CD71ED2}" type="presParOf" srcId="{0E5EEED6-18F0-44AD-830C-D10188F3226A}" destId="{ACFA685D-4F59-4B8A-979E-73F5C7E1077D}" srcOrd="4" destOrd="0" presId="urn:microsoft.com/office/officeart/2005/8/layout/chevron1"/>
    <dgm:cxn modelId="{893EC089-AC3C-4FE2-A2C2-C7BF1801CD68}" type="presParOf" srcId="{0E5EEED6-18F0-44AD-830C-D10188F3226A}" destId="{B5516B82-64B2-4094-A510-125B6829F7BF}" srcOrd="5" destOrd="0" presId="urn:microsoft.com/office/officeart/2005/8/layout/chevron1"/>
    <dgm:cxn modelId="{6D5A1529-B890-496F-930B-9253EDB52193}" type="presParOf" srcId="{0E5EEED6-18F0-44AD-830C-D10188F3226A}" destId="{00C1DE9C-A891-47EB-B576-C57AB5E5C9C9}" srcOrd="6" destOrd="0" presId="urn:microsoft.com/office/officeart/2005/8/layout/chevron1"/>
    <dgm:cxn modelId="{231BECE7-709B-491A-A200-DD7D10135167}" type="presParOf" srcId="{0E5EEED6-18F0-44AD-830C-D10188F3226A}" destId="{EF6E9965-5BBC-47E0-ADDA-5D9FFE056B5C}" srcOrd="7" destOrd="0" presId="urn:microsoft.com/office/officeart/2005/8/layout/chevron1"/>
    <dgm:cxn modelId="{91C5185E-4E47-418E-9504-4F4F5278D490}" type="presParOf" srcId="{0E5EEED6-18F0-44AD-830C-D10188F3226A}" destId="{D3BE158D-30FE-4B81-8143-268A455A8A78}" srcOrd="8" destOrd="0" presId="urn:microsoft.com/office/officeart/2005/8/layout/chevron1"/>
    <dgm:cxn modelId="{C94497F7-BE1B-4874-A9C8-DE23E8B7AEC5}" type="presParOf" srcId="{0E5EEED6-18F0-44AD-830C-D10188F3226A}" destId="{15DB74FA-7156-4133-BD7C-CB589342D52F}" srcOrd="9" destOrd="0" presId="urn:microsoft.com/office/officeart/2005/8/layout/chevron1"/>
    <dgm:cxn modelId="{F9FADC38-E0C3-4C4F-A9B3-55322A757FF7}" type="presParOf" srcId="{0E5EEED6-18F0-44AD-830C-D10188F3226A}" destId="{EF6E6B95-A5E0-421C-B04B-831A7BEB93A6}"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accent1"/>
        </a:solidFill>
      </dgm:spPr>
      <dgm:t>
        <a:bodyPr/>
        <a:lstStyle/>
        <a:p>
          <a:r>
            <a:rPr lang="en-US" dirty="0" smtClean="0">
              <a:solidFill>
                <a:schemeClr val="bg1"/>
              </a:solidFill>
            </a:rPr>
            <a:t>Testing</a:t>
          </a:r>
          <a:endParaRPr lang="en-US" dirty="0">
            <a:solidFill>
              <a:schemeClr val="bg1"/>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A50D4094-101F-4D6C-8DE3-14911104FD73}" type="presOf" srcId="{6B674215-BAE4-4E3D-9986-9F16C63A7CA0}" destId="{D88FAEDB-44F9-400C-9F7E-F57F61DA50FE}"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71504DB7-3C4D-4077-838D-28EFA0ECB0C5}" type="presOf" srcId="{6F7282CF-3D02-414A-B7A2-2317F20E9690}" destId="{65DED3B2-79A5-4C8D-B0F0-FA1451B6D61A}" srcOrd="0" destOrd="0" presId="urn:microsoft.com/office/officeart/2005/8/layout/chevron1"/>
    <dgm:cxn modelId="{3609884F-DAF9-418A-87B4-4130D2329A97}" type="presOf" srcId="{4225FE52-C553-408F-AEC1-7E8949FC6628}" destId="{EF6E6B95-A5E0-421C-B04B-831A7BEB93A6}" srcOrd="0" destOrd="0" presId="urn:microsoft.com/office/officeart/2005/8/layout/chevron1"/>
    <dgm:cxn modelId="{D37BE4B5-95F1-4C2B-B077-1B8800A3F202}" type="presOf" srcId="{BCC5D316-6B60-4B5B-812A-FFDC993E9701}" destId="{0E5EEED6-18F0-44AD-830C-D10188F3226A}" srcOrd="0" destOrd="0" presId="urn:microsoft.com/office/officeart/2005/8/layout/chevron1"/>
    <dgm:cxn modelId="{3DBD666F-AEAB-45B4-A7B1-99D06934453C}" type="presOf" srcId="{3071C67B-9A6E-44F7-BD7A-F0353E81FCC6}" destId="{D3BE158D-30FE-4B81-8143-268A455A8A78}" srcOrd="0" destOrd="0" presId="urn:microsoft.com/office/officeart/2005/8/layout/chevron1"/>
    <dgm:cxn modelId="{78DE3284-91C3-41DC-BCD3-895D6A0FFD85}" type="presOf" srcId="{69B976CB-E6CD-4EB2-AFE1-51EBD2B81B7B}" destId="{00C1DE9C-A891-47EB-B576-C57AB5E5C9C9}" srcOrd="0" destOrd="0" presId="urn:microsoft.com/office/officeart/2005/8/layout/chevron1"/>
    <dgm:cxn modelId="{0BA836EF-CC0E-4662-B813-1452EF96BF26}" type="presOf" srcId="{27599253-0425-418F-A55D-4726CA29E4CA}" destId="{ACFA685D-4F59-4B8A-979E-73F5C7E1077D}"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C447069B-1713-4443-A111-4E4A1AE984DD}" type="presParOf" srcId="{0E5EEED6-18F0-44AD-830C-D10188F3226A}" destId="{D88FAEDB-44F9-400C-9F7E-F57F61DA50FE}" srcOrd="0" destOrd="0" presId="urn:microsoft.com/office/officeart/2005/8/layout/chevron1"/>
    <dgm:cxn modelId="{C0D16085-220B-410F-853A-79728A4A7E4A}" type="presParOf" srcId="{0E5EEED6-18F0-44AD-830C-D10188F3226A}" destId="{9643C7F3-F606-45BD-93D4-C5087788A954}" srcOrd="1" destOrd="0" presId="urn:microsoft.com/office/officeart/2005/8/layout/chevron1"/>
    <dgm:cxn modelId="{EC593896-3621-41A1-AA5F-66FB49C697B5}" type="presParOf" srcId="{0E5EEED6-18F0-44AD-830C-D10188F3226A}" destId="{65DED3B2-79A5-4C8D-B0F0-FA1451B6D61A}" srcOrd="2" destOrd="0" presId="urn:microsoft.com/office/officeart/2005/8/layout/chevron1"/>
    <dgm:cxn modelId="{68FB8EA7-2862-4F69-875A-59CF42F8660E}" type="presParOf" srcId="{0E5EEED6-18F0-44AD-830C-D10188F3226A}" destId="{3F4619E4-3987-423B-A9D6-9C6AB0569CBA}" srcOrd="3" destOrd="0" presId="urn:microsoft.com/office/officeart/2005/8/layout/chevron1"/>
    <dgm:cxn modelId="{A1242A9D-3E0C-49BD-BCDB-E7226A2121EC}" type="presParOf" srcId="{0E5EEED6-18F0-44AD-830C-D10188F3226A}" destId="{ACFA685D-4F59-4B8A-979E-73F5C7E1077D}" srcOrd="4" destOrd="0" presId="urn:microsoft.com/office/officeart/2005/8/layout/chevron1"/>
    <dgm:cxn modelId="{352AC1B2-CF49-49EB-9709-2483F9A4BE18}" type="presParOf" srcId="{0E5EEED6-18F0-44AD-830C-D10188F3226A}" destId="{B5516B82-64B2-4094-A510-125B6829F7BF}" srcOrd="5" destOrd="0" presId="urn:microsoft.com/office/officeart/2005/8/layout/chevron1"/>
    <dgm:cxn modelId="{3AF2C5CA-FCDB-4507-99DF-9ECDC187FD8C}" type="presParOf" srcId="{0E5EEED6-18F0-44AD-830C-D10188F3226A}" destId="{00C1DE9C-A891-47EB-B576-C57AB5E5C9C9}" srcOrd="6" destOrd="0" presId="urn:microsoft.com/office/officeart/2005/8/layout/chevron1"/>
    <dgm:cxn modelId="{8805CB59-A17A-4ED3-9794-8A6E29920AC7}" type="presParOf" srcId="{0E5EEED6-18F0-44AD-830C-D10188F3226A}" destId="{EF6E9965-5BBC-47E0-ADDA-5D9FFE056B5C}" srcOrd="7" destOrd="0" presId="urn:microsoft.com/office/officeart/2005/8/layout/chevron1"/>
    <dgm:cxn modelId="{680EB1E6-0884-4051-820B-8F314E7D013C}" type="presParOf" srcId="{0E5EEED6-18F0-44AD-830C-D10188F3226A}" destId="{D3BE158D-30FE-4B81-8143-268A455A8A78}" srcOrd="8" destOrd="0" presId="urn:microsoft.com/office/officeart/2005/8/layout/chevron1"/>
    <dgm:cxn modelId="{447D42E4-920C-44D9-9DCA-A60BF90558D0}" type="presParOf" srcId="{0E5EEED6-18F0-44AD-830C-D10188F3226A}" destId="{15DB74FA-7156-4133-BD7C-CB589342D52F}" srcOrd="9" destOrd="0" presId="urn:microsoft.com/office/officeart/2005/8/layout/chevron1"/>
    <dgm:cxn modelId="{AE5F7D40-E2C0-46A3-AFB3-2992BED7AD6E}"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F6861691-32E1-4E70-B72F-28462F173353}" type="presOf" srcId="{BCC5D316-6B60-4B5B-812A-FFDC993E9701}" destId="{0E5EEED6-18F0-44AD-830C-D10188F3226A}"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14B287A8-BCF4-4A37-8070-D865E0BAB587}" type="presOf" srcId="{4225FE52-C553-408F-AEC1-7E8949FC6628}" destId="{EF6E6B95-A5E0-421C-B04B-831A7BEB93A6}" srcOrd="0" destOrd="0" presId="urn:microsoft.com/office/officeart/2005/8/layout/chevron1"/>
    <dgm:cxn modelId="{C68E341C-B164-40EF-883E-049065037D8C}" type="presOf" srcId="{6B674215-BAE4-4E3D-9986-9F16C63A7CA0}" destId="{D88FAEDB-44F9-400C-9F7E-F57F61DA50FE}"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D42C35C2-DECD-4423-82AF-2FF4BA8AB7EE}" type="presOf" srcId="{69B976CB-E6CD-4EB2-AFE1-51EBD2B81B7B}" destId="{00C1DE9C-A891-47EB-B576-C57AB5E5C9C9}" srcOrd="0" destOrd="0" presId="urn:microsoft.com/office/officeart/2005/8/layout/chevron1"/>
    <dgm:cxn modelId="{6B67F9F7-6FB3-42A7-BD87-D62D43DF635C}" type="presOf" srcId="{6F7282CF-3D02-414A-B7A2-2317F20E9690}" destId="{65DED3B2-79A5-4C8D-B0F0-FA1451B6D61A}" srcOrd="0" destOrd="0" presId="urn:microsoft.com/office/officeart/2005/8/layout/chevron1"/>
    <dgm:cxn modelId="{DC5421EC-CD0B-4018-A4DA-6C9F3964BB2A}" type="presOf" srcId="{27599253-0425-418F-A55D-4726CA29E4CA}" destId="{ACFA685D-4F59-4B8A-979E-73F5C7E1077D}" srcOrd="0" destOrd="0" presId="urn:microsoft.com/office/officeart/2005/8/layout/chevron1"/>
    <dgm:cxn modelId="{3540037F-3B3C-4B64-9279-B5F8541A4836}" type="presOf" srcId="{3071C67B-9A6E-44F7-BD7A-F0353E81FCC6}" destId="{D3BE158D-30FE-4B81-8143-268A455A8A78}" srcOrd="0" destOrd="0" presId="urn:microsoft.com/office/officeart/2005/8/layout/chevron1"/>
    <dgm:cxn modelId="{285AC3E9-10D0-4EE1-A9A0-D6DC7A0BEC39}" type="presParOf" srcId="{0E5EEED6-18F0-44AD-830C-D10188F3226A}" destId="{D88FAEDB-44F9-400C-9F7E-F57F61DA50FE}" srcOrd="0" destOrd="0" presId="urn:microsoft.com/office/officeart/2005/8/layout/chevron1"/>
    <dgm:cxn modelId="{8C6A211A-89F0-48EB-BB95-C726D1BE4695}" type="presParOf" srcId="{0E5EEED6-18F0-44AD-830C-D10188F3226A}" destId="{9643C7F3-F606-45BD-93D4-C5087788A954}" srcOrd="1" destOrd="0" presId="urn:microsoft.com/office/officeart/2005/8/layout/chevron1"/>
    <dgm:cxn modelId="{41E59738-E5DF-456B-8552-B7588F8E3F24}" type="presParOf" srcId="{0E5EEED6-18F0-44AD-830C-D10188F3226A}" destId="{65DED3B2-79A5-4C8D-B0F0-FA1451B6D61A}" srcOrd="2" destOrd="0" presId="urn:microsoft.com/office/officeart/2005/8/layout/chevron1"/>
    <dgm:cxn modelId="{532FA2EF-6FBA-4DF0-996D-69D09C52C4E6}" type="presParOf" srcId="{0E5EEED6-18F0-44AD-830C-D10188F3226A}" destId="{3F4619E4-3987-423B-A9D6-9C6AB0569CBA}" srcOrd="3" destOrd="0" presId="urn:microsoft.com/office/officeart/2005/8/layout/chevron1"/>
    <dgm:cxn modelId="{B4574803-1486-4775-A9BA-8FAF1790CA93}" type="presParOf" srcId="{0E5EEED6-18F0-44AD-830C-D10188F3226A}" destId="{ACFA685D-4F59-4B8A-979E-73F5C7E1077D}" srcOrd="4" destOrd="0" presId="urn:microsoft.com/office/officeart/2005/8/layout/chevron1"/>
    <dgm:cxn modelId="{D8F187B4-A922-47A0-A99B-48BE8DEFBB03}" type="presParOf" srcId="{0E5EEED6-18F0-44AD-830C-D10188F3226A}" destId="{B5516B82-64B2-4094-A510-125B6829F7BF}" srcOrd="5" destOrd="0" presId="urn:microsoft.com/office/officeart/2005/8/layout/chevron1"/>
    <dgm:cxn modelId="{18F18AED-4962-484C-BD00-090929085E6B}" type="presParOf" srcId="{0E5EEED6-18F0-44AD-830C-D10188F3226A}" destId="{00C1DE9C-A891-47EB-B576-C57AB5E5C9C9}" srcOrd="6" destOrd="0" presId="urn:microsoft.com/office/officeart/2005/8/layout/chevron1"/>
    <dgm:cxn modelId="{6DB3CE38-FCAE-4F5C-81B0-6609E606FBE0}" type="presParOf" srcId="{0E5EEED6-18F0-44AD-830C-D10188F3226A}" destId="{EF6E9965-5BBC-47E0-ADDA-5D9FFE056B5C}" srcOrd="7" destOrd="0" presId="urn:microsoft.com/office/officeart/2005/8/layout/chevron1"/>
    <dgm:cxn modelId="{983607B5-368E-4D04-982F-E065263A8B51}" type="presParOf" srcId="{0E5EEED6-18F0-44AD-830C-D10188F3226A}" destId="{D3BE158D-30FE-4B81-8143-268A455A8A78}" srcOrd="8" destOrd="0" presId="urn:microsoft.com/office/officeart/2005/8/layout/chevron1"/>
    <dgm:cxn modelId="{AF8ADD95-325C-4590-8FB8-5C0B7DEB6669}" type="presParOf" srcId="{0E5EEED6-18F0-44AD-830C-D10188F3226A}" destId="{15DB74FA-7156-4133-BD7C-CB589342D52F}" srcOrd="9" destOrd="0" presId="urn:microsoft.com/office/officeart/2005/8/layout/chevron1"/>
    <dgm:cxn modelId="{B4A220CE-8481-4B48-A8EB-D2861ECA8075}"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15"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DC3BE965-AF22-4224-BC4B-AD8EB31B7F61}" type="presOf" srcId="{69B976CB-E6CD-4EB2-AFE1-51EBD2B81B7B}" destId="{00C1DE9C-A891-47EB-B576-C57AB5E5C9C9}" srcOrd="0" destOrd="0" presId="urn:microsoft.com/office/officeart/2005/8/layout/chevron1"/>
    <dgm:cxn modelId="{22F1C969-4413-455C-8313-62885843A8D6}" type="presOf" srcId="{BCC5D316-6B60-4B5B-812A-FFDC993E9701}" destId="{0E5EEED6-18F0-44AD-830C-D10188F3226A}" srcOrd="0" destOrd="0" presId="urn:microsoft.com/office/officeart/2005/8/layout/chevron1"/>
    <dgm:cxn modelId="{A1255B28-1F2C-4F79-ACFB-748274AC667D}" type="presOf" srcId="{3071C67B-9A6E-44F7-BD7A-F0353E81FCC6}" destId="{D3BE158D-30FE-4B81-8143-268A455A8A78}"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F106B179-765D-425C-AA32-85873D59A1AA}" type="presOf" srcId="{6F7282CF-3D02-414A-B7A2-2317F20E9690}" destId="{65DED3B2-79A5-4C8D-B0F0-FA1451B6D61A}"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8B378AFA-47BB-4F88-B836-C9FD009159F6}" type="presOf" srcId="{27599253-0425-418F-A55D-4726CA29E4CA}" destId="{ACFA685D-4F59-4B8A-979E-73F5C7E1077D}" srcOrd="0" destOrd="0" presId="urn:microsoft.com/office/officeart/2005/8/layout/chevron1"/>
    <dgm:cxn modelId="{91BF4B90-D803-42A5-BC38-7BFE8C1D32DA}" type="presOf" srcId="{6B674215-BAE4-4E3D-9986-9F16C63A7CA0}" destId="{D88FAEDB-44F9-400C-9F7E-F57F61DA50FE}"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10873C83-C0C8-43B0-AF05-6C01AFB3F9BE}" type="presOf" srcId="{4225FE52-C553-408F-AEC1-7E8949FC6628}" destId="{EF6E6B95-A5E0-421C-B04B-831A7BEB93A6}" srcOrd="0" destOrd="0" presId="urn:microsoft.com/office/officeart/2005/8/layout/chevron1"/>
    <dgm:cxn modelId="{6E2DDE3A-56A3-4BC7-98CB-B8C91F61B146}" type="presParOf" srcId="{0E5EEED6-18F0-44AD-830C-D10188F3226A}" destId="{D88FAEDB-44F9-400C-9F7E-F57F61DA50FE}" srcOrd="0" destOrd="0" presId="urn:microsoft.com/office/officeart/2005/8/layout/chevron1"/>
    <dgm:cxn modelId="{9632ADD0-0CDE-497B-BE8F-348925D958FA}" type="presParOf" srcId="{0E5EEED6-18F0-44AD-830C-D10188F3226A}" destId="{9643C7F3-F606-45BD-93D4-C5087788A954}" srcOrd="1" destOrd="0" presId="urn:microsoft.com/office/officeart/2005/8/layout/chevron1"/>
    <dgm:cxn modelId="{2E225F1F-CA7A-47E6-AABD-FA9355CE2E15}" type="presParOf" srcId="{0E5EEED6-18F0-44AD-830C-D10188F3226A}" destId="{65DED3B2-79A5-4C8D-B0F0-FA1451B6D61A}" srcOrd="2" destOrd="0" presId="urn:microsoft.com/office/officeart/2005/8/layout/chevron1"/>
    <dgm:cxn modelId="{23572981-1952-4021-97E6-14711A379E3E}" type="presParOf" srcId="{0E5EEED6-18F0-44AD-830C-D10188F3226A}" destId="{3F4619E4-3987-423B-A9D6-9C6AB0569CBA}" srcOrd="3" destOrd="0" presId="urn:microsoft.com/office/officeart/2005/8/layout/chevron1"/>
    <dgm:cxn modelId="{6A1833CE-D1BC-4177-B874-01D18CCECEFC}" type="presParOf" srcId="{0E5EEED6-18F0-44AD-830C-D10188F3226A}" destId="{ACFA685D-4F59-4B8A-979E-73F5C7E1077D}" srcOrd="4" destOrd="0" presId="urn:microsoft.com/office/officeart/2005/8/layout/chevron1"/>
    <dgm:cxn modelId="{1ABDBA28-4569-4F77-8B7C-48B2D483E704}" type="presParOf" srcId="{0E5EEED6-18F0-44AD-830C-D10188F3226A}" destId="{B5516B82-64B2-4094-A510-125B6829F7BF}" srcOrd="5" destOrd="0" presId="urn:microsoft.com/office/officeart/2005/8/layout/chevron1"/>
    <dgm:cxn modelId="{08534E52-7511-483A-B08C-E72678873506}" type="presParOf" srcId="{0E5EEED6-18F0-44AD-830C-D10188F3226A}" destId="{00C1DE9C-A891-47EB-B576-C57AB5E5C9C9}" srcOrd="6" destOrd="0" presId="urn:microsoft.com/office/officeart/2005/8/layout/chevron1"/>
    <dgm:cxn modelId="{42781D8D-4E7E-4FD1-B58F-0AA23A491C21}" type="presParOf" srcId="{0E5EEED6-18F0-44AD-830C-D10188F3226A}" destId="{EF6E9965-5BBC-47E0-ADDA-5D9FFE056B5C}" srcOrd="7" destOrd="0" presId="urn:microsoft.com/office/officeart/2005/8/layout/chevron1"/>
    <dgm:cxn modelId="{315D7751-63EE-4125-A41C-9F26A94991EF}" type="presParOf" srcId="{0E5EEED6-18F0-44AD-830C-D10188F3226A}" destId="{D3BE158D-30FE-4B81-8143-268A455A8A78}" srcOrd="8" destOrd="0" presId="urn:microsoft.com/office/officeart/2005/8/layout/chevron1"/>
    <dgm:cxn modelId="{CCD58DA4-5785-4329-B320-5C498EA67321}" type="presParOf" srcId="{0E5EEED6-18F0-44AD-830C-D10188F3226A}" destId="{15DB74FA-7156-4133-BD7C-CB589342D52F}" srcOrd="9" destOrd="0" presId="urn:microsoft.com/office/officeart/2005/8/layout/chevron1"/>
    <dgm:cxn modelId="{62491054-5F5F-43FD-B3CA-0BD2D58ED4DC}"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274778E9-59C2-4AE9-8D7B-6E6DF3C123EC}" type="presOf" srcId="{4225FE52-C553-408F-AEC1-7E8949FC6628}" destId="{EF6E6B95-A5E0-421C-B04B-831A7BEB93A6}"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D86D3CD0-2A48-4896-9310-7B792D7E8550}" srcId="{BCC5D316-6B60-4B5B-812A-FFDC993E9701}" destId="{4225FE52-C553-408F-AEC1-7E8949FC6628}" srcOrd="5" destOrd="0" parTransId="{20641F04-8267-49D7-B13D-51AF223E1614}" sibTransId="{0B719A55-46C4-4045-B9DB-51162A297013}"/>
    <dgm:cxn modelId="{7EC1D26F-9B34-4368-9088-5DAB2B2AA4D1}" type="presOf" srcId="{27599253-0425-418F-A55D-4726CA29E4CA}" destId="{ACFA685D-4F59-4B8A-979E-73F5C7E1077D}"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1D71B89F-838D-4A60-9E92-9EA4E2B96921}" type="presOf" srcId="{BCC5D316-6B60-4B5B-812A-FFDC993E9701}" destId="{0E5EEED6-18F0-44AD-830C-D10188F3226A}" srcOrd="0" destOrd="0" presId="urn:microsoft.com/office/officeart/2005/8/layout/chevron1"/>
    <dgm:cxn modelId="{C743C597-2486-4E17-BAD7-F84314DF0BE8}" type="presOf" srcId="{6B674215-BAE4-4E3D-9986-9F16C63A7CA0}" destId="{D88FAEDB-44F9-400C-9F7E-F57F61DA50FE}" srcOrd="0" destOrd="0" presId="urn:microsoft.com/office/officeart/2005/8/layout/chevron1"/>
    <dgm:cxn modelId="{420BBC20-F775-4A94-A8BA-417EDBA26F17}" type="presOf" srcId="{69B976CB-E6CD-4EB2-AFE1-51EBD2B81B7B}" destId="{00C1DE9C-A891-47EB-B576-C57AB5E5C9C9}" srcOrd="0" destOrd="0" presId="urn:microsoft.com/office/officeart/2005/8/layout/chevron1"/>
    <dgm:cxn modelId="{11D98195-E3AC-438F-912A-00E20E817016}" type="presOf" srcId="{6F7282CF-3D02-414A-B7A2-2317F20E9690}" destId="{65DED3B2-79A5-4C8D-B0F0-FA1451B6D61A}" srcOrd="0" destOrd="0" presId="urn:microsoft.com/office/officeart/2005/8/layout/chevron1"/>
    <dgm:cxn modelId="{EBF5E092-3CEB-4D55-BCC1-E45E994FED63}" type="presOf" srcId="{3071C67B-9A6E-44F7-BD7A-F0353E81FCC6}" destId="{D3BE158D-30FE-4B81-8143-268A455A8A78}"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1322E7EA-6696-4279-8C53-AF4250892275}" type="presParOf" srcId="{0E5EEED6-18F0-44AD-830C-D10188F3226A}" destId="{D88FAEDB-44F9-400C-9F7E-F57F61DA50FE}" srcOrd="0" destOrd="0" presId="urn:microsoft.com/office/officeart/2005/8/layout/chevron1"/>
    <dgm:cxn modelId="{632CC383-68DE-4ADA-BDE3-24B54B21F822}" type="presParOf" srcId="{0E5EEED6-18F0-44AD-830C-D10188F3226A}" destId="{9643C7F3-F606-45BD-93D4-C5087788A954}" srcOrd="1" destOrd="0" presId="urn:microsoft.com/office/officeart/2005/8/layout/chevron1"/>
    <dgm:cxn modelId="{FA57FB93-3259-4C78-8CBD-8C38CE195BA8}" type="presParOf" srcId="{0E5EEED6-18F0-44AD-830C-D10188F3226A}" destId="{65DED3B2-79A5-4C8D-B0F0-FA1451B6D61A}" srcOrd="2" destOrd="0" presId="urn:microsoft.com/office/officeart/2005/8/layout/chevron1"/>
    <dgm:cxn modelId="{672606FB-F9A8-45D3-8134-15A5DCABBDAC}" type="presParOf" srcId="{0E5EEED6-18F0-44AD-830C-D10188F3226A}" destId="{3F4619E4-3987-423B-A9D6-9C6AB0569CBA}" srcOrd="3" destOrd="0" presId="urn:microsoft.com/office/officeart/2005/8/layout/chevron1"/>
    <dgm:cxn modelId="{DDE8B9C2-126C-49AA-8BCF-9057999B6DE1}" type="presParOf" srcId="{0E5EEED6-18F0-44AD-830C-D10188F3226A}" destId="{ACFA685D-4F59-4B8A-979E-73F5C7E1077D}" srcOrd="4" destOrd="0" presId="urn:microsoft.com/office/officeart/2005/8/layout/chevron1"/>
    <dgm:cxn modelId="{D3862F6E-603A-42C0-8D4E-2C2E6C4327E9}" type="presParOf" srcId="{0E5EEED6-18F0-44AD-830C-D10188F3226A}" destId="{B5516B82-64B2-4094-A510-125B6829F7BF}" srcOrd="5" destOrd="0" presId="urn:microsoft.com/office/officeart/2005/8/layout/chevron1"/>
    <dgm:cxn modelId="{942BD957-526A-4245-8786-B8F1E082DECF}" type="presParOf" srcId="{0E5EEED6-18F0-44AD-830C-D10188F3226A}" destId="{00C1DE9C-A891-47EB-B576-C57AB5E5C9C9}" srcOrd="6" destOrd="0" presId="urn:microsoft.com/office/officeart/2005/8/layout/chevron1"/>
    <dgm:cxn modelId="{C576A88B-5D62-4EAC-9F56-C557166A52A3}" type="presParOf" srcId="{0E5EEED6-18F0-44AD-830C-D10188F3226A}" destId="{EF6E9965-5BBC-47E0-ADDA-5D9FFE056B5C}" srcOrd="7" destOrd="0" presId="urn:microsoft.com/office/officeart/2005/8/layout/chevron1"/>
    <dgm:cxn modelId="{184E8C25-F7FE-4108-ABDE-FA3E8DBDF973}" type="presParOf" srcId="{0E5EEED6-18F0-44AD-830C-D10188F3226A}" destId="{D3BE158D-30FE-4B81-8143-268A455A8A78}" srcOrd="8" destOrd="0" presId="urn:microsoft.com/office/officeart/2005/8/layout/chevron1"/>
    <dgm:cxn modelId="{261523F8-C756-48E2-8B40-56B8743DCCF5}" type="presParOf" srcId="{0E5EEED6-18F0-44AD-830C-D10188F3226A}" destId="{15DB74FA-7156-4133-BD7C-CB589342D52F}" srcOrd="9" destOrd="0" presId="urn:microsoft.com/office/officeart/2005/8/layout/chevron1"/>
    <dgm:cxn modelId="{F55A88CB-EFB5-412E-AB90-F0F70D1C26A8}"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D4C35F75-EDE8-47DD-8468-921B69501161}" type="presOf" srcId="{BCC5D316-6B60-4B5B-812A-FFDC993E9701}" destId="{0E5EEED6-18F0-44AD-830C-D10188F3226A}" srcOrd="0" destOrd="0" presId="urn:microsoft.com/office/officeart/2005/8/layout/chevron1"/>
    <dgm:cxn modelId="{AD028488-0966-43E3-9195-CAFED366D9D0}" type="presOf" srcId="{6F7282CF-3D02-414A-B7A2-2317F20E9690}" destId="{65DED3B2-79A5-4C8D-B0F0-FA1451B6D61A}" srcOrd="0" destOrd="0" presId="urn:microsoft.com/office/officeart/2005/8/layout/chevron1"/>
    <dgm:cxn modelId="{995CF1E1-7A61-4E07-B9C4-0529594F7542}" type="presOf" srcId="{69B976CB-E6CD-4EB2-AFE1-51EBD2B81B7B}" destId="{00C1DE9C-A891-47EB-B576-C57AB5E5C9C9}"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D08FBF44-BBD1-4C1E-BC0B-A4C3640C9B39}" type="presOf" srcId="{6B674215-BAE4-4E3D-9986-9F16C63A7CA0}" destId="{D88FAEDB-44F9-400C-9F7E-F57F61DA50FE}"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D615DA96-3D09-4E47-AA72-1232AA63D745}" type="presOf" srcId="{27599253-0425-418F-A55D-4726CA29E4CA}" destId="{ACFA685D-4F59-4B8A-979E-73F5C7E1077D}"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EC5F6AC7-355D-4AC8-9378-1C7ED0586B6D}" type="presOf" srcId="{3071C67B-9A6E-44F7-BD7A-F0353E81FCC6}" destId="{D3BE158D-30FE-4B81-8143-268A455A8A78}"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58B7CF50-F5E2-4154-B8F6-0DD523973AFF}" type="presOf" srcId="{4225FE52-C553-408F-AEC1-7E8949FC6628}" destId="{EF6E6B95-A5E0-421C-B04B-831A7BEB93A6}" srcOrd="0" destOrd="0" presId="urn:microsoft.com/office/officeart/2005/8/layout/chevron1"/>
    <dgm:cxn modelId="{543F2394-BC03-4273-9317-3A20A3AB620A}" type="presParOf" srcId="{0E5EEED6-18F0-44AD-830C-D10188F3226A}" destId="{D88FAEDB-44F9-400C-9F7E-F57F61DA50FE}" srcOrd="0" destOrd="0" presId="urn:microsoft.com/office/officeart/2005/8/layout/chevron1"/>
    <dgm:cxn modelId="{76D91F15-5E81-43E1-AE59-917960C3D990}" type="presParOf" srcId="{0E5EEED6-18F0-44AD-830C-D10188F3226A}" destId="{9643C7F3-F606-45BD-93D4-C5087788A954}" srcOrd="1" destOrd="0" presId="urn:microsoft.com/office/officeart/2005/8/layout/chevron1"/>
    <dgm:cxn modelId="{D9AEABEE-1311-47FA-AFD6-E0E8F31770F2}" type="presParOf" srcId="{0E5EEED6-18F0-44AD-830C-D10188F3226A}" destId="{65DED3B2-79A5-4C8D-B0F0-FA1451B6D61A}" srcOrd="2" destOrd="0" presId="urn:microsoft.com/office/officeart/2005/8/layout/chevron1"/>
    <dgm:cxn modelId="{FF81A805-9A91-4F99-98CD-0E5232BFC12A}" type="presParOf" srcId="{0E5EEED6-18F0-44AD-830C-D10188F3226A}" destId="{3F4619E4-3987-423B-A9D6-9C6AB0569CBA}" srcOrd="3" destOrd="0" presId="urn:microsoft.com/office/officeart/2005/8/layout/chevron1"/>
    <dgm:cxn modelId="{254872B7-DD96-4EA4-9D89-547FCD6079BE}" type="presParOf" srcId="{0E5EEED6-18F0-44AD-830C-D10188F3226A}" destId="{ACFA685D-4F59-4B8A-979E-73F5C7E1077D}" srcOrd="4" destOrd="0" presId="urn:microsoft.com/office/officeart/2005/8/layout/chevron1"/>
    <dgm:cxn modelId="{200E110E-F283-406E-8154-1BDF11017FF0}" type="presParOf" srcId="{0E5EEED6-18F0-44AD-830C-D10188F3226A}" destId="{B5516B82-64B2-4094-A510-125B6829F7BF}" srcOrd="5" destOrd="0" presId="urn:microsoft.com/office/officeart/2005/8/layout/chevron1"/>
    <dgm:cxn modelId="{5F4AB87F-4DF2-40BF-9E95-FB739BB66ED2}" type="presParOf" srcId="{0E5EEED6-18F0-44AD-830C-D10188F3226A}" destId="{00C1DE9C-A891-47EB-B576-C57AB5E5C9C9}" srcOrd="6" destOrd="0" presId="urn:microsoft.com/office/officeart/2005/8/layout/chevron1"/>
    <dgm:cxn modelId="{65E7D7FB-9A23-4A4B-A2D0-A22207978F88}" type="presParOf" srcId="{0E5EEED6-18F0-44AD-830C-D10188F3226A}" destId="{EF6E9965-5BBC-47E0-ADDA-5D9FFE056B5C}" srcOrd="7" destOrd="0" presId="urn:microsoft.com/office/officeart/2005/8/layout/chevron1"/>
    <dgm:cxn modelId="{8E5C3BB1-BFB3-4179-8903-4BB74EFDFA0E}" type="presParOf" srcId="{0E5EEED6-18F0-44AD-830C-D10188F3226A}" destId="{D3BE158D-30FE-4B81-8143-268A455A8A78}" srcOrd="8" destOrd="0" presId="urn:microsoft.com/office/officeart/2005/8/layout/chevron1"/>
    <dgm:cxn modelId="{7FCC2ACB-9A1E-4D5C-B67D-01B6AF3E3D5C}" type="presParOf" srcId="{0E5EEED6-18F0-44AD-830C-D10188F3226A}" destId="{15DB74FA-7156-4133-BD7C-CB589342D52F}" srcOrd="9" destOrd="0" presId="urn:microsoft.com/office/officeart/2005/8/layout/chevron1"/>
    <dgm:cxn modelId="{71D0E73F-5F15-43A7-83F9-E02D3A4F25C8}"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F4FA4BF4-43EE-4E9F-9641-A6A69B940AD8}" type="presOf" srcId="{BCC5D316-6B60-4B5B-812A-FFDC993E9701}" destId="{0E5EEED6-18F0-44AD-830C-D10188F3226A}" srcOrd="0" destOrd="0" presId="urn:microsoft.com/office/officeart/2005/8/layout/chevron1"/>
    <dgm:cxn modelId="{941CEC54-D20A-43E6-AC34-90F4FE2E9168}" type="presOf" srcId="{27599253-0425-418F-A55D-4726CA29E4CA}" destId="{ACFA685D-4F59-4B8A-979E-73F5C7E1077D}" srcOrd="0" destOrd="0" presId="urn:microsoft.com/office/officeart/2005/8/layout/chevron1"/>
    <dgm:cxn modelId="{5374F202-815D-4205-BA36-9755F1B47A63}" type="presOf" srcId="{69B976CB-E6CD-4EB2-AFE1-51EBD2B81B7B}" destId="{00C1DE9C-A891-47EB-B576-C57AB5E5C9C9}" srcOrd="0" destOrd="0" presId="urn:microsoft.com/office/officeart/2005/8/layout/chevron1"/>
    <dgm:cxn modelId="{F63A7FBF-80E2-4C1D-99A0-4C42F806DDC8}" type="presOf" srcId="{3071C67B-9A6E-44F7-BD7A-F0353E81FCC6}" destId="{D3BE158D-30FE-4B81-8143-268A455A8A78}" srcOrd="0" destOrd="0" presId="urn:microsoft.com/office/officeart/2005/8/layout/chevron1"/>
    <dgm:cxn modelId="{9D28307D-ADA9-4371-8FDF-5A640A90DBD7}" type="presOf" srcId="{6F7282CF-3D02-414A-B7A2-2317F20E9690}" destId="{65DED3B2-79A5-4C8D-B0F0-FA1451B6D61A}"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5131F48C-906D-4D8D-B13F-8CEDAAE318A1}" type="presOf" srcId="{6B674215-BAE4-4E3D-9986-9F16C63A7CA0}" destId="{D88FAEDB-44F9-400C-9F7E-F57F61DA50FE}"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AFEC2B11-03CB-4411-9D60-8FD8C9275093}" type="presOf" srcId="{4225FE52-C553-408F-AEC1-7E8949FC6628}" destId="{EF6E6B95-A5E0-421C-B04B-831A7BEB93A6}" srcOrd="0" destOrd="0" presId="urn:microsoft.com/office/officeart/2005/8/layout/chevron1"/>
    <dgm:cxn modelId="{8BC3C4D4-8240-4F1D-8684-805A3CE22F13}" type="presParOf" srcId="{0E5EEED6-18F0-44AD-830C-D10188F3226A}" destId="{D88FAEDB-44F9-400C-9F7E-F57F61DA50FE}" srcOrd="0" destOrd="0" presId="urn:microsoft.com/office/officeart/2005/8/layout/chevron1"/>
    <dgm:cxn modelId="{F0CDAC7A-252C-4A9D-9C86-F81F57ABE18C}" type="presParOf" srcId="{0E5EEED6-18F0-44AD-830C-D10188F3226A}" destId="{9643C7F3-F606-45BD-93D4-C5087788A954}" srcOrd="1" destOrd="0" presId="urn:microsoft.com/office/officeart/2005/8/layout/chevron1"/>
    <dgm:cxn modelId="{4A1E369E-056F-412E-8560-D494E5C26976}" type="presParOf" srcId="{0E5EEED6-18F0-44AD-830C-D10188F3226A}" destId="{65DED3B2-79A5-4C8D-B0F0-FA1451B6D61A}" srcOrd="2" destOrd="0" presId="urn:microsoft.com/office/officeart/2005/8/layout/chevron1"/>
    <dgm:cxn modelId="{813BF4BA-864B-462B-9E03-FAEFFEF43826}" type="presParOf" srcId="{0E5EEED6-18F0-44AD-830C-D10188F3226A}" destId="{3F4619E4-3987-423B-A9D6-9C6AB0569CBA}" srcOrd="3" destOrd="0" presId="urn:microsoft.com/office/officeart/2005/8/layout/chevron1"/>
    <dgm:cxn modelId="{FB1D90B4-FCCE-4DD2-8364-CB8C688A73E8}" type="presParOf" srcId="{0E5EEED6-18F0-44AD-830C-D10188F3226A}" destId="{ACFA685D-4F59-4B8A-979E-73F5C7E1077D}" srcOrd="4" destOrd="0" presId="urn:microsoft.com/office/officeart/2005/8/layout/chevron1"/>
    <dgm:cxn modelId="{33B4EA22-E2F5-4DB3-B66F-E87739C0EBBB}" type="presParOf" srcId="{0E5EEED6-18F0-44AD-830C-D10188F3226A}" destId="{B5516B82-64B2-4094-A510-125B6829F7BF}" srcOrd="5" destOrd="0" presId="urn:microsoft.com/office/officeart/2005/8/layout/chevron1"/>
    <dgm:cxn modelId="{C73A6585-657B-43A3-B883-E56B9EA03424}" type="presParOf" srcId="{0E5EEED6-18F0-44AD-830C-D10188F3226A}" destId="{00C1DE9C-A891-47EB-B576-C57AB5E5C9C9}" srcOrd="6" destOrd="0" presId="urn:microsoft.com/office/officeart/2005/8/layout/chevron1"/>
    <dgm:cxn modelId="{07EE3E59-9638-4C13-AD55-F7CD89622A5A}" type="presParOf" srcId="{0E5EEED6-18F0-44AD-830C-D10188F3226A}" destId="{EF6E9965-5BBC-47E0-ADDA-5D9FFE056B5C}" srcOrd="7" destOrd="0" presId="urn:microsoft.com/office/officeart/2005/8/layout/chevron1"/>
    <dgm:cxn modelId="{D2909167-F0E9-480B-811C-07333380390E}" type="presParOf" srcId="{0E5EEED6-18F0-44AD-830C-D10188F3226A}" destId="{D3BE158D-30FE-4B81-8143-268A455A8A78}" srcOrd="8" destOrd="0" presId="urn:microsoft.com/office/officeart/2005/8/layout/chevron1"/>
    <dgm:cxn modelId="{476A699A-8501-4D16-AD45-2962BAC8E6C5}" type="presParOf" srcId="{0E5EEED6-18F0-44AD-830C-D10188F3226A}" destId="{15DB74FA-7156-4133-BD7C-CB589342D52F}" srcOrd="9" destOrd="0" presId="urn:microsoft.com/office/officeart/2005/8/layout/chevron1"/>
    <dgm:cxn modelId="{ADDB4D64-FDEB-4230-A0AF-899CA32974D0}"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EC510A24-E670-4F7D-9C30-E9682B6D3C66}" type="presOf" srcId="{27599253-0425-418F-A55D-4726CA29E4CA}" destId="{ACFA685D-4F59-4B8A-979E-73F5C7E1077D}"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0252E697-A21F-431F-A488-F36E1E472628}" type="presOf" srcId="{4225FE52-C553-408F-AEC1-7E8949FC6628}" destId="{EF6E6B95-A5E0-421C-B04B-831A7BEB93A6}" srcOrd="0" destOrd="0" presId="urn:microsoft.com/office/officeart/2005/8/layout/chevron1"/>
    <dgm:cxn modelId="{E2DD01C8-6F8C-43C4-86C3-2FB2244E2222}" type="presOf" srcId="{6F7282CF-3D02-414A-B7A2-2317F20E9690}" destId="{65DED3B2-79A5-4C8D-B0F0-FA1451B6D61A}" srcOrd="0" destOrd="0" presId="urn:microsoft.com/office/officeart/2005/8/layout/chevron1"/>
    <dgm:cxn modelId="{C14DA8A3-75F0-4271-9F4F-88A9850A9468}" type="presOf" srcId="{6B674215-BAE4-4E3D-9986-9F16C63A7CA0}" destId="{D88FAEDB-44F9-400C-9F7E-F57F61DA50FE}"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C8D93A90-A342-4601-B3DC-56ED72293623}" type="presOf" srcId="{BCC5D316-6B60-4B5B-812A-FFDC993E9701}" destId="{0E5EEED6-18F0-44AD-830C-D10188F3226A}"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E3B4CA21-EF4E-4367-97FC-DD3934DC76C1}" type="presOf" srcId="{69B976CB-E6CD-4EB2-AFE1-51EBD2B81B7B}" destId="{00C1DE9C-A891-47EB-B576-C57AB5E5C9C9}" srcOrd="0" destOrd="0" presId="urn:microsoft.com/office/officeart/2005/8/layout/chevron1"/>
    <dgm:cxn modelId="{E460915B-DE20-43D8-9FBB-D21BAD41FB78}" type="presOf" srcId="{3071C67B-9A6E-44F7-BD7A-F0353E81FCC6}" destId="{D3BE158D-30FE-4B81-8143-268A455A8A78}" srcOrd="0" destOrd="0" presId="urn:microsoft.com/office/officeart/2005/8/layout/chevron1"/>
    <dgm:cxn modelId="{C64E4286-D442-4C29-ACB8-88A7BF641C3C}" type="presParOf" srcId="{0E5EEED6-18F0-44AD-830C-D10188F3226A}" destId="{D88FAEDB-44F9-400C-9F7E-F57F61DA50FE}" srcOrd="0" destOrd="0" presId="urn:microsoft.com/office/officeart/2005/8/layout/chevron1"/>
    <dgm:cxn modelId="{61349049-8CF7-40F0-9F29-E17FD88BA3BA}" type="presParOf" srcId="{0E5EEED6-18F0-44AD-830C-D10188F3226A}" destId="{9643C7F3-F606-45BD-93D4-C5087788A954}" srcOrd="1" destOrd="0" presId="urn:microsoft.com/office/officeart/2005/8/layout/chevron1"/>
    <dgm:cxn modelId="{CD0588F8-3A5F-4023-83E2-66D2AFECAB4B}" type="presParOf" srcId="{0E5EEED6-18F0-44AD-830C-D10188F3226A}" destId="{65DED3B2-79A5-4C8D-B0F0-FA1451B6D61A}" srcOrd="2" destOrd="0" presId="urn:microsoft.com/office/officeart/2005/8/layout/chevron1"/>
    <dgm:cxn modelId="{F67537A1-2E02-4EBA-AA7B-7263CBF167FF}" type="presParOf" srcId="{0E5EEED6-18F0-44AD-830C-D10188F3226A}" destId="{3F4619E4-3987-423B-A9D6-9C6AB0569CBA}" srcOrd="3" destOrd="0" presId="urn:microsoft.com/office/officeart/2005/8/layout/chevron1"/>
    <dgm:cxn modelId="{1245DCCF-75B2-466B-8035-1059B8B3FD37}" type="presParOf" srcId="{0E5EEED6-18F0-44AD-830C-D10188F3226A}" destId="{ACFA685D-4F59-4B8A-979E-73F5C7E1077D}" srcOrd="4" destOrd="0" presId="urn:microsoft.com/office/officeart/2005/8/layout/chevron1"/>
    <dgm:cxn modelId="{85CEA353-5CB7-480E-9B7E-B1D9E73C5143}" type="presParOf" srcId="{0E5EEED6-18F0-44AD-830C-D10188F3226A}" destId="{B5516B82-64B2-4094-A510-125B6829F7BF}" srcOrd="5" destOrd="0" presId="urn:microsoft.com/office/officeart/2005/8/layout/chevron1"/>
    <dgm:cxn modelId="{3CB554CB-077B-46C4-B0BF-31E6E9DB2CE3}" type="presParOf" srcId="{0E5EEED6-18F0-44AD-830C-D10188F3226A}" destId="{00C1DE9C-A891-47EB-B576-C57AB5E5C9C9}" srcOrd="6" destOrd="0" presId="urn:microsoft.com/office/officeart/2005/8/layout/chevron1"/>
    <dgm:cxn modelId="{66D173D9-1ADF-4B37-9127-D58BFF6D5091}" type="presParOf" srcId="{0E5EEED6-18F0-44AD-830C-D10188F3226A}" destId="{EF6E9965-5BBC-47E0-ADDA-5D9FFE056B5C}" srcOrd="7" destOrd="0" presId="urn:microsoft.com/office/officeart/2005/8/layout/chevron1"/>
    <dgm:cxn modelId="{5FF59241-7815-4D95-A6F5-97EBBA8EF71C}" type="presParOf" srcId="{0E5EEED6-18F0-44AD-830C-D10188F3226A}" destId="{D3BE158D-30FE-4B81-8143-268A455A8A78}" srcOrd="8" destOrd="0" presId="urn:microsoft.com/office/officeart/2005/8/layout/chevron1"/>
    <dgm:cxn modelId="{E702BA2C-EC61-47B4-A29C-C19125338EF1}" type="presParOf" srcId="{0E5EEED6-18F0-44AD-830C-D10188F3226A}" destId="{15DB74FA-7156-4133-BD7C-CB589342D52F}" srcOrd="9" destOrd="0" presId="urn:microsoft.com/office/officeart/2005/8/layout/chevron1"/>
    <dgm:cxn modelId="{EEA08249-E475-486E-97E6-6A034A24020E}"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86CB62A0-1AEE-4C2C-AB53-5BC703D6B2D5}" type="presOf" srcId="{4225FE52-C553-408F-AEC1-7E8949FC6628}" destId="{EF6E6B95-A5E0-421C-B04B-831A7BEB93A6}"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9E61E0E0-C705-40F6-8308-878EE9E06348}" type="presOf" srcId="{69B976CB-E6CD-4EB2-AFE1-51EBD2B81B7B}" destId="{00C1DE9C-A891-47EB-B576-C57AB5E5C9C9}" srcOrd="0" destOrd="0" presId="urn:microsoft.com/office/officeart/2005/8/layout/chevron1"/>
    <dgm:cxn modelId="{4A12B5AC-29C6-48F8-8242-B58D84F38420}" type="presOf" srcId="{3071C67B-9A6E-44F7-BD7A-F0353E81FCC6}" destId="{D3BE158D-30FE-4B81-8143-268A455A8A78}" srcOrd="0" destOrd="0" presId="urn:microsoft.com/office/officeart/2005/8/layout/chevron1"/>
    <dgm:cxn modelId="{5996A579-3C60-41F4-B95F-DB39CD0A3936}" type="presOf" srcId="{27599253-0425-418F-A55D-4726CA29E4CA}" destId="{ACFA685D-4F59-4B8A-979E-73F5C7E1077D}"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3CCBB492-169D-467B-A903-DE3C6D425445}" type="presOf" srcId="{BCC5D316-6B60-4B5B-812A-FFDC993E9701}" destId="{0E5EEED6-18F0-44AD-830C-D10188F3226A}" srcOrd="0" destOrd="0" presId="urn:microsoft.com/office/officeart/2005/8/layout/chevron1"/>
    <dgm:cxn modelId="{C5D760FF-5FE8-41F6-BE81-9FFE5326C1D7}" type="presOf" srcId="{6B674215-BAE4-4E3D-9986-9F16C63A7CA0}" destId="{D88FAEDB-44F9-400C-9F7E-F57F61DA50FE}" srcOrd="0" destOrd="0" presId="urn:microsoft.com/office/officeart/2005/8/layout/chevron1"/>
    <dgm:cxn modelId="{CCD2135B-2A0D-457E-8168-53172C2502BA}" type="presOf" srcId="{6F7282CF-3D02-414A-B7A2-2317F20E9690}" destId="{65DED3B2-79A5-4C8D-B0F0-FA1451B6D61A}" srcOrd="0" destOrd="0" presId="urn:microsoft.com/office/officeart/2005/8/layout/chevron1"/>
    <dgm:cxn modelId="{DBA3BE31-7CB0-4D7D-A694-EFCF3A7EA9D7}" type="presParOf" srcId="{0E5EEED6-18F0-44AD-830C-D10188F3226A}" destId="{D88FAEDB-44F9-400C-9F7E-F57F61DA50FE}" srcOrd="0" destOrd="0" presId="urn:microsoft.com/office/officeart/2005/8/layout/chevron1"/>
    <dgm:cxn modelId="{80AA04E8-1693-4A3E-BA0F-9D4B1E6B190B}" type="presParOf" srcId="{0E5EEED6-18F0-44AD-830C-D10188F3226A}" destId="{9643C7F3-F606-45BD-93D4-C5087788A954}" srcOrd="1" destOrd="0" presId="urn:microsoft.com/office/officeart/2005/8/layout/chevron1"/>
    <dgm:cxn modelId="{AC3CB458-C365-40E2-9BBD-26D0035549C2}" type="presParOf" srcId="{0E5EEED6-18F0-44AD-830C-D10188F3226A}" destId="{65DED3B2-79A5-4C8D-B0F0-FA1451B6D61A}" srcOrd="2" destOrd="0" presId="urn:microsoft.com/office/officeart/2005/8/layout/chevron1"/>
    <dgm:cxn modelId="{6907DFEE-7AF6-4EC3-B562-61138050C54F}" type="presParOf" srcId="{0E5EEED6-18F0-44AD-830C-D10188F3226A}" destId="{3F4619E4-3987-423B-A9D6-9C6AB0569CBA}" srcOrd="3" destOrd="0" presId="urn:microsoft.com/office/officeart/2005/8/layout/chevron1"/>
    <dgm:cxn modelId="{E9BD1CD8-D29F-4EDB-BC76-AC0CCC1B8CD0}" type="presParOf" srcId="{0E5EEED6-18F0-44AD-830C-D10188F3226A}" destId="{ACFA685D-4F59-4B8A-979E-73F5C7E1077D}" srcOrd="4" destOrd="0" presId="urn:microsoft.com/office/officeart/2005/8/layout/chevron1"/>
    <dgm:cxn modelId="{8E69C420-DA3E-498C-AC5C-E219EB9A0B79}" type="presParOf" srcId="{0E5EEED6-18F0-44AD-830C-D10188F3226A}" destId="{B5516B82-64B2-4094-A510-125B6829F7BF}" srcOrd="5" destOrd="0" presId="urn:microsoft.com/office/officeart/2005/8/layout/chevron1"/>
    <dgm:cxn modelId="{7D388C8E-C8B3-4356-ACAA-D75FB9916281}" type="presParOf" srcId="{0E5EEED6-18F0-44AD-830C-D10188F3226A}" destId="{00C1DE9C-A891-47EB-B576-C57AB5E5C9C9}" srcOrd="6" destOrd="0" presId="urn:microsoft.com/office/officeart/2005/8/layout/chevron1"/>
    <dgm:cxn modelId="{5FF1BD90-124E-411B-88BD-5C50FA12B074}" type="presParOf" srcId="{0E5EEED6-18F0-44AD-830C-D10188F3226A}" destId="{EF6E9965-5BBC-47E0-ADDA-5D9FFE056B5C}" srcOrd="7" destOrd="0" presId="urn:microsoft.com/office/officeart/2005/8/layout/chevron1"/>
    <dgm:cxn modelId="{59DF58B3-2275-47D8-90A9-75287AD56D59}" type="presParOf" srcId="{0E5EEED6-18F0-44AD-830C-D10188F3226A}" destId="{D3BE158D-30FE-4B81-8143-268A455A8A78}" srcOrd="8" destOrd="0" presId="urn:microsoft.com/office/officeart/2005/8/layout/chevron1"/>
    <dgm:cxn modelId="{CA22AD38-3A56-418C-99B4-8AEA5F16C64F}" type="presParOf" srcId="{0E5EEED6-18F0-44AD-830C-D10188F3226A}" destId="{15DB74FA-7156-4133-BD7C-CB589342D52F}" srcOrd="9" destOrd="0" presId="urn:microsoft.com/office/officeart/2005/8/layout/chevron1"/>
    <dgm:cxn modelId="{74BA969B-DB52-4ADE-8995-647CFA7804B6}"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226F710E-48AD-4584-A953-8DEA0EB0DABC}" type="presOf" srcId="{27599253-0425-418F-A55D-4726CA29E4CA}" destId="{ACFA685D-4F59-4B8A-979E-73F5C7E1077D}" srcOrd="0" destOrd="0" presId="urn:microsoft.com/office/officeart/2005/8/layout/chevron1"/>
    <dgm:cxn modelId="{43E51596-14B5-4086-87E4-11A1D5316825}" type="presOf" srcId="{6B674215-BAE4-4E3D-9986-9F16C63A7CA0}" destId="{D88FAEDB-44F9-400C-9F7E-F57F61DA50FE}" srcOrd="0" destOrd="0" presId="urn:microsoft.com/office/officeart/2005/8/layout/chevron1"/>
    <dgm:cxn modelId="{CA4C1265-F75E-4C5F-BD1A-F00ADE82E126}" type="presOf" srcId="{6F7282CF-3D02-414A-B7A2-2317F20E9690}" destId="{65DED3B2-79A5-4C8D-B0F0-FA1451B6D61A}"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182D1857-5C6B-4D2D-B2CF-F7CBC92064AA}" srcId="{BCC5D316-6B60-4B5B-812A-FFDC993E9701}" destId="{69B976CB-E6CD-4EB2-AFE1-51EBD2B81B7B}" srcOrd="3" destOrd="0" parTransId="{FD8AA226-45F2-471C-86F9-F812BC875A47}" sibTransId="{79AB3921-288C-4239-A75E-B8F8CD994526}"/>
    <dgm:cxn modelId="{7138496B-FFAA-4731-83EE-46B30D034C85}" type="presOf" srcId="{3071C67B-9A6E-44F7-BD7A-F0353E81FCC6}" destId="{D3BE158D-30FE-4B81-8143-268A455A8A78}"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4B7FAAF6-07C9-4377-834E-0A281B8B4F9E}" type="presOf" srcId="{69B976CB-E6CD-4EB2-AFE1-51EBD2B81B7B}" destId="{00C1DE9C-A891-47EB-B576-C57AB5E5C9C9}"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FCA24F86-BAB9-46A9-9E23-6DB6CF56895C}" type="presOf" srcId="{BCC5D316-6B60-4B5B-812A-FFDC993E9701}" destId="{0E5EEED6-18F0-44AD-830C-D10188F3226A}"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B14D9CCA-EEE8-4200-ACB3-03E276038B81}" type="presOf" srcId="{4225FE52-C553-408F-AEC1-7E8949FC6628}" destId="{EF6E6B95-A5E0-421C-B04B-831A7BEB93A6}"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54AE4780-8006-432C-AAAA-CB9E498ECF71}" type="presParOf" srcId="{0E5EEED6-18F0-44AD-830C-D10188F3226A}" destId="{D88FAEDB-44F9-400C-9F7E-F57F61DA50FE}" srcOrd="0" destOrd="0" presId="urn:microsoft.com/office/officeart/2005/8/layout/chevron1"/>
    <dgm:cxn modelId="{18DF2F22-8E60-45DD-8260-3E02CF7BBFC8}" type="presParOf" srcId="{0E5EEED6-18F0-44AD-830C-D10188F3226A}" destId="{9643C7F3-F606-45BD-93D4-C5087788A954}" srcOrd="1" destOrd="0" presId="urn:microsoft.com/office/officeart/2005/8/layout/chevron1"/>
    <dgm:cxn modelId="{CDE2888E-E972-4EC6-95E4-7E2FAF12FB39}" type="presParOf" srcId="{0E5EEED6-18F0-44AD-830C-D10188F3226A}" destId="{65DED3B2-79A5-4C8D-B0F0-FA1451B6D61A}" srcOrd="2" destOrd="0" presId="urn:microsoft.com/office/officeart/2005/8/layout/chevron1"/>
    <dgm:cxn modelId="{F94FCDC5-CFBC-4B4E-8BF9-C429BD44EA4F}" type="presParOf" srcId="{0E5EEED6-18F0-44AD-830C-D10188F3226A}" destId="{3F4619E4-3987-423B-A9D6-9C6AB0569CBA}" srcOrd="3" destOrd="0" presId="urn:microsoft.com/office/officeart/2005/8/layout/chevron1"/>
    <dgm:cxn modelId="{357225FC-D02B-4219-95BA-08125557F76C}" type="presParOf" srcId="{0E5EEED6-18F0-44AD-830C-D10188F3226A}" destId="{ACFA685D-4F59-4B8A-979E-73F5C7E1077D}" srcOrd="4" destOrd="0" presId="urn:microsoft.com/office/officeart/2005/8/layout/chevron1"/>
    <dgm:cxn modelId="{A39E736F-703E-479A-8527-48CB9AC3B438}" type="presParOf" srcId="{0E5EEED6-18F0-44AD-830C-D10188F3226A}" destId="{B5516B82-64B2-4094-A510-125B6829F7BF}" srcOrd="5" destOrd="0" presId="urn:microsoft.com/office/officeart/2005/8/layout/chevron1"/>
    <dgm:cxn modelId="{5D69B4A5-161D-420A-9EFE-048303B49309}" type="presParOf" srcId="{0E5EEED6-18F0-44AD-830C-D10188F3226A}" destId="{00C1DE9C-A891-47EB-B576-C57AB5E5C9C9}" srcOrd="6" destOrd="0" presId="urn:microsoft.com/office/officeart/2005/8/layout/chevron1"/>
    <dgm:cxn modelId="{158B2BC4-4E87-4560-9D5A-D75B9AE0D917}" type="presParOf" srcId="{0E5EEED6-18F0-44AD-830C-D10188F3226A}" destId="{EF6E9965-5BBC-47E0-ADDA-5D9FFE056B5C}" srcOrd="7" destOrd="0" presId="urn:microsoft.com/office/officeart/2005/8/layout/chevron1"/>
    <dgm:cxn modelId="{DFA0DBFB-D5E5-4EF6-81F6-1AFA701F92DC}" type="presParOf" srcId="{0E5EEED6-18F0-44AD-830C-D10188F3226A}" destId="{D3BE158D-30FE-4B81-8143-268A455A8A78}" srcOrd="8" destOrd="0" presId="urn:microsoft.com/office/officeart/2005/8/layout/chevron1"/>
    <dgm:cxn modelId="{6CA61FBB-66C3-4D5E-B4C0-C0C0C4D61723}" type="presParOf" srcId="{0E5EEED6-18F0-44AD-830C-D10188F3226A}" destId="{15DB74FA-7156-4133-BD7C-CB589342D52F}" srcOrd="9" destOrd="0" presId="urn:microsoft.com/office/officeart/2005/8/layout/chevron1"/>
    <dgm:cxn modelId="{5AF38EA4-CE16-43E7-8703-FEFF38EE4761}"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8BCA0251-84E8-4B0A-8897-6188C17E8E1D}" type="presOf" srcId="{6F7282CF-3D02-414A-B7A2-2317F20E9690}" destId="{65DED3B2-79A5-4C8D-B0F0-FA1451B6D61A}" srcOrd="0" destOrd="0" presId="urn:microsoft.com/office/officeart/2005/8/layout/chevron1"/>
    <dgm:cxn modelId="{C07AEA47-FF4D-4454-BA5E-C7BC3212B16F}" type="presOf" srcId="{27599253-0425-418F-A55D-4726CA29E4CA}" destId="{ACFA685D-4F59-4B8A-979E-73F5C7E1077D}"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05C99611-DE3B-4827-BE51-280647317A41}" type="presOf" srcId="{6B674215-BAE4-4E3D-9986-9F16C63A7CA0}" destId="{D88FAEDB-44F9-400C-9F7E-F57F61DA50FE}" srcOrd="0" destOrd="0" presId="urn:microsoft.com/office/officeart/2005/8/layout/chevron1"/>
    <dgm:cxn modelId="{82453217-31CC-45B0-9AB9-E3A4CF52FDF1}" type="presOf" srcId="{4225FE52-C553-408F-AEC1-7E8949FC6628}" destId="{EF6E6B95-A5E0-421C-B04B-831A7BEB93A6}"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82D4FF68-AA58-4471-9C93-38CDA8816E81}" type="presOf" srcId="{3071C67B-9A6E-44F7-BD7A-F0353E81FCC6}" destId="{D3BE158D-30FE-4B81-8143-268A455A8A78}" srcOrd="0" destOrd="0" presId="urn:microsoft.com/office/officeart/2005/8/layout/chevron1"/>
    <dgm:cxn modelId="{3F2F02C2-DE8F-4036-9311-1A67CD778BBA}" type="presOf" srcId="{69B976CB-E6CD-4EB2-AFE1-51EBD2B81B7B}" destId="{00C1DE9C-A891-47EB-B576-C57AB5E5C9C9}" srcOrd="0" destOrd="0" presId="urn:microsoft.com/office/officeart/2005/8/layout/chevron1"/>
    <dgm:cxn modelId="{9240908B-424E-4B9C-AC9B-79221B9F04AB}" type="presOf" srcId="{BCC5D316-6B60-4B5B-812A-FFDC993E9701}" destId="{0E5EEED6-18F0-44AD-830C-D10188F3226A}"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F995363A-2974-4601-B94F-D80F8FB57F49}" type="presParOf" srcId="{0E5EEED6-18F0-44AD-830C-D10188F3226A}" destId="{D88FAEDB-44F9-400C-9F7E-F57F61DA50FE}" srcOrd="0" destOrd="0" presId="urn:microsoft.com/office/officeart/2005/8/layout/chevron1"/>
    <dgm:cxn modelId="{DEC2AA84-7EC2-42A9-B026-CA4A12FBB441}" type="presParOf" srcId="{0E5EEED6-18F0-44AD-830C-D10188F3226A}" destId="{9643C7F3-F606-45BD-93D4-C5087788A954}" srcOrd="1" destOrd="0" presId="urn:microsoft.com/office/officeart/2005/8/layout/chevron1"/>
    <dgm:cxn modelId="{36488425-12D7-4DB9-B2B7-01BD2183D1B7}" type="presParOf" srcId="{0E5EEED6-18F0-44AD-830C-D10188F3226A}" destId="{65DED3B2-79A5-4C8D-B0F0-FA1451B6D61A}" srcOrd="2" destOrd="0" presId="urn:microsoft.com/office/officeart/2005/8/layout/chevron1"/>
    <dgm:cxn modelId="{55B84C1A-8089-42F9-BF47-1580BA9E4760}" type="presParOf" srcId="{0E5EEED6-18F0-44AD-830C-D10188F3226A}" destId="{3F4619E4-3987-423B-A9D6-9C6AB0569CBA}" srcOrd="3" destOrd="0" presId="urn:microsoft.com/office/officeart/2005/8/layout/chevron1"/>
    <dgm:cxn modelId="{2DCA086E-61EC-4BC0-BF62-D208DA9DA256}" type="presParOf" srcId="{0E5EEED6-18F0-44AD-830C-D10188F3226A}" destId="{ACFA685D-4F59-4B8A-979E-73F5C7E1077D}" srcOrd="4" destOrd="0" presId="urn:microsoft.com/office/officeart/2005/8/layout/chevron1"/>
    <dgm:cxn modelId="{0D2AC551-45AC-4D41-A30C-0B32F33BA211}" type="presParOf" srcId="{0E5EEED6-18F0-44AD-830C-D10188F3226A}" destId="{B5516B82-64B2-4094-A510-125B6829F7BF}" srcOrd="5" destOrd="0" presId="urn:microsoft.com/office/officeart/2005/8/layout/chevron1"/>
    <dgm:cxn modelId="{904E87EA-4787-4074-AB8E-5678912C522A}" type="presParOf" srcId="{0E5EEED6-18F0-44AD-830C-D10188F3226A}" destId="{00C1DE9C-A891-47EB-B576-C57AB5E5C9C9}" srcOrd="6" destOrd="0" presId="urn:microsoft.com/office/officeart/2005/8/layout/chevron1"/>
    <dgm:cxn modelId="{23A15F85-A8CA-4600-B343-F44A0BC1FAD3}" type="presParOf" srcId="{0E5EEED6-18F0-44AD-830C-D10188F3226A}" destId="{EF6E9965-5BBC-47E0-ADDA-5D9FFE056B5C}" srcOrd="7" destOrd="0" presId="urn:microsoft.com/office/officeart/2005/8/layout/chevron1"/>
    <dgm:cxn modelId="{B23D228D-0BC6-4E17-A309-95F57F20DD18}" type="presParOf" srcId="{0E5EEED6-18F0-44AD-830C-D10188F3226A}" destId="{D3BE158D-30FE-4B81-8143-268A455A8A78}" srcOrd="8" destOrd="0" presId="urn:microsoft.com/office/officeart/2005/8/layout/chevron1"/>
    <dgm:cxn modelId="{932951D2-7245-4756-ADF8-36FC00B15898}" type="presParOf" srcId="{0E5EEED6-18F0-44AD-830C-D10188F3226A}" destId="{15DB74FA-7156-4133-BD7C-CB589342D52F}" srcOrd="9" destOrd="0" presId="urn:microsoft.com/office/officeart/2005/8/layout/chevron1"/>
    <dgm:cxn modelId="{C8C4D5C5-5B9E-4DEE-A703-97FE5E98828B}"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dgm:t>
        <a:bodyPr/>
        <a:lstStyle/>
        <a:p>
          <a:r>
            <a:rPr lang="en-US" dirty="0" smtClean="0"/>
            <a:t>Project Overview</a:t>
          </a:r>
          <a:endParaRPr lang="en-US" dirty="0"/>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D263F107-C5FA-4D3C-95F7-95B135C76E08}" type="presOf" srcId="{27599253-0425-418F-A55D-4726CA29E4CA}" destId="{ACFA685D-4F59-4B8A-979E-73F5C7E1077D}"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D75FE5B5-705B-4D42-BFD4-4FED1E4B0888}" type="presOf" srcId="{4225FE52-C553-408F-AEC1-7E8949FC6628}" destId="{EF6E6B95-A5E0-421C-B04B-831A7BEB93A6}" srcOrd="0" destOrd="0" presId="urn:microsoft.com/office/officeart/2005/8/layout/chevron1"/>
    <dgm:cxn modelId="{06D957EB-4A94-4510-AF1E-42F61C05FD01}" type="presOf" srcId="{6B674215-BAE4-4E3D-9986-9F16C63A7CA0}" destId="{D88FAEDB-44F9-400C-9F7E-F57F61DA50FE}" srcOrd="0" destOrd="0" presId="urn:microsoft.com/office/officeart/2005/8/layout/chevron1"/>
    <dgm:cxn modelId="{6DD4A54B-13AE-4677-BB1F-038252C0D74D}" type="presOf" srcId="{BCC5D316-6B60-4B5B-812A-FFDC993E9701}" destId="{0E5EEED6-18F0-44AD-830C-D10188F3226A}"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C1E59EC7-F272-48AF-B97E-925D9EC41F31}" type="presOf" srcId="{6F7282CF-3D02-414A-B7A2-2317F20E9690}" destId="{65DED3B2-79A5-4C8D-B0F0-FA1451B6D61A}"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27598C34-EA99-4873-80B4-3511F038C9FD}" type="presOf" srcId="{69B976CB-E6CD-4EB2-AFE1-51EBD2B81B7B}" destId="{00C1DE9C-A891-47EB-B576-C57AB5E5C9C9}" srcOrd="0" destOrd="0" presId="urn:microsoft.com/office/officeart/2005/8/layout/chevron1"/>
    <dgm:cxn modelId="{01F62EE4-B7EB-4165-B067-21842CFE9B7F}" type="presOf" srcId="{3071C67B-9A6E-44F7-BD7A-F0353E81FCC6}" destId="{D3BE158D-30FE-4B81-8143-268A455A8A78}" srcOrd="0" destOrd="0" presId="urn:microsoft.com/office/officeart/2005/8/layout/chevron1"/>
    <dgm:cxn modelId="{FBF201F5-D1BE-48C4-8661-0F38C7B9D870}" type="presParOf" srcId="{0E5EEED6-18F0-44AD-830C-D10188F3226A}" destId="{D88FAEDB-44F9-400C-9F7E-F57F61DA50FE}" srcOrd="0" destOrd="0" presId="urn:microsoft.com/office/officeart/2005/8/layout/chevron1"/>
    <dgm:cxn modelId="{497EC75E-87E1-4455-A3A3-459C92494865}" type="presParOf" srcId="{0E5EEED6-18F0-44AD-830C-D10188F3226A}" destId="{9643C7F3-F606-45BD-93D4-C5087788A954}" srcOrd="1" destOrd="0" presId="urn:microsoft.com/office/officeart/2005/8/layout/chevron1"/>
    <dgm:cxn modelId="{8FDFE678-3E18-4728-B965-11F3BB19A0B0}" type="presParOf" srcId="{0E5EEED6-18F0-44AD-830C-D10188F3226A}" destId="{65DED3B2-79A5-4C8D-B0F0-FA1451B6D61A}" srcOrd="2" destOrd="0" presId="urn:microsoft.com/office/officeart/2005/8/layout/chevron1"/>
    <dgm:cxn modelId="{77C89982-DC1A-41A1-8CA0-B5E67908005E}" type="presParOf" srcId="{0E5EEED6-18F0-44AD-830C-D10188F3226A}" destId="{3F4619E4-3987-423B-A9D6-9C6AB0569CBA}" srcOrd="3" destOrd="0" presId="urn:microsoft.com/office/officeart/2005/8/layout/chevron1"/>
    <dgm:cxn modelId="{577ECBFD-F308-4442-9E8D-D6560DA05A1F}" type="presParOf" srcId="{0E5EEED6-18F0-44AD-830C-D10188F3226A}" destId="{ACFA685D-4F59-4B8A-979E-73F5C7E1077D}" srcOrd="4" destOrd="0" presId="urn:microsoft.com/office/officeart/2005/8/layout/chevron1"/>
    <dgm:cxn modelId="{C2358179-6E49-48E4-8490-EF5C87E9875F}" type="presParOf" srcId="{0E5EEED6-18F0-44AD-830C-D10188F3226A}" destId="{B5516B82-64B2-4094-A510-125B6829F7BF}" srcOrd="5" destOrd="0" presId="urn:microsoft.com/office/officeart/2005/8/layout/chevron1"/>
    <dgm:cxn modelId="{2EE01374-01AC-4957-9189-DE2D0674C70E}" type="presParOf" srcId="{0E5EEED6-18F0-44AD-830C-D10188F3226A}" destId="{00C1DE9C-A891-47EB-B576-C57AB5E5C9C9}" srcOrd="6" destOrd="0" presId="urn:microsoft.com/office/officeart/2005/8/layout/chevron1"/>
    <dgm:cxn modelId="{17DA11B7-36B6-443D-B6C7-7317B9051D7B}" type="presParOf" srcId="{0E5EEED6-18F0-44AD-830C-D10188F3226A}" destId="{EF6E9965-5BBC-47E0-ADDA-5D9FFE056B5C}" srcOrd="7" destOrd="0" presId="urn:microsoft.com/office/officeart/2005/8/layout/chevron1"/>
    <dgm:cxn modelId="{B075136E-8F77-4620-89B8-2E759CA865C8}" type="presParOf" srcId="{0E5EEED6-18F0-44AD-830C-D10188F3226A}" destId="{D3BE158D-30FE-4B81-8143-268A455A8A78}" srcOrd="8" destOrd="0" presId="urn:microsoft.com/office/officeart/2005/8/layout/chevron1"/>
    <dgm:cxn modelId="{67A52796-B846-4974-A2EF-6E0B2CAC79CF}" type="presParOf" srcId="{0E5EEED6-18F0-44AD-830C-D10188F3226A}" destId="{15DB74FA-7156-4133-BD7C-CB589342D52F}" srcOrd="9" destOrd="0" presId="urn:microsoft.com/office/officeart/2005/8/layout/chevron1"/>
    <dgm:cxn modelId="{4FEF9C00-7BEC-49FD-A091-A3ED1210C63A}" type="presParOf" srcId="{0E5EEED6-18F0-44AD-830C-D10188F3226A}" destId="{EF6E6B95-A5E0-421C-B04B-831A7BEB93A6}"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6E2301D0-D0B1-4966-A6C6-01CED9D0678F}" type="presOf" srcId="{4225FE52-C553-408F-AEC1-7E8949FC6628}" destId="{EF6E6B95-A5E0-421C-B04B-831A7BEB93A6}" srcOrd="0" destOrd="0" presId="urn:microsoft.com/office/officeart/2005/8/layout/chevron1"/>
    <dgm:cxn modelId="{16CC25D8-08A1-4781-92B2-5850CAEAD17D}" type="presOf" srcId="{27599253-0425-418F-A55D-4726CA29E4CA}" destId="{ACFA685D-4F59-4B8A-979E-73F5C7E1077D}" srcOrd="0" destOrd="0" presId="urn:microsoft.com/office/officeart/2005/8/layout/chevron1"/>
    <dgm:cxn modelId="{C8982D71-725B-4C90-A0B8-BAC229381BC9}" type="presOf" srcId="{6B674215-BAE4-4E3D-9986-9F16C63A7CA0}" destId="{D88FAEDB-44F9-400C-9F7E-F57F61DA50FE}"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32CC889C-08AB-4DF8-9D78-607C68B9FD3E}" type="presOf" srcId="{3071C67B-9A6E-44F7-BD7A-F0353E81FCC6}" destId="{D3BE158D-30FE-4B81-8143-268A455A8A78}"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5CD0B89D-32CA-4F15-91CF-85B44D897FBA}" srcId="{BCC5D316-6B60-4B5B-812A-FFDC993E9701}" destId="{27599253-0425-418F-A55D-4726CA29E4CA}" srcOrd="2" destOrd="0" parTransId="{937D395A-AAF4-41C7-9007-012C1077DF26}" sibTransId="{EA82FDC8-5E71-46F1-B4CB-1697265C8ECF}"/>
    <dgm:cxn modelId="{58EFD5F6-6481-43C4-A420-1915795B0D51}" srcId="{BCC5D316-6B60-4B5B-812A-FFDC993E9701}" destId="{6F7282CF-3D02-414A-B7A2-2317F20E9690}" srcOrd="1" destOrd="0" parTransId="{477E3F5B-80EE-4FE4-B776-8CC8272DB37C}" sibTransId="{0B5D1E6D-B32F-44EF-8372-EC0BDD0FAF07}"/>
    <dgm:cxn modelId="{F94DF809-FDCA-4266-A24A-7A59D6CA03A0}" type="presOf" srcId="{69B976CB-E6CD-4EB2-AFE1-51EBD2B81B7B}" destId="{00C1DE9C-A891-47EB-B576-C57AB5E5C9C9}"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396009B5-9CF8-440F-860B-C762F290962C}" type="presOf" srcId="{6F7282CF-3D02-414A-B7A2-2317F20E9690}" destId="{65DED3B2-79A5-4C8D-B0F0-FA1451B6D61A}" srcOrd="0" destOrd="0" presId="urn:microsoft.com/office/officeart/2005/8/layout/chevron1"/>
    <dgm:cxn modelId="{2848F273-E7CD-4ADA-B39C-A7DC547939A3}" type="presOf" srcId="{BCC5D316-6B60-4B5B-812A-FFDC993E9701}" destId="{0E5EEED6-18F0-44AD-830C-D10188F3226A}" srcOrd="0" destOrd="0" presId="urn:microsoft.com/office/officeart/2005/8/layout/chevron1"/>
    <dgm:cxn modelId="{4C33C5F2-E4DB-4283-B280-F5B870705FAD}" type="presParOf" srcId="{0E5EEED6-18F0-44AD-830C-D10188F3226A}" destId="{D88FAEDB-44F9-400C-9F7E-F57F61DA50FE}" srcOrd="0" destOrd="0" presId="urn:microsoft.com/office/officeart/2005/8/layout/chevron1"/>
    <dgm:cxn modelId="{069608A5-33FA-4DE8-9261-6FFB5B3DA797}" type="presParOf" srcId="{0E5EEED6-18F0-44AD-830C-D10188F3226A}" destId="{9643C7F3-F606-45BD-93D4-C5087788A954}" srcOrd="1" destOrd="0" presId="urn:microsoft.com/office/officeart/2005/8/layout/chevron1"/>
    <dgm:cxn modelId="{30BF2891-826F-4A27-BBB5-4EE5E17B5150}" type="presParOf" srcId="{0E5EEED6-18F0-44AD-830C-D10188F3226A}" destId="{65DED3B2-79A5-4C8D-B0F0-FA1451B6D61A}" srcOrd="2" destOrd="0" presId="urn:microsoft.com/office/officeart/2005/8/layout/chevron1"/>
    <dgm:cxn modelId="{B232BECB-925F-4B50-93F3-7A5778B750A5}" type="presParOf" srcId="{0E5EEED6-18F0-44AD-830C-D10188F3226A}" destId="{3F4619E4-3987-423B-A9D6-9C6AB0569CBA}" srcOrd="3" destOrd="0" presId="urn:microsoft.com/office/officeart/2005/8/layout/chevron1"/>
    <dgm:cxn modelId="{F85C9CB0-8C3E-417F-9F3F-96AE19271D3A}" type="presParOf" srcId="{0E5EEED6-18F0-44AD-830C-D10188F3226A}" destId="{ACFA685D-4F59-4B8A-979E-73F5C7E1077D}" srcOrd="4" destOrd="0" presId="urn:microsoft.com/office/officeart/2005/8/layout/chevron1"/>
    <dgm:cxn modelId="{8E2ABDE2-D156-43E8-9CA3-DECB3B72E4C5}" type="presParOf" srcId="{0E5EEED6-18F0-44AD-830C-D10188F3226A}" destId="{B5516B82-64B2-4094-A510-125B6829F7BF}" srcOrd="5" destOrd="0" presId="urn:microsoft.com/office/officeart/2005/8/layout/chevron1"/>
    <dgm:cxn modelId="{D6CF08D4-5247-4715-917A-548D14713994}" type="presParOf" srcId="{0E5EEED6-18F0-44AD-830C-D10188F3226A}" destId="{00C1DE9C-A891-47EB-B576-C57AB5E5C9C9}" srcOrd="6" destOrd="0" presId="urn:microsoft.com/office/officeart/2005/8/layout/chevron1"/>
    <dgm:cxn modelId="{ADEC7937-EE87-44EC-A47A-7006F29F8F2A}" type="presParOf" srcId="{0E5EEED6-18F0-44AD-830C-D10188F3226A}" destId="{EF6E9965-5BBC-47E0-ADDA-5D9FFE056B5C}" srcOrd="7" destOrd="0" presId="urn:microsoft.com/office/officeart/2005/8/layout/chevron1"/>
    <dgm:cxn modelId="{60E0C760-E34E-4434-9C6B-D11E02B861D1}" type="presParOf" srcId="{0E5EEED6-18F0-44AD-830C-D10188F3226A}" destId="{D3BE158D-30FE-4B81-8143-268A455A8A78}" srcOrd="8" destOrd="0" presId="urn:microsoft.com/office/officeart/2005/8/layout/chevron1"/>
    <dgm:cxn modelId="{9B207056-C3D0-406D-A066-EC71B7F11CF4}" type="presParOf" srcId="{0E5EEED6-18F0-44AD-830C-D10188F3226A}" destId="{15DB74FA-7156-4133-BD7C-CB589342D52F}" srcOrd="9" destOrd="0" presId="urn:microsoft.com/office/officeart/2005/8/layout/chevron1"/>
    <dgm:cxn modelId="{60841148-F0E4-42FE-BA36-15EFF8209223}"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1AE99A90-7288-4D99-8CF3-A9C17C203A71}" type="presOf" srcId="{6B674215-BAE4-4E3D-9986-9F16C63A7CA0}" destId="{D88FAEDB-44F9-400C-9F7E-F57F61DA50FE}" srcOrd="0" destOrd="0" presId="urn:microsoft.com/office/officeart/2005/8/layout/chevron1"/>
    <dgm:cxn modelId="{3970C848-E396-4D25-BE27-C9E0F4D19384}" type="presOf" srcId="{69B976CB-E6CD-4EB2-AFE1-51EBD2B81B7B}" destId="{00C1DE9C-A891-47EB-B576-C57AB5E5C9C9}" srcOrd="0" destOrd="0" presId="urn:microsoft.com/office/officeart/2005/8/layout/chevron1"/>
    <dgm:cxn modelId="{AAD71F3A-7F18-4C9D-BC40-F4F35602668B}" type="presOf" srcId="{4225FE52-C553-408F-AEC1-7E8949FC6628}" destId="{EF6E6B95-A5E0-421C-B04B-831A7BEB93A6}"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B631B5E1-226D-4CE7-8B89-14E6C4776139}" type="presOf" srcId="{27599253-0425-418F-A55D-4726CA29E4CA}" destId="{ACFA685D-4F59-4B8A-979E-73F5C7E1077D}"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2DCAF51F-EFFA-4FB5-97FC-292BA0D716AE}" type="presOf" srcId="{6F7282CF-3D02-414A-B7A2-2317F20E9690}" destId="{65DED3B2-79A5-4C8D-B0F0-FA1451B6D61A}" srcOrd="0" destOrd="0" presId="urn:microsoft.com/office/officeart/2005/8/layout/chevron1"/>
    <dgm:cxn modelId="{7C9B5A70-38D9-4FE1-A562-91553B2F3ACD}" type="presOf" srcId="{3071C67B-9A6E-44F7-BD7A-F0353E81FCC6}" destId="{D3BE158D-30FE-4B81-8143-268A455A8A78}" srcOrd="0" destOrd="0" presId="urn:microsoft.com/office/officeart/2005/8/layout/chevron1"/>
    <dgm:cxn modelId="{76BA0CD7-D828-4CFD-917D-0DB28C67B999}" type="presOf" srcId="{BCC5D316-6B60-4B5B-812A-FFDC993E9701}" destId="{0E5EEED6-18F0-44AD-830C-D10188F3226A}" srcOrd="0" destOrd="0" presId="urn:microsoft.com/office/officeart/2005/8/layout/chevron1"/>
    <dgm:cxn modelId="{61BAD18F-8822-4AE3-96FE-F690A01C3C26}" type="presParOf" srcId="{0E5EEED6-18F0-44AD-830C-D10188F3226A}" destId="{D88FAEDB-44F9-400C-9F7E-F57F61DA50FE}" srcOrd="0" destOrd="0" presId="urn:microsoft.com/office/officeart/2005/8/layout/chevron1"/>
    <dgm:cxn modelId="{2932B98C-9332-4C29-9855-ED27B05D3A95}" type="presParOf" srcId="{0E5EEED6-18F0-44AD-830C-D10188F3226A}" destId="{9643C7F3-F606-45BD-93D4-C5087788A954}" srcOrd="1" destOrd="0" presId="urn:microsoft.com/office/officeart/2005/8/layout/chevron1"/>
    <dgm:cxn modelId="{DF36DF8B-B3BD-4724-A9EB-7D68361BABBA}" type="presParOf" srcId="{0E5EEED6-18F0-44AD-830C-D10188F3226A}" destId="{65DED3B2-79A5-4C8D-B0F0-FA1451B6D61A}" srcOrd="2" destOrd="0" presId="urn:microsoft.com/office/officeart/2005/8/layout/chevron1"/>
    <dgm:cxn modelId="{F67AFD5D-165E-40B1-8281-E6D52D3F036C}" type="presParOf" srcId="{0E5EEED6-18F0-44AD-830C-D10188F3226A}" destId="{3F4619E4-3987-423B-A9D6-9C6AB0569CBA}" srcOrd="3" destOrd="0" presId="urn:microsoft.com/office/officeart/2005/8/layout/chevron1"/>
    <dgm:cxn modelId="{2FDCA42D-BD69-4BBD-A788-CD5B4778AB4F}" type="presParOf" srcId="{0E5EEED6-18F0-44AD-830C-D10188F3226A}" destId="{ACFA685D-4F59-4B8A-979E-73F5C7E1077D}" srcOrd="4" destOrd="0" presId="urn:microsoft.com/office/officeart/2005/8/layout/chevron1"/>
    <dgm:cxn modelId="{3B0A1B8F-0AAD-418C-A00A-A7003FBB6B39}" type="presParOf" srcId="{0E5EEED6-18F0-44AD-830C-D10188F3226A}" destId="{B5516B82-64B2-4094-A510-125B6829F7BF}" srcOrd="5" destOrd="0" presId="urn:microsoft.com/office/officeart/2005/8/layout/chevron1"/>
    <dgm:cxn modelId="{0EA47CD5-A58D-4C3F-9AED-D5880A406F00}" type="presParOf" srcId="{0E5EEED6-18F0-44AD-830C-D10188F3226A}" destId="{00C1DE9C-A891-47EB-B576-C57AB5E5C9C9}" srcOrd="6" destOrd="0" presId="urn:microsoft.com/office/officeart/2005/8/layout/chevron1"/>
    <dgm:cxn modelId="{4848C00E-A6DD-41ED-8DD9-2FEAED30D665}" type="presParOf" srcId="{0E5EEED6-18F0-44AD-830C-D10188F3226A}" destId="{EF6E9965-5BBC-47E0-ADDA-5D9FFE056B5C}" srcOrd="7" destOrd="0" presId="urn:microsoft.com/office/officeart/2005/8/layout/chevron1"/>
    <dgm:cxn modelId="{396C977B-C60A-4922-8889-A240738EBF7E}" type="presParOf" srcId="{0E5EEED6-18F0-44AD-830C-D10188F3226A}" destId="{D3BE158D-30FE-4B81-8143-268A455A8A78}" srcOrd="8" destOrd="0" presId="urn:microsoft.com/office/officeart/2005/8/layout/chevron1"/>
    <dgm:cxn modelId="{C9011D70-FB11-4202-A8D1-360BC54DE932}" type="presParOf" srcId="{0E5EEED6-18F0-44AD-830C-D10188F3226A}" destId="{15DB74FA-7156-4133-BD7C-CB589342D52F}" srcOrd="9" destOrd="0" presId="urn:microsoft.com/office/officeart/2005/8/layout/chevron1"/>
    <dgm:cxn modelId="{C399C69B-9F88-4AF3-8DA1-B5808EBB08D2}"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2AAF80A2-8BC0-4351-A593-C19A9DD52F8F}" type="presOf" srcId="{3071C67B-9A6E-44F7-BD7A-F0353E81FCC6}" destId="{D3BE158D-30FE-4B81-8143-268A455A8A78}"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1ADACB09-1A05-4545-8318-BBF686A78061}" type="presOf" srcId="{6F7282CF-3D02-414A-B7A2-2317F20E9690}" destId="{65DED3B2-79A5-4C8D-B0F0-FA1451B6D61A}"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430A70F2-8E5F-4CB4-8341-7802472D60E7}" type="presOf" srcId="{4225FE52-C553-408F-AEC1-7E8949FC6628}" destId="{EF6E6B95-A5E0-421C-B04B-831A7BEB93A6}"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FC7549A7-9E00-4222-BA03-6EB64D73822E}" type="presOf" srcId="{69B976CB-E6CD-4EB2-AFE1-51EBD2B81B7B}" destId="{00C1DE9C-A891-47EB-B576-C57AB5E5C9C9}" srcOrd="0" destOrd="0" presId="urn:microsoft.com/office/officeart/2005/8/layout/chevron1"/>
    <dgm:cxn modelId="{0FB49DE3-1C43-4154-B0F0-3AAB3572BBBC}" type="presOf" srcId="{27599253-0425-418F-A55D-4726CA29E4CA}" destId="{ACFA685D-4F59-4B8A-979E-73F5C7E1077D}" srcOrd="0" destOrd="0" presId="urn:microsoft.com/office/officeart/2005/8/layout/chevron1"/>
    <dgm:cxn modelId="{CB3026A3-05AB-4F50-86E2-E1C59360D413}" type="presOf" srcId="{BCC5D316-6B60-4B5B-812A-FFDC993E9701}" destId="{0E5EEED6-18F0-44AD-830C-D10188F3226A}" srcOrd="0" destOrd="0" presId="urn:microsoft.com/office/officeart/2005/8/layout/chevron1"/>
    <dgm:cxn modelId="{85B26935-224D-492C-A370-8674894D6BE3}" type="presOf" srcId="{6B674215-BAE4-4E3D-9986-9F16C63A7CA0}" destId="{D88FAEDB-44F9-400C-9F7E-F57F61DA50FE}"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3D0B55F0-6933-405F-BA70-08C3B2A63433}" type="presParOf" srcId="{0E5EEED6-18F0-44AD-830C-D10188F3226A}" destId="{D88FAEDB-44F9-400C-9F7E-F57F61DA50FE}" srcOrd="0" destOrd="0" presId="urn:microsoft.com/office/officeart/2005/8/layout/chevron1"/>
    <dgm:cxn modelId="{5F449D8D-54F7-4BC5-9970-E135C7BF0054}" type="presParOf" srcId="{0E5EEED6-18F0-44AD-830C-D10188F3226A}" destId="{9643C7F3-F606-45BD-93D4-C5087788A954}" srcOrd="1" destOrd="0" presId="urn:microsoft.com/office/officeart/2005/8/layout/chevron1"/>
    <dgm:cxn modelId="{9CE90674-A1E2-4002-BE6D-61776AAB3DFC}" type="presParOf" srcId="{0E5EEED6-18F0-44AD-830C-D10188F3226A}" destId="{65DED3B2-79A5-4C8D-B0F0-FA1451B6D61A}" srcOrd="2" destOrd="0" presId="urn:microsoft.com/office/officeart/2005/8/layout/chevron1"/>
    <dgm:cxn modelId="{E08EBB58-15C5-4EBD-B41B-B6DF6CE0168E}" type="presParOf" srcId="{0E5EEED6-18F0-44AD-830C-D10188F3226A}" destId="{3F4619E4-3987-423B-A9D6-9C6AB0569CBA}" srcOrd="3" destOrd="0" presId="urn:microsoft.com/office/officeart/2005/8/layout/chevron1"/>
    <dgm:cxn modelId="{4091B358-FB70-4767-8BEC-0F086C1C7D2A}" type="presParOf" srcId="{0E5EEED6-18F0-44AD-830C-D10188F3226A}" destId="{ACFA685D-4F59-4B8A-979E-73F5C7E1077D}" srcOrd="4" destOrd="0" presId="urn:microsoft.com/office/officeart/2005/8/layout/chevron1"/>
    <dgm:cxn modelId="{75CF5847-9AAB-438D-BAEF-ADC390E5E4FB}" type="presParOf" srcId="{0E5EEED6-18F0-44AD-830C-D10188F3226A}" destId="{B5516B82-64B2-4094-A510-125B6829F7BF}" srcOrd="5" destOrd="0" presId="urn:microsoft.com/office/officeart/2005/8/layout/chevron1"/>
    <dgm:cxn modelId="{89AF3379-F3D8-4496-9CDF-C1171F0379FB}" type="presParOf" srcId="{0E5EEED6-18F0-44AD-830C-D10188F3226A}" destId="{00C1DE9C-A891-47EB-B576-C57AB5E5C9C9}" srcOrd="6" destOrd="0" presId="urn:microsoft.com/office/officeart/2005/8/layout/chevron1"/>
    <dgm:cxn modelId="{A1585E79-05D0-4500-9304-E64CAAA7DD58}" type="presParOf" srcId="{0E5EEED6-18F0-44AD-830C-D10188F3226A}" destId="{EF6E9965-5BBC-47E0-ADDA-5D9FFE056B5C}" srcOrd="7" destOrd="0" presId="urn:microsoft.com/office/officeart/2005/8/layout/chevron1"/>
    <dgm:cxn modelId="{8CA60E17-C1FA-4BE8-9786-2E015D630AB4}" type="presParOf" srcId="{0E5EEED6-18F0-44AD-830C-D10188F3226A}" destId="{D3BE158D-30FE-4B81-8143-268A455A8A78}" srcOrd="8" destOrd="0" presId="urn:microsoft.com/office/officeart/2005/8/layout/chevron1"/>
    <dgm:cxn modelId="{FECACE62-B475-4E56-BFDB-7BEA08661BC6}" type="presParOf" srcId="{0E5EEED6-18F0-44AD-830C-D10188F3226A}" destId="{15DB74FA-7156-4133-BD7C-CB589342D52F}" srcOrd="9" destOrd="0" presId="urn:microsoft.com/office/officeart/2005/8/layout/chevron1"/>
    <dgm:cxn modelId="{D18DA3C6-2498-42B1-A1B8-786C07FEE2D1}"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7EB234E6-A084-4CE1-8730-C8B57A5AB3EF}" type="presOf" srcId="{6F7282CF-3D02-414A-B7A2-2317F20E9690}" destId="{65DED3B2-79A5-4C8D-B0F0-FA1451B6D61A}" srcOrd="0" destOrd="0" presId="urn:microsoft.com/office/officeart/2005/8/layout/chevron1"/>
    <dgm:cxn modelId="{9C24B9BC-CC3F-431C-A57E-9C58F7902263}" type="presOf" srcId="{69B976CB-E6CD-4EB2-AFE1-51EBD2B81B7B}" destId="{00C1DE9C-A891-47EB-B576-C57AB5E5C9C9}"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F323861B-534D-4812-BBCF-EABDAC3C6C3B}" type="presOf" srcId="{BCC5D316-6B60-4B5B-812A-FFDC993E9701}" destId="{0E5EEED6-18F0-44AD-830C-D10188F3226A}" srcOrd="0" destOrd="0" presId="urn:microsoft.com/office/officeart/2005/8/layout/chevron1"/>
    <dgm:cxn modelId="{92773A66-52C1-4AC3-A4D6-420CD3B20054}" type="presOf" srcId="{4225FE52-C553-408F-AEC1-7E8949FC6628}" destId="{EF6E6B95-A5E0-421C-B04B-831A7BEB93A6}" srcOrd="0" destOrd="0" presId="urn:microsoft.com/office/officeart/2005/8/layout/chevron1"/>
    <dgm:cxn modelId="{B8252F45-10B8-4B6C-81A8-D7945FF6F936}" type="presOf" srcId="{3071C67B-9A6E-44F7-BD7A-F0353E81FCC6}" destId="{D3BE158D-30FE-4B81-8143-268A455A8A78}"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842C5BE5-B250-4AF0-BF7D-3478CC5C5DAB}" type="presOf" srcId="{27599253-0425-418F-A55D-4726CA29E4CA}" destId="{ACFA685D-4F59-4B8A-979E-73F5C7E1077D}"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FEA8FF91-3F43-4096-A80F-FA4DB07BCE88}" type="presOf" srcId="{6B674215-BAE4-4E3D-9986-9F16C63A7CA0}" destId="{D88FAEDB-44F9-400C-9F7E-F57F61DA50FE}" srcOrd="0" destOrd="0" presId="urn:microsoft.com/office/officeart/2005/8/layout/chevron1"/>
    <dgm:cxn modelId="{BA1818DE-8EF8-4100-A704-9783C3451239}" type="presParOf" srcId="{0E5EEED6-18F0-44AD-830C-D10188F3226A}" destId="{D88FAEDB-44F9-400C-9F7E-F57F61DA50FE}" srcOrd="0" destOrd="0" presId="urn:microsoft.com/office/officeart/2005/8/layout/chevron1"/>
    <dgm:cxn modelId="{A4166F6A-CAD6-4862-B65B-8C30480817A3}" type="presParOf" srcId="{0E5EEED6-18F0-44AD-830C-D10188F3226A}" destId="{9643C7F3-F606-45BD-93D4-C5087788A954}" srcOrd="1" destOrd="0" presId="urn:microsoft.com/office/officeart/2005/8/layout/chevron1"/>
    <dgm:cxn modelId="{F4B0F708-4DAB-482B-92C3-6640EB4D822B}" type="presParOf" srcId="{0E5EEED6-18F0-44AD-830C-D10188F3226A}" destId="{65DED3B2-79A5-4C8D-B0F0-FA1451B6D61A}" srcOrd="2" destOrd="0" presId="urn:microsoft.com/office/officeart/2005/8/layout/chevron1"/>
    <dgm:cxn modelId="{E75E61D2-5006-4AC2-B1B8-DACBEBF7759D}" type="presParOf" srcId="{0E5EEED6-18F0-44AD-830C-D10188F3226A}" destId="{3F4619E4-3987-423B-A9D6-9C6AB0569CBA}" srcOrd="3" destOrd="0" presId="urn:microsoft.com/office/officeart/2005/8/layout/chevron1"/>
    <dgm:cxn modelId="{DC6F5456-EF82-4B14-A807-75C362AAF072}" type="presParOf" srcId="{0E5EEED6-18F0-44AD-830C-D10188F3226A}" destId="{ACFA685D-4F59-4B8A-979E-73F5C7E1077D}" srcOrd="4" destOrd="0" presId="urn:microsoft.com/office/officeart/2005/8/layout/chevron1"/>
    <dgm:cxn modelId="{95F0B0F8-A759-46D3-8E0E-FA0E05F15558}" type="presParOf" srcId="{0E5EEED6-18F0-44AD-830C-D10188F3226A}" destId="{B5516B82-64B2-4094-A510-125B6829F7BF}" srcOrd="5" destOrd="0" presId="urn:microsoft.com/office/officeart/2005/8/layout/chevron1"/>
    <dgm:cxn modelId="{836F3FD2-5B04-4A47-9DB1-763DA6966DFF}" type="presParOf" srcId="{0E5EEED6-18F0-44AD-830C-D10188F3226A}" destId="{00C1DE9C-A891-47EB-B576-C57AB5E5C9C9}" srcOrd="6" destOrd="0" presId="urn:microsoft.com/office/officeart/2005/8/layout/chevron1"/>
    <dgm:cxn modelId="{AE4A0BE6-2215-40DB-BA9D-1D34AE22B656}" type="presParOf" srcId="{0E5EEED6-18F0-44AD-830C-D10188F3226A}" destId="{EF6E9965-5BBC-47E0-ADDA-5D9FFE056B5C}" srcOrd="7" destOrd="0" presId="urn:microsoft.com/office/officeart/2005/8/layout/chevron1"/>
    <dgm:cxn modelId="{5CE56F3B-07D5-4201-83D3-79C0571A8C3D}" type="presParOf" srcId="{0E5EEED6-18F0-44AD-830C-D10188F3226A}" destId="{D3BE158D-30FE-4B81-8143-268A455A8A78}" srcOrd="8" destOrd="0" presId="urn:microsoft.com/office/officeart/2005/8/layout/chevron1"/>
    <dgm:cxn modelId="{132CE173-86BE-4C33-BA32-A82E6CDECBCC}" type="presParOf" srcId="{0E5EEED6-18F0-44AD-830C-D10188F3226A}" destId="{15DB74FA-7156-4133-BD7C-CB589342D52F}" srcOrd="9" destOrd="0" presId="urn:microsoft.com/office/officeart/2005/8/layout/chevron1"/>
    <dgm:cxn modelId="{EE5F064E-A185-4F2B-B5CC-CC1A58199965}"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65172DFD-5799-41F7-97D9-CD1E54AE9930}" type="presOf" srcId="{69B976CB-E6CD-4EB2-AFE1-51EBD2B81B7B}" destId="{00C1DE9C-A891-47EB-B576-C57AB5E5C9C9}"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86EE5C66-C0E4-43FE-A319-18825A66DEC6}" type="presOf" srcId="{BCC5D316-6B60-4B5B-812A-FFDC993E9701}" destId="{0E5EEED6-18F0-44AD-830C-D10188F3226A}"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F7ECB87E-1EF5-4681-87FB-A617D4867410}" type="presOf" srcId="{27599253-0425-418F-A55D-4726CA29E4CA}" destId="{ACFA685D-4F59-4B8A-979E-73F5C7E1077D}" srcOrd="0" destOrd="0" presId="urn:microsoft.com/office/officeart/2005/8/layout/chevron1"/>
    <dgm:cxn modelId="{42C74715-0DBE-4EBF-8CF1-499BF0A607AD}" type="presOf" srcId="{3071C67B-9A6E-44F7-BD7A-F0353E81FCC6}" destId="{D3BE158D-30FE-4B81-8143-268A455A8A78}"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37657B64-8D01-445B-AF94-7D0139FA30CE}" type="presOf" srcId="{6B674215-BAE4-4E3D-9986-9F16C63A7CA0}" destId="{D88FAEDB-44F9-400C-9F7E-F57F61DA50FE}" srcOrd="0" destOrd="0" presId="urn:microsoft.com/office/officeart/2005/8/layout/chevron1"/>
    <dgm:cxn modelId="{513C8B76-84B3-4615-BA4D-F0A215141597}" type="presOf" srcId="{6F7282CF-3D02-414A-B7A2-2317F20E9690}" destId="{65DED3B2-79A5-4C8D-B0F0-FA1451B6D61A}" srcOrd="0" destOrd="0" presId="urn:microsoft.com/office/officeart/2005/8/layout/chevron1"/>
    <dgm:cxn modelId="{00503AAE-061D-418A-894D-6254529482C2}" type="presOf" srcId="{4225FE52-C553-408F-AEC1-7E8949FC6628}" destId="{EF6E6B95-A5E0-421C-B04B-831A7BEB93A6}" srcOrd="0" destOrd="0" presId="urn:microsoft.com/office/officeart/2005/8/layout/chevron1"/>
    <dgm:cxn modelId="{02B60221-9858-470F-9466-06212F912C2F}" type="presParOf" srcId="{0E5EEED6-18F0-44AD-830C-D10188F3226A}" destId="{D88FAEDB-44F9-400C-9F7E-F57F61DA50FE}" srcOrd="0" destOrd="0" presId="urn:microsoft.com/office/officeart/2005/8/layout/chevron1"/>
    <dgm:cxn modelId="{F7D7C22B-D19A-4F75-8A50-75CEA659EE73}" type="presParOf" srcId="{0E5EEED6-18F0-44AD-830C-D10188F3226A}" destId="{9643C7F3-F606-45BD-93D4-C5087788A954}" srcOrd="1" destOrd="0" presId="urn:microsoft.com/office/officeart/2005/8/layout/chevron1"/>
    <dgm:cxn modelId="{4B4A9AF3-15BF-4BEF-AF38-A8001A1C042E}" type="presParOf" srcId="{0E5EEED6-18F0-44AD-830C-D10188F3226A}" destId="{65DED3B2-79A5-4C8D-B0F0-FA1451B6D61A}" srcOrd="2" destOrd="0" presId="urn:microsoft.com/office/officeart/2005/8/layout/chevron1"/>
    <dgm:cxn modelId="{B0976C5B-AA88-4D9B-8793-05B5A8DBE06B}" type="presParOf" srcId="{0E5EEED6-18F0-44AD-830C-D10188F3226A}" destId="{3F4619E4-3987-423B-A9D6-9C6AB0569CBA}" srcOrd="3" destOrd="0" presId="urn:microsoft.com/office/officeart/2005/8/layout/chevron1"/>
    <dgm:cxn modelId="{673F7732-947C-462C-B266-815A4C09920C}" type="presParOf" srcId="{0E5EEED6-18F0-44AD-830C-D10188F3226A}" destId="{ACFA685D-4F59-4B8A-979E-73F5C7E1077D}" srcOrd="4" destOrd="0" presId="urn:microsoft.com/office/officeart/2005/8/layout/chevron1"/>
    <dgm:cxn modelId="{F860B650-FE25-46B6-99AE-7A84957DF598}" type="presParOf" srcId="{0E5EEED6-18F0-44AD-830C-D10188F3226A}" destId="{B5516B82-64B2-4094-A510-125B6829F7BF}" srcOrd="5" destOrd="0" presId="urn:microsoft.com/office/officeart/2005/8/layout/chevron1"/>
    <dgm:cxn modelId="{6D4F6A33-1204-437B-BD05-D385115496FE}" type="presParOf" srcId="{0E5EEED6-18F0-44AD-830C-D10188F3226A}" destId="{00C1DE9C-A891-47EB-B576-C57AB5E5C9C9}" srcOrd="6" destOrd="0" presId="urn:microsoft.com/office/officeart/2005/8/layout/chevron1"/>
    <dgm:cxn modelId="{3CA907FA-3240-48CA-A045-4CBDDA528E68}" type="presParOf" srcId="{0E5EEED6-18F0-44AD-830C-D10188F3226A}" destId="{EF6E9965-5BBC-47E0-ADDA-5D9FFE056B5C}" srcOrd="7" destOrd="0" presId="urn:microsoft.com/office/officeart/2005/8/layout/chevron1"/>
    <dgm:cxn modelId="{EFE269FD-0281-4BAF-BA81-D97903F3A541}" type="presParOf" srcId="{0E5EEED6-18F0-44AD-830C-D10188F3226A}" destId="{D3BE158D-30FE-4B81-8143-268A455A8A78}" srcOrd="8" destOrd="0" presId="urn:microsoft.com/office/officeart/2005/8/layout/chevron1"/>
    <dgm:cxn modelId="{BCC64F95-C392-4177-A26B-036DA619A31A}" type="presParOf" srcId="{0E5EEED6-18F0-44AD-830C-D10188F3226A}" destId="{15DB74FA-7156-4133-BD7C-CB589342D52F}" srcOrd="9" destOrd="0" presId="urn:microsoft.com/office/officeart/2005/8/layout/chevron1"/>
    <dgm:cxn modelId="{3035FF98-97D8-4AEC-995F-41975F9512F8}"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930009ED-1F4A-43CF-87F8-5D4297435B90}" type="presOf" srcId="{BCC5D316-6B60-4B5B-812A-FFDC993E9701}" destId="{0E5EEED6-18F0-44AD-830C-D10188F3226A}" srcOrd="0" destOrd="0" presId="urn:microsoft.com/office/officeart/2005/8/layout/chevron1"/>
    <dgm:cxn modelId="{763ACEEB-700D-4E65-8F63-3A7BB979F1BC}" type="presOf" srcId="{27599253-0425-418F-A55D-4726CA29E4CA}" destId="{ACFA685D-4F59-4B8A-979E-73F5C7E1077D}"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CDC3F6C1-9833-4EC9-8AD9-6FB1DFBB50D3}" type="presOf" srcId="{6B674215-BAE4-4E3D-9986-9F16C63A7CA0}" destId="{D88FAEDB-44F9-400C-9F7E-F57F61DA50FE}"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C687C8B7-AF2C-4B5E-A764-3EB574FA2323}" type="presOf" srcId="{6F7282CF-3D02-414A-B7A2-2317F20E9690}" destId="{65DED3B2-79A5-4C8D-B0F0-FA1451B6D61A}" srcOrd="0" destOrd="0" presId="urn:microsoft.com/office/officeart/2005/8/layout/chevron1"/>
    <dgm:cxn modelId="{E4946DFF-BF61-4057-BB19-563B304FBE3B}" type="presOf" srcId="{69B976CB-E6CD-4EB2-AFE1-51EBD2B81B7B}" destId="{00C1DE9C-A891-47EB-B576-C57AB5E5C9C9}" srcOrd="0" destOrd="0" presId="urn:microsoft.com/office/officeart/2005/8/layout/chevron1"/>
    <dgm:cxn modelId="{EB6A60DB-4F16-4F48-9D5D-DBF44E65B7E8}" type="presOf" srcId="{3071C67B-9A6E-44F7-BD7A-F0353E81FCC6}" destId="{D3BE158D-30FE-4B81-8143-268A455A8A78}" srcOrd="0" destOrd="0" presId="urn:microsoft.com/office/officeart/2005/8/layout/chevron1"/>
    <dgm:cxn modelId="{5702C980-2E5C-496F-8E36-1ED635A85EED}" type="presOf" srcId="{4225FE52-C553-408F-AEC1-7E8949FC6628}" destId="{EF6E6B95-A5E0-421C-B04B-831A7BEB93A6}"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CD33C801-D2EC-41C5-92C8-DCF62C3A9207}" type="presParOf" srcId="{0E5EEED6-18F0-44AD-830C-D10188F3226A}" destId="{D88FAEDB-44F9-400C-9F7E-F57F61DA50FE}" srcOrd="0" destOrd="0" presId="urn:microsoft.com/office/officeart/2005/8/layout/chevron1"/>
    <dgm:cxn modelId="{74D35609-CA89-463C-B60C-47427BF55630}" type="presParOf" srcId="{0E5EEED6-18F0-44AD-830C-D10188F3226A}" destId="{9643C7F3-F606-45BD-93D4-C5087788A954}" srcOrd="1" destOrd="0" presId="urn:microsoft.com/office/officeart/2005/8/layout/chevron1"/>
    <dgm:cxn modelId="{F9180CF2-3BB9-4E56-A2DB-183A98669700}" type="presParOf" srcId="{0E5EEED6-18F0-44AD-830C-D10188F3226A}" destId="{65DED3B2-79A5-4C8D-B0F0-FA1451B6D61A}" srcOrd="2" destOrd="0" presId="urn:microsoft.com/office/officeart/2005/8/layout/chevron1"/>
    <dgm:cxn modelId="{57D223E8-187E-48C8-A4BB-22E494F2420F}" type="presParOf" srcId="{0E5EEED6-18F0-44AD-830C-D10188F3226A}" destId="{3F4619E4-3987-423B-A9D6-9C6AB0569CBA}" srcOrd="3" destOrd="0" presId="urn:microsoft.com/office/officeart/2005/8/layout/chevron1"/>
    <dgm:cxn modelId="{216A01CB-212C-4E13-BF71-8F30BAFD4D69}" type="presParOf" srcId="{0E5EEED6-18F0-44AD-830C-D10188F3226A}" destId="{ACFA685D-4F59-4B8A-979E-73F5C7E1077D}" srcOrd="4" destOrd="0" presId="urn:microsoft.com/office/officeart/2005/8/layout/chevron1"/>
    <dgm:cxn modelId="{E6300C54-FF8D-4E29-B229-755117AA68E8}" type="presParOf" srcId="{0E5EEED6-18F0-44AD-830C-D10188F3226A}" destId="{B5516B82-64B2-4094-A510-125B6829F7BF}" srcOrd="5" destOrd="0" presId="urn:microsoft.com/office/officeart/2005/8/layout/chevron1"/>
    <dgm:cxn modelId="{0652342A-3E07-4580-A044-8913F33D298D}" type="presParOf" srcId="{0E5EEED6-18F0-44AD-830C-D10188F3226A}" destId="{00C1DE9C-A891-47EB-B576-C57AB5E5C9C9}" srcOrd="6" destOrd="0" presId="urn:microsoft.com/office/officeart/2005/8/layout/chevron1"/>
    <dgm:cxn modelId="{8EFC6CF9-BC19-4BF4-8D38-984D7F04821A}" type="presParOf" srcId="{0E5EEED6-18F0-44AD-830C-D10188F3226A}" destId="{EF6E9965-5BBC-47E0-ADDA-5D9FFE056B5C}" srcOrd="7" destOrd="0" presId="urn:microsoft.com/office/officeart/2005/8/layout/chevron1"/>
    <dgm:cxn modelId="{4F126228-B414-4B23-B466-8C4008E0A44E}" type="presParOf" srcId="{0E5EEED6-18F0-44AD-830C-D10188F3226A}" destId="{D3BE158D-30FE-4B81-8143-268A455A8A78}" srcOrd="8" destOrd="0" presId="urn:microsoft.com/office/officeart/2005/8/layout/chevron1"/>
    <dgm:cxn modelId="{014A427C-59E3-4EDA-A32D-7D00404F0A9C}" type="presParOf" srcId="{0E5EEED6-18F0-44AD-830C-D10188F3226A}" destId="{15DB74FA-7156-4133-BD7C-CB589342D52F}" srcOrd="9" destOrd="0" presId="urn:microsoft.com/office/officeart/2005/8/layout/chevron1"/>
    <dgm:cxn modelId="{B888EBD9-904C-4069-8C7F-8E9C5C8A868A}"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7E74F3A5-D309-456D-BDD4-B87247857FB2}" type="presOf" srcId="{4225FE52-C553-408F-AEC1-7E8949FC6628}" destId="{EF6E6B95-A5E0-421C-B04B-831A7BEB93A6}"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EE6B7FCF-6645-4550-A776-388CCA3562A8}" type="presOf" srcId="{6F7282CF-3D02-414A-B7A2-2317F20E9690}" destId="{65DED3B2-79A5-4C8D-B0F0-FA1451B6D61A}"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125F0DE2-7B76-45EB-B48E-57C55EFCF0F6}" type="presOf" srcId="{27599253-0425-418F-A55D-4726CA29E4CA}" destId="{ACFA685D-4F59-4B8A-979E-73F5C7E1077D}" srcOrd="0" destOrd="0" presId="urn:microsoft.com/office/officeart/2005/8/layout/chevron1"/>
    <dgm:cxn modelId="{353B178A-D329-427D-9E28-980BC4EFE4B7}" type="presOf" srcId="{6B674215-BAE4-4E3D-9986-9F16C63A7CA0}" destId="{D88FAEDB-44F9-400C-9F7E-F57F61DA50FE}" srcOrd="0" destOrd="0" presId="urn:microsoft.com/office/officeart/2005/8/layout/chevron1"/>
    <dgm:cxn modelId="{172BED5D-A46D-4420-BF1B-FE730DB744B9}" type="presOf" srcId="{69B976CB-E6CD-4EB2-AFE1-51EBD2B81B7B}" destId="{00C1DE9C-A891-47EB-B576-C57AB5E5C9C9}" srcOrd="0" destOrd="0" presId="urn:microsoft.com/office/officeart/2005/8/layout/chevron1"/>
    <dgm:cxn modelId="{EEAF798A-7918-427C-B0DA-6C48DC0A20A4}" type="presOf" srcId="{3071C67B-9A6E-44F7-BD7A-F0353E81FCC6}" destId="{D3BE158D-30FE-4B81-8143-268A455A8A78}" srcOrd="0" destOrd="0" presId="urn:microsoft.com/office/officeart/2005/8/layout/chevron1"/>
    <dgm:cxn modelId="{105C7A71-F023-47EF-B713-2E4FA99BF4F7}" type="presOf" srcId="{BCC5D316-6B60-4B5B-812A-FFDC993E9701}" destId="{0E5EEED6-18F0-44AD-830C-D10188F3226A}"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A117F3F0-04F1-4030-89A8-10B165C4B212}" type="presParOf" srcId="{0E5EEED6-18F0-44AD-830C-D10188F3226A}" destId="{D88FAEDB-44F9-400C-9F7E-F57F61DA50FE}" srcOrd="0" destOrd="0" presId="urn:microsoft.com/office/officeart/2005/8/layout/chevron1"/>
    <dgm:cxn modelId="{E2F6CF01-DE95-42DB-9C6A-CD6653770174}" type="presParOf" srcId="{0E5EEED6-18F0-44AD-830C-D10188F3226A}" destId="{9643C7F3-F606-45BD-93D4-C5087788A954}" srcOrd="1" destOrd="0" presId="urn:microsoft.com/office/officeart/2005/8/layout/chevron1"/>
    <dgm:cxn modelId="{55B89648-E917-468E-8276-55094D6909CB}" type="presParOf" srcId="{0E5EEED6-18F0-44AD-830C-D10188F3226A}" destId="{65DED3B2-79A5-4C8D-B0F0-FA1451B6D61A}" srcOrd="2" destOrd="0" presId="urn:microsoft.com/office/officeart/2005/8/layout/chevron1"/>
    <dgm:cxn modelId="{7F95FA3F-4D12-4E69-A6D2-5274C0DFA94B}" type="presParOf" srcId="{0E5EEED6-18F0-44AD-830C-D10188F3226A}" destId="{3F4619E4-3987-423B-A9D6-9C6AB0569CBA}" srcOrd="3" destOrd="0" presId="urn:microsoft.com/office/officeart/2005/8/layout/chevron1"/>
    <dgm:cxn modelId="{EFEA8E2B-CB32-41A8-ACFC-81A3C88FD050}" type="presParOf" srcId="{0E5EEED6-18F0-44AD-830C-D10188F3226A}" destId="{ACFA685D-4F59-4B8A-979E-73F5C7E1077D}" srcOrd="4" destOrd="0" presId="urn:microsoft.com/office/officeart/2005/8/layout/chevron1"/>
    <dgm:cxn modelId="{D9AB53A2-4C5C-4AEF-932F-69B6963A493E}" type="presParOf" srcId="{0E5EEED6-18F0-44AD-830C-D10188F3226A}" destId="{B5516B82-64B2-4094-A510-125B6829F7BF}" srcOrd="5" destOrd="0" presId="urn:microsoft.com/office/officeart/2005/8/layout/chevron1"/>
    <dgm:cxn modelId="{C9F64AE1-BC12-4A96-B26D-BD0BB70AAB2F}" type="presParOf" srcId="{0E5EEED6-18F0-44AD-830C-D10188F3226A}" destId="{00C1DE9C-A891-47EB-B576-C57AB5E5C9C9}" srcOrd="6" destOrd="0" presId="urn:microsoft.com/office/officeart/2005/8/layout/chevron1"/>
    <dgm:cxn modelId="{0F944D40-5A53-4572-A72F-49A1C5302456}" type="presParOf" srcId="{0E5EEED6-18F0-44AD-830C-D10188F3226A}" destId="{EF6E9965-5BBC-47E0-ADDA-5D9FFE056B5C}" srcOrd="7" destOrd="0" presId="urn:microsoft.com/office/officeart/2005/8/layout/chevron1"/>
    <dgm:cxn modelId="{C03CE64B-A1EB-496E-A7C6-E51A9DB8C504}" type="presParOf" srcId="{0E5EEED6-18F0-44AD-830C-D10188F3226A}" destId="{D3BE158D-30FE-4B81-8143-268A455A8A78}" srcOrd="8" destOrd="0" presId="urn:microsoft.com/office/officeart/2005/8/layout/chevron1"/>
    <dgm:cxn modelId="{22706FFB-8CD9-405C-A8CF-8556E2E8E133}" type="presParOf" srcId="{0E5EEED6-18F0-44AD-830C-D10188F3226A}" destId="{15DB74FA-7156-4133-BD7C-CB589342D52F}" srcOrd="9" destOrd="0" presId="urn:microsoft.com/office/officeart/2005/8/layout/chevron1"/>
    <dgm:cxn modelId="{F59BE459-06BB-415B-BC51-0B1A4E60D0A3}"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1927555B-BFA0-49AE-97CC-268FB2B44736}" type="presOf" srcId="{4225FE52-C553-408F-AEC1-7E8949FC6628}" destId="{EF6E6B95-A5E0-421C-B04B-831A7BEB93A6}" srcOrd="0" destOrd="0" presId="urn:microsoft.com/office/officeart/2005/8/layout/chevron1"/>
    <dgm:cxn modelId="{47169790-6A63-43C5-9F3F-1C03E633F103}" type="presOf" srcId="{3071C67B-9A6E-44F7-BD7A-F0353E81FCC6}" destId="{D3BE158D-30FE-4B81-8143-268A455A8A78}" srcOrd="0" destOrd="0" presId="urn:microsoft.com/office/officeart/2005/8/layout/chevron1"/>
    <dgm:cxn modelId="{960A13AE-D19D-405B-BB2A-5C229E3B903F}" type="presOf" srcId="{69B976CB-E6CD-4EB2-AFE1-51EBD2B81B7B}" destId="{00C1DE9C-A891-47EB-B576-C57AB5E5C9C9}" srcOrd="0" destOrd="0" presId="urn:microsoft.com/office/officeart/2005/8/layout/chevron1"/>
    <dgm:cxn modelId="{8FFE6C41-43D0-43D0-B7A2-2B3F3D741649}" type="presOf" srcId="{6B674215-BAE4-4E3D-9986-9F16C63A7CA0}" destId="{D88FAEDB-44F9-400C-9F7E-F57F61DA50FE}"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FB59921B-68B7-40EB-AE7D-1BC4241FBD2A}" type="presOf" srcId="{BCC5D316-6B60-4B5B-812A-FFDC993E9701}" destId="{0E5EEED6-18F0-44AD-830C-D10188F3226A}"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B48EA908-054E-49BA-8631-60FCBCCAF225}" type="presOf" srcId="{6F7282CF-3D02-414A-B7A2-2317F20E9690}" destId="{65DED3B2-79A5-4C8D-B0F0-FA1451B6D61A}" srcOrd="0" destOrd="0" presId="urn:microsoft.com/office/officeart/2005/8/layout/chevron1"/>
    <dgm:cxn modelId="{BECF0D65-F18B-4F5E-A328-DEBAC6CACD4B}" type="presOf" srcId="{27599253-0425-418F-A55D-4726CA29E4CA}" destId="{ACFA685D-4F59-4B8A-979E-73F5C7E1077D}"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97116661-9202-4C87-AA57-E36448D4D847}" type="presParOf" srcId="{0E5EEED6-18F0-44AD-830C-D10188F3226A}" destId="{D88FAEDB-44F9-400C-9F7E-F57F61DA50FE}" srcOrd="0" destOrd="0" presId="urn:microsoft.com/office/officeart/2005/8/layout/chevron1"/>
    <dgm:cxn modelId="{BA82B212-95DF-4608-ABC4-646EADB7FE9A}" type="presParOf" srcId="{0E5EEED6-18F0-44AD-830C-D10188F3226A}" destId="{9643C7F3-F606-45BD-93D4-C5087788A954}" srcOrd="1" destOrd="0" presId="urn:microsoft.com/office/officeart/2005/8/layout/chevron1"/>
    <dgm:cxn modelId="{E5FC1A27-CB66-4A21-AC27-4265948770C7}" type="presParOf" srcId="{0E5EEED6-18F0-44AD-830C-D10188F3226A}" destId="{65DED3B2-79A5-4C8D-B0F0-FA1451B6D61A}" srcOrd="2" destOrd="0" presId="urn:microsoft.com/office/officeart/2005/8/layout/chevron1"/>
    <dgm:cxn modelId="{548E37C2-450C-4D50-91D5-C470C2D21A29}" type="presParOf" srcId="{0E5EEED6-18F0-44AD-830C-D10188F3226A}" destId="{3F4619E4-3987-423B-A9D6-9C6AB0569CBA}" srcOrd="3" destOrd="0" presId="urn:microsoft.com/office/officeart/2005/8/layout/chevron1"/>
    <dgm:cxn modelId="{F0C6A453-EFFB-4893-B18F-F681266642CD}" type="presParOf" srcId="{0E5EEED6-18F0-44AD-830C-D10188F3226A}" destId="{ACFA685D-4F59-4B8A-979E-73F5C7E1077D}" srcOrd="4" destOrd="0" presId="urn:microsoft.com/office/officeart/2005/8/layout/chevron1"/>
    <dgm:cxn modelId="{AB05940B-1304-4C6E-8B61-6EBBEAE58C45}" type="presParOf" srcId="{0E5EEED6-18F0-44AD-830C-D10188F3226A}" destId="{B5516B82-64B2-4094-A510-125B6829F7BF}" srcOrd="5" destOrd="0" presId="urn:microsoft.com/office/officeart/2005/8/layout/chevron1"/>
    <dgm:cxn modelId="{3912356D-B175-4113-8DCF-200277F9DD33}" type="presParOf" srcId="{0E5EEED6-18F0-44AD-830C-D10188F3226A}" destId="{00C1DE9C-A891-47EB-B576-C57AB5E5C9C9}" srcOrd="6" destOrd="0" presId="urn:microsoft.com/office/officeart/2005/8/layout/chevron1"/>
    <dgm:cxn modelId="{0A5049EE-E8AE-40B6-B70F-BAC07B46A0BC}" type="presParOf" srcId="{0E5EEED6-18F0-44AD-830C-D10188F3226A}" destId="{EF6E9965-5BBC-47E0-ADDA-5D9FFE056B5C}" srcOrd="7" destOrd="0" presId="urn:microsoft.com/office/officeart/2005/8/layout/chevron1"/>
    <dgm:cxn modelId="{71BF3F16-FE85-4CF8-9949-CC9E980CE92A}" type="presParOf" srcId="{0E5EEED6-18F0-44AD-830C-D10188F3226A}" destId="{D3BE158D-30FE-4B81-8143-268A455A8A78}" srcOrd="8" destOrd="0" presId="urn:microsoft.com/office/officeart/2005/8/layout/chevron1"/>
    <dgm:cxn modelId="{A7E07573-0466-4ED3-BE7B-936DA1D1607D}" type="presParOf" srcId="{0E5EEED6-18F0-44AD-830C-D10188F3226A}" destId="{15DB74FA-7156-4133-BD7C-CB589342D52F}" srcOrd="9" destOrd="0" presId="urn:microsoft.com/office/officeart/2005/8/layout/chevron1"/>
    <dgm:cxn modelId="{F6F80EA5-ED6A-488D-88A6-3E5E57B6C143}"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A0A96228-AD18-4C11-B40C-1F3FA899F7E6}" type="presOf" srcId="{3071C67B-9A6E-44F7-BD7A-F0353E81FCC6}" destId="{D3BE158D-30FE-4B81-8143-268A455A8A78}"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C790B694-1342-4F64-A2B6-472E39B3255A}" type="presOf" srcId="{69B976CB-E6CD-4EB2-AFE1-51EBD2B81B7B}" destId="{00C1DE9C-A891-47EB-B576-C57AB5E5C9C9}" srcOrd="0" destOrd="0" presId="urn:microsoft.com/office/officeart/2005/8/layout/chevron1"/>
    <dgm:cxn modelId="{6AF44753-32A1-4817-A117-45B78A4211CD}" type="presOf" srcId="{27599253-0425-418F-A55D-4726CA29E4CA}" destId="{ACFA685D-4F59-4B8A-979E-73F5C7E1077D}" srcOrd="0" destOrd="0" presId="urn:microsoft.com/office/officeart/2005/8/layout/chevron1"/>
    <dgm:cxn modelId="{D864D842-D682-43DA-BA1F-E8E96EC8E837}" type="presOf" srcId="{6F7282CF-3D02-414A-B7A2-2317F20E9690}" destId="{65DED3B2-79A5-4C8D-B0F0-FA1451B6D61A}"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C01FD7EE-B436-4070-B794-E8A039F2EC8A}" type="presOf" srcId="{6B674215-BAE4-4E3D-9986-9F16C63A7CA0}" destId="{D88FAEDB-44F9-400C-9F7E-F57F61DA50FE}" srcOrd="0" destOrd="0" presId="urn:microsoft.com/office/officeart/2005/8/layout/chevron1"/>
    <dgm:cxn modelId="{4C1DC8F3-C1D1-47EF-AF0E-CF985388789D}" type="presOf" srcId="{4225FE52-C553-408F-AEC1-7E8949FC6628}" destId="{EF6E6B95-A5E0-421C-B04B-831A7BEB93A6}" srcOrd="0" destOrd="0" presId="urn:microsoft.com/office/officeart/2005/8/layout/chevron1"/>
    <dgm:cxn modelId="{5C6AED8A-460D-4B36-B381-DB45916E2A36}" type="presOf" srcId="{BCC5D316-6B60-4B5B-812A-FFDC993E9701}" destId="{0E5EEED6-18F0-44AD-830C-D10188F3226A}" srcOrd="0" destOrd="0" presId="urn:microsoft.com/office/officeart/2005/8/layout/chevron1"/>
    <dgm:cxn modelId="{99F37F6B-BD61-48F0-889A-8E0FC88E45F9}" type="presParOf" srcId="{0E5EEED6-18F0-44AD-830C-D10188F3226A}" destId="{D88FAEDB-44F9-400C-9F7E-F57F61DA50FE}" srcOrd="0" destOrd="0" presId="urn:microsoft.com/office/officeart/2005/8/layout/chevron1"/>
    <dgm:cxn modelId="{A837C308-A3F4-4E08-AB4A-97E02376419D}" type="presParOf" srcId="{0E5EEED6-18F0-44AD-830C-D10188F3226A}" destId="{9643C7F3-F606-45BD-93D4-C5087788A954}" srcOrd="1" destOrd="0" presId="urn:microsoft.com/office/officeart/2005/8/layout/chevron1"/>
    <dgm:cxn modelId="{2D4731F5-3F6C-450E-95DF-E885ADF4C47E}" type="presParOf" srcId="{0E5EEED6-18F0-44AD-830C-D10188F3226A}" destId="{65DED3B2-79A5-4C8D-B0F0-FA1451B6D61A}" srcOrd="2" destOrd="0" presId="urn:microsoft.com/office/officeart/2005/8/layout/chevron1"/>
    <dgm:cxn modelId="{16EA92D6-465B-423B-A353-D495CBD760B8}" type="presParOf" srcId="{0E5EEED6-18F0-44AD-830C-D10188F3226A}" destId="{3F4619E4-3987-423B-A9D6-9C6AB0569CBA}" srcOrd="3" destOrd="0" presId="urn:microsoft.com/office/officeart/2005/8/layout/chevron1"/>
    <dgm:cxn modelId="{127B51C9-C91F-4553-BED7-10F3D632038B}" type="presParOf" srcId="{0E5EEED6-18F0-44AD-830C-D10188F3226A}" destId="{ACFA685D-4F59-4B8A-979E-73F5C7E1077D}" srcOrd="4" destOrd="0" presId="urn:microsoft.com/office/officeart/2005/8/layout/chevron1"/>
    <dgm:cxn modelId="{ACC9FDF4-8EF3-4016-9651-8704958A442C}" type="presParOf" srcId="{0E5EEED6-18F0-44AD-830C-D10188F3226A}" destId="{B5516B82-64B2-4094-A510-125B6829F7BF}" srcOrd="5" destOrd="0" presId="urn:microsoft.com/office/officeart/2005/8/layout/chevron1"/>
    <dgm:cxn modelId="{1BFECA03-1DC6-4A14-BC5D-5A1E0462B640}" type="presParOf" srcId="{0E5EEED6-18F0-44AD-830C-D10188F3226A}" destId="{00C1DE9C-A891-47EB-B576-C57AB5E5C9C9}" srcOrd="6" destOrd="0" presId="urn:microsoft.com/office/officeart/2005/8/layout/chevron1"/>
    <dgm:cxn modelId="{C88BBE6B-B7C4-4C45-8984-4930F859D44D}" type="presParOf" srcId="{0E5EEED6-18F0-44AD-830C-D10188F3226A}" destId="{EF6E9965-5BBC-47E0-ADDA-5D9FFE056B5C}" srcOrd="7" destOrd="0" presId="urn:microsoft.com/office/officeart/2005/8/layout/chevron1"/>
    <dgm:cxn modelId="{0D16E870-E258-4BA2-BFD8-7002551CC7A0}" type="presParOf" srcId="{0E5EEED6-18F0-44AD-830C-D10188F3226A}" destId="{D3BE158D-30FE-4B81-8143-268A455A8A78}" srcOrd="8" destOrd="0" presId="urn:microsoft.com/office/officeart/2005/8/layout/chevron1"/>
    <dgm:cxn modelId="{8B991095-DC45-4978-B12B-94DDF1E81641}" type="presParOf" srcId="{0E5EEED6-18F0-44AD-830C-D10188F3226A}" destId="{15DB74FA-7156-4133-BD7C-CB589342D52F}" srcOrd="9" destOrd="0" presId="urn:microsoft.com/office/officeart/2005/8/layout/chevron1"/>
    <dgm:cxn modelId="{D2476442-5CBF-456D-A7CB-86E895A10C74}"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B44E99F2-42F4-45D2-8D63-818BBE77EFB0}" srcId="{BCC5D316-6B60-4B5B-812A-FFDC993E9701}" destId="{6B674215-BAE4-4E3D-9986-9F16C63A7CA0}" srcOrd="0" destOrd="0" parTransId="{899E620B-4569-4F15-9314-54E1890C78E2}" sibTransId="{5E61FCA6-D94F-4022-BAB6-5A0C0BD26DE3}"/>
    <dgm:cxn modelId="{E9748B38-CF09-4616-B7E9-76E521A82610}" type="presOf" srcId="{69B976CB-E6CD-4EB2-AFE1-51EBD2B81B7B}" destId="{00C1DE9C-A891-47EB-B576-C57AB5E5C9C9}"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7D7A3F9A-781C-4A89-9FBD-5E53711A312B}" type="presOf" srcId="{BCC5D316-6B60-4B5B-812A-FFDC993E9701}" destId="{0E5EEED6-18F0-44AD-830C-D10188F3226A}" srcOrd="0" destOrd="0" presId="urn:microsoft.com/office/officeart/2005/8/layout/chevron1"/>
    <dgm:cxn modelId="{590A309C-7A35-41FA-B64F-689C53E33A48}" type="presOf" srcId="{6F7282CF-3D02-414A-B7A2-2317F20E9690}" destId="{65DED3B2-79A5-4C8D-B0F0-FA1451B6D61A}" srcOrd="0" destOrd="0" presId="urn:microsoft.com/office/officeart/2005/8/layout/chevron1"/>
    <dgm:cxn modelId="{39758219-408A-4B57-8631-449D79814BAC}" type="presOf" srcId="{4225FE52-C553-408F-AEC1-7E8949FC6628}" destId="{EF6E6B95-A5E0-421C-B04B-831A7BEB93A6}" srcOrd="0" destOrd="0" presId="urn:microsoft.com/office/officeart/2005/8/layout/chevron1"/>
    <dgm:cxn modelId="{7CAC35BD-D266-49D7-B930-AE73F964FDA4}" type="presOf" srcId="{27599253-0425-418F-A55D-4726CA29E4CA}" destId="{ACFA685D-4F59-4B8A-979E-73F5C7E1077D}" srcOrd="0" destOrd="0" presId="urn:microsoft.com/office/officeart/2005/8/layout/chevron1"/>
    <dgm:cxn modelId="{BB9CA4F8-D065-4DA7-B827-7502E66CE26C}" type="presOf" srcId="{6B674215-BAE4-4E3D-9986-9F16C63A7CA0}" destId="{D88FAEDB-44F9-400C-9F7E-F57F61DA50FE}" srcOrd="0" destOrd="0" presId="urn:microsoft.com/office/officeart/2005/8/layout/chevron1"/>
    <dgm:cxn modelId="{0012C971-8C2A-4F3D-8D2B-29168B0E4ED0}" type="presOf" srcId="{3071C67B-9A6E-44F7-BD7A-F0353E81FCC6}" destId="{D3BE158D-30FE-4B81-8143-268A455A8A78}" srcOrd="0" destOrd="0" presId="urn:microsoft.com/office/officeart/2005/8/layout/chevron1"/>
    <dgm:cxn modelId="{49B8F004-FE73-4D5D-809A-BBB050A96D07}" type="presParOf" srcId="{0E5EEED6-18F0-44AD-830C-D10188F3226A}" destId="{D88FAEDB-44F9-400C-9F7E-F57F61DA50FE}" srcOrd="0" destOrd="0" presId="urn:microsoft.com/office/officeart/2005/8/layout/chevron1"/>
    <dgm:cxn modelId="{E77A163F-3368-4D10-8581-9F87E13E61F1}" type="presParOf" srcId="{0E5EEED6-18F0-44AD-830C-D10188F3226A}" destId="{9643C7F3-F606-45BD-93D4-C5087788A954}" srcOrd="1" destOrd="0" presId="urn:microsoft.com/office/officeart/2005/8/layout/chevron1"/>
    <dgm:cxn modelId="{FB96661F-A4DF-4F71-932A-407EBCF8F9C6}" type="presParOf" srcId="{0E5EEED6-18F0-44AD-830C-D10188F3226A}" destId="{65DED3B2-79A5-4C8D-B0F0-FA1451B6D61A}" srcOrd="2" destOrd="0" presId="urn:microsoft.com/office/officeart/2005/8/layout/chevron1"/>
    <dgm:cxn modelId="{227D57F4-D172-4148-B532-9C039CA5D876}" type="presParOf" srcId="{0E5EEED6-18F0-44AD-830C-D10188F3226A}" destId="{3F4619E4-3987-423B-A9D6-9C6AB0569CBA}" srcOrd="3" destOrd="0" presId="urn:microsoft.com/office/officeart/2005/8/layout/chevron1"/>
    <dgm:cxn modelId="{187C6433-0297-4406-9146-1B07B5E9794E}" type="presParOf" srcId="{0E5EEED6-18F0-44AD-830C-D10188F3226A}" destId="{ACFA685D-4F59-4B8A-979E-73F5C7E1077D}" srcOrd="4" destOrd="0" presId="urn:microsoft.com/office/officeart/2005/8/layout/chevron1"/>
    <dgm:cxn modelId="{B00F78BC-E8FA-41F2-9E7C-8E9E762F722E}" type="presParOf" srcId="{0E5EEED6-18F0-44AD-830C-D10188F3226A}" destId="{B5516B82-64B2-4094-A510-125B6829F7BF}" srcOrd="5" destOrd="0" presId="urn:microsoft.com/office/officeart/2005/8/layout/chevron1"/>
    <dgm:cxn modelId="{5AE1CDE9-DB4E-4E00-9F6D-A1AD0D73B82B}" type="presParOf" srcId="{0E5EEED6-18F0-44AD-830C-D10188F3226A}" destId="{00C1DE9C-A891-47EB-B576-C57AB5E5C9C9}" srcOrd="6" destOrd="0" presId="urn:microsoft.com/office/officeart/2005/8/layout/chevron1"/>
    <dgm:cxn modelId="{0A7355C2-668D-4167-B0E7-470402CCB720}" type="presParOf" srcId="{0E5EEED6-18F0-44AD-830C-D10188F3226A}" destId="{EF6E9965-5BBC-47E0-ADDA-5D9FFE056B5C}" srcOrd="7" destOrd="0" presId="urn:microsoft.com/office/officeart/2005/8/layout/chevron1"/>
    <dgm:cxn modelId="{B0E41714-C26E-4591-9E7B-9E7A38058CC3}" type="presParOf" srcId="{0E5EEED6-18F0-44AD-830C-D10188F3226A}" destId="{D3BE158D-30FE-4B81-8143-268A455A8A78}" srcOrd="8" destOrd="0" presId="urn:microsoft.com/office/officeart/2005/8/layout/chevron1"/>
    <dgm:cxn modelId="{34F481C8-7DD6-4CBC-A5D5-E93DBE62055A}" type="presParOf" srcId="{0E5EEED6-18F0-44AD-830C-D10188F3226A}" destId="{15DB74FA-7156-4133-BD7C-CB589342D52F}" srcOrd="9" destOrd="0" presId="urn:microsoft.com/office/officeart/2005/8/layout/chevron1"/>
    <dgm:cxn modelId="{6914E858-999D-49B2-88AE-0266F43133E3}"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25000"/>
                </a:schemeClr>
              </a:solidFill>
            </a:rPr>
            <a:t>Project Overview</a:t>
          </a:r>
          <a:endParaRPr lang="en-US" dirty="0">
            <a:solidFill>
              <a:schemeClr val="bg2">
                <a:lumMod val="25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210896C4-88D4-4328-8147-E0B4AAA2CFCC}" type="presOf" srcId="{BCC5D316-6B60-4B5B-812A-FFDC993E9701}" destId="{0E5EEED6-18F0-44AD-830C-D10188F3226A}" srcOrd="0" destOrd="0" presId="urn:microsoft.com/office/officeart/2005/8/layout/chevron1"/>
    <dgm:cxn modelId="{4F7FD2D0-672D-489A-9EA1-A7585ED2038F}" type="presOf" srcId="{27599253-0425-418F-A55D-4726CA29E4CA}" destId="{ACFA685D-4F59-4B8A-979E-73F5C7E1077D}"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ADBE3F26-FF91-4405-9964-C755AC98A6B5}" type="presOf" srcId="{4225FE52-C553-408F-AEC1-7E8949FC6628}" destId="{EF6E6B95-A5E0-421C-B04B-831A7BEB93A6}"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210B0DC0-AD48-441C-88A3-C4B0DC6A4910}" type="presOf" srcId="{6F7282CF-3D02-414A-B7A2-2317F20E9690}" destId="{65DED3B2-79A5-4C8D-B0F0-FA1451B6D61A}" srcOrd="0" destOrd="0" presId="urn:microsoft.com/office/officeart/2005/8/layout/chevron1"/>
    <dgm:cxn modelId="{B1D49932-8175-42FD-A93E-88AE9FC80DB2}" type="presOf" srcId="{69B976CB-E6CD-4EB2-AFE1-51EBD2B81B7B}" destId="{00C1DE9C-A891-47EB-B576-C57AB5E5C9C9}" srcOrd="0" destOrd="0" presId="urn:microsoft.com/office/officeart/2005/8/layout/chevron1"/>
    <dgm:cxn modelId="{EFC29183-9999-4C97-BC2D-D92974C653B9}" type="presOf" srcId="{6B674215-BAE4-4E3D-9986-9F16C63A7CA0}" destId="{D88FAEDB-44F9-400C-9F7E-F57F61DA50FE}" srcOrd="0" destOrd="0" presId="urn:microsoft.com/office/officeart/2005/8/layout/chevron1"/>
    <dgm:cxn modelId="{AB654BFB-FDE0-4789-9842-D063B4C9BB84}" type="presOf" srcId="{3071C67B-9A6E-44F7-BD7A-F0353E81FCC6}" destId="{D3BE158D-30FE-4B81-8143-268A455A8A78}" srcOrd="0" destOrd="0" presId="urn:microsoft.com/office/officeart/2005/8/layout/chevron1"/>
    <dgm:cxn modelId="{FECE0491-3601-42E0-8292-C91ABDCDA7A5}" type="presParOf" srcId="{0E5EEED6-18F0-44AD-830C-D10188F3226A}" destId="{D88FAEDB-44F9-400C-9F7E-F57F61DA50FE}" srcOrd="0" destOrd="0" presId="urn:microsoft.com/office/officeart/2005/8/layout/chevron1"/>
    <dgm:cxn modelId="{B629A342-67F7-456D-9CBB-B89AEFC4D837}" type="presParOf" srcId="{0E5EEED6-18F0-44AD-830C-D10188F3226A}" destId="{9643C7F3-F606-45BD-93D4-C5087788A954}" srcOrd="1" destOrd="0" presId="urn:microsoft.com/office/officeart/2005/8/layout/chevron1"/>
    <dgm:cxn modelId="{B3578A6A-77C1-4209-871E-0315DE6B110A}" type="presParOf" srcId="{0E5EEED6-18F0-44AD-830C-D10188F3226A}" destId="{65DED3B2-79A5-4C8D-B0F0-FA1451B6D61A}" srcOrd="2" destOrd="0" presId="urn:microsoft.com/office/officeart/2005/8/layout/chevron1"/>
    <dgm:cxn modelId="{FC860B03-5B63-4864-8060-8713F4EC3EA0}" type="presParOf" srcId="{0E5EEED6-18F0-44AD-830C-D10188F3226A}" destId="{3F4619E4-3987-423B-A9D6-9C6AB0569CBA}" srcOrd="3" destOrd="0" presId="urn:microsoft.com/office/officeart/2005/8/layout/chevron1"/>
    <dgm:cxn modelId="{ACEF99AC-41E9-4109-B5C9-19AD7A7710D8}" type="presParOf" srcId="{0E5EEED6-18F0-44AD-830C-D10188F3226A}" destId="{ACFA685D-4F59-4B8A-979E-73F5C7E1077D}" srcOrd="4" destOrd="0" presId="urn:microsoft.com/office/officeart/2005/8/layout/chevron1"/>
    <dgm:cxn modelId="{AD620636-E0BE-4D0D-8AA4-6913B62E9620}" type="presParOf" srcId="{0E5EEED6-18F0-44AD-830C-D10188F3226A}" destId="{B5516B82-64B2-4094-A510-125B6829F7BF}" srcOrd="5" destOrd="0" presId="urn:microsoft.com/office/officeart/2005/8/layout/chevron1"/>
    <dgm:cxn modelId="{27B744F8-0745-4F17-9B64-FFD8A8223752}" type="presParOf" srcId="{0E5EEED6-18F0-44AD-830C-D10188F3226A}" destId="{00C1DE9C-A891-47EB-B576-C57AB5E5C9C9}" srcOrd="6" destOrd="0" presId="urn:microsoft.com/office/officeart/2005/8/layout/chevron1"/>
    <dgm:cxn modelId="{9C2212F8-60F9-4121-96B0-ADD93CBE5797}" type="presParOf" srcId="{0E5EEED6-18F0-44AD-830C-D10188F3226A}" destId="{EF6E9965-5BBC-47E0-ADDA-5D9FFE056B5C}" srcOrd="7" destOrd="0" presId="urn:microsoft.com/office/officeart/2005/8/layout/chevron1"/>
    <dgm:cxn modelId="{E7395500-AA9E-4F5D-9D61-0C593FD9E598}" type="presParOf" srcId="{0E5EEED6-18F0-44AD-830C-D10188F3226A}" destId="{D3BE158D-30FE-4B81-8143-268A455A8A78}" srcOrd="8" destOrd="0" presId="urn:microsoft.com/office/officeart/2005/8/layout/chevron1"/>
    <dgm:cxn modelId="{40D1F908-433D-445F-ADC8-B294830AC4B0}" type="presParOf" srcId="{0E5EEED6-18F0-44AD-830C-D10188F3226A}" destId="{15DB74FA-7156-4133-BD7C-CB589342D52F}" srcOrd="9" destOrd="0" presId="urn:microsoft.com/office/officeart/2005/8/layout/chevron1"/>
    <dgm:cxn modelId="{2210CC5F-A77D-4421-9F79-BC8C15DF2AE6}" type="presParOf" srcId="{0E5EEED6-18F0-44AD-830C-D10188F3226A}" destId="{EF6E6B95-A5E0-421C-B04B-831A7BEB93A6}"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860850AE-FD74-451A-9F40-51F6D230E7C5}" type="presOf" srcId="{3071C67B-9A6E-44F7-BD7A-F0353E81FCC6}" destId="{D3BE158D-30FE-4B81-8143-268A455A8A78}"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AC9D6267-1D4E-49AA-B732-3DE37EFE5795}" type="presOf" srcId="{27599253-0425-418F-A55D-4726CA29E4CA}" destId="{ACFA685D-4F59-4B8A-979E-73F5C7E1077D}" srcOrd="0" destOrd="0" presId="urn:microsoft.com/office/officeart/2005/8/layout/chevron1"/>
    <dgm:cxn modelId="{A08F66C9-0374-48EE-80F5-2756AE401D96}" type="presOf" srcId="{BCC5D316-6B60-4B5B-812A-FFDC993E9701}" destId="{0E5EEED6-18F0-44AD-830C-D10188F3226A}" srcOrd="0" destOrd="0" presId="urn:microsoft.com/office/officeart/2005/8/layout/chevron1"/>
    <dgm:cxn modelId="{0FDF8119-7612-4FA4-B566-BC334EF6A003}" type="presOf" srcId="{69B976CB-E6CD-4EB2-AFE1-51EBD2B81B7B}" destId="{00C1DE9C-A891-47EB-B576-C57AB5E5C9C9}"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2982053E-9000-4EF1-8764-69FB6821A6A6}" type="presOf" srcId="{4225FE52-C553-408F-AEC1-7E8949FC6628}" destId="{EF6E6B95-A5E0-421C-B04B-831A7BEB93A6}" srcOrd="0" destOrd="0" presId="urn:microsoft.com/office/officeart/2005/8/layout/chevron1"/>
    <dgm:cxn modelId="{B87F6B07-23A2-4F06-A9DF-810CB73B0700}" type="presOf" srcId="{6F7282CF-3D02-414A-B7A2-2317F20E9690}" destId="{65DED3B2-79A5-4C8D-B0F0-FA1451B6D61A}" srcOrd="0" destOrd="0" presId="urn:microsoft.com/office/officeart/2005/8/layout/chevron1"/>
    <dgm:cxn modelId="{C169A36D-CC6A-4BE8-8977-8DEE43DCFEF4}" type="presOf" srcId="{6B674215-BAE4-4E3D-9986-9F16C63A7CA0}" destId="{D88FAEDB-44F9-400C-9F7E-F57F61DA50FE}" srcOrd="0" destOrd="0" presId="urn:microsoft.com/office/officeart/2005/8/layout/chevron1"/>
    <dgm:cxn modelId="{A1CE1F3B-2C8B-4DED-9F17-C7C75BE4CC7C}" type="presParOf" srcId="{0E5EEED6-18F0-44AD-830C-D10188F3226A}" destId="{D88FAEDB-44F9-400C-9F7E-F57F61DA50FE}" srcOrd="0" destOrd="0" presId="urn:microsoft.com/office/officeart/2005/8/layout/chevron1"/>
    <dgm:cxn modelId="{0F2DAB7A-8773-46B4-91A7-FEFFE2C7ACB4}" type="presParOf" srcId="{0E5EEED6-18F0-44AD-830C-D10188F3226A}" destId="{9643C7F3-F606-45BD-93D4-C5087788A954}" srcOrd="1" destOrd="0" presId="urn:microsoft.com/office/officeart/2005/8/layout/chevron1"/>
    <dgm:cxn modelId="{CCFF2897-0A85-437A-92AB-F1CEF2B03E5B}" type="presParOf" srcId="{0E5EEED6-18F0-44AD-830C-D10188F3226A}" destId="{65DED3B2-79A5-4C8D-B0F0-FA1451B6D61A}" srcOrd="2" destOrd="0" presId="urn:microsoft.com/office/officeart/2005/8/layout/chevron1"/>
    <dgm:cxn modelId="{E4DBD4CD-5FCC-458F-A344-3584621B550C}" type="presParOf" srcId="{0E5EEED6-18F0-44AD-830C-D10188F3226A}" destId="{3F4619E4-3987-423B-A9D6-9C6AB0569CBA}" srcOrd="3" destOrd="0" presId="urn:microsoft.com/office/officeart/2005/8/layout/chevron1"/>
    <dgm:cxn modelId="{57779325-CEC4-4FB7-961E-EEFAD0404F26}" type="presParOf" srcId="{0E5EEED6-18F0-44AD-830C-D10188F3226A}" destId="{ACFA685D-4F59-4B8A-979E-73F5C7E1077D}" srcOrd="4" destOrd="0" presId="urn:microsoft.com/office/officeart/2005/8/layout/chevron1"/>
    <dgm:cxn modelId="{5CE5DCCD-F3DC-4057-8A70-098239BA0CFD}" type="presParOf" srcId="{0E5EEED6-18F0-44AD-830C-D10188F3226A}" destId="{B5516B82-64B2-4094-A510-125B6829F7BF}" srcOrd="5" destOrd="0" presId="urn:microsoft.com/office/officeart/2005/8/layout/chevron1"/>
    <dgm:cxn modelId="{441CBBE7-07BC-4873-9A66-C1E2B0FECB67}" type="presParOf" srcId="{0E5EEED6-18F0-44AD-830C-D10188F3226A}" destId="{00C1DE9C-A891-47EB-B576-C57AB5E5C9C9}" srcOrd="6" destOrd="0" presId="urn:microsoft.com/office/officeart/2005/8/layout/chevron1"/>
    <dgm:cxn modelId="{D57BC137-8AC4-461D-B334-4C5C2BB48877}" type="presParOf" srcId="{0E5EEED6-18F0-44AD-830C-D10188F3226A}" destId="{EF6E9965-5BBC-47E0-ADDA-5D9FFE056B5C}" srcOrd="7" destOrd="0" presId="urn:microsoft.com/office/officeart/2005/8/layout/chevron1"/>
    <dgm:cxn modelId="{0AB892B5-FF9D-4EC4-9126-3C9BD1B4852D}" type="presParOf" srcId="{0E5EEED6-18F0-44AD-830C-D10188F3226A}" destId="{D3BE158D-30FE-4B81-8143-268A455A8A78}" srcOrd="8" destOrd="0" presId="urn:microsoft.com/office/officeart/2005/8/layout/chevron1"/>
    <dgm:cxn modelId="{1EFA2588-BA6B-4EEB-BEBF-48E23515A4B4}" type="presParOf" srcId="{0E5EEED6-18F0-44AD-830C-D10188F3226A}" destId="{15DB74FA-7156-4133-BD7C-CB589342D52F}" srcOrd="9" destOrd="0" presId="urn:microsoft.com/office/officeart/2005/8/layout/chevron1"/>
    <dgm:cxn modelId="{83983209-B332-42AC-B96B-C380D55AAE0A}"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59519179-3F98-476C-B3E0-22158DAA8EF6}" type="presOf" srcId="{3071C67B-9A6E-44F7-BD7A-F0353E81FCC6}" destId="{D3BE158D-30FE-4B81-8143-268A455A8A78}" srcOrd="0" destOrd="0" presId="urn:microsoft.com/office/officeart/2005/8/layout/chevron1"/>
    <dgm:cxn modelId="{CB02E132-4EAF-4D2A-8143-645E9C1C5E12}" type="presOf" srcId="{6F7282CF-3D02-414A-B7A2-2317F20E9690}" destId="{65DED3B2-79A5-4C8D-B0F0-FA1451B6D61A}" srcOrd="0" destOrd="0" presId="urn:microsoft.com/office/officeart/2005/8/layout/chevron1"/>
    <dgm:cxn modelId="{1A635951-3470-4452-B3F0-096846430FD5}" type="presOf" srcId="{4225FE52-C553-408F-AEC1-7E8949FC6628}" destId="{EF6E6B95-A5E0-421C-B04B-831A7BEB93A6}" srcOrd="0" destOrd="0" presId="urn:microsoft.com/office/officeart/2005/8/layout/chevron1"/>
    <dgm:cxn modelId="{6758E2A0-3F5E-49CD-AB5B-89FD673CB167}" type="presOf" srcId="{6B674215-BAE4-4E3D-9986-9F16C63A7CA0}" destId="{D88FAEDB-44F9-400C-9F7E-F57F61DA50FE}"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568405ED-0005-456A-B152-05D7785EB338}" type="presOf" srcId="{69B976CB-E6CD-4EB2-AFE1-51EBD2B81B7B}" destId="{00C1DE9C-A891-47EB-B576-C57AB5E5C9C9}"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E4639A5C-5EF0-4E25-89D6-74B00162DD00}" type="presOf" srcId="{BCC5D316-6B60-4B5B-812A-FFDC993E9701}" destId="{0E5EEED6-18F0-44AD-830C-D10188F3226A}" srcOrd="0" destOrd="0" presId="urn:microsoft.com/office/officeart/2005/8/layout/chevron1"/>
    <dgm:cxn modelId="{60DBDDC8-98D6-4970-A7EB-D35292E22259}" type="presOf" srcId="{27599253-0425-418F-A55D-4726CA29E4CA}" destId="{ACFA685D-4F59-4B8A-979E-73F5C7E1077D}" srcOrd="0" destOrd="0" presId="urn:microsoft.com/office/officeart/2005/8/layout/chevron1"/>
    <dgm:cxn modelId="{74395A19-600B-4BCA-8515-75595607A5F0}" type="presParOf" srcId="{0E5EEED6-18F0-44AD-830C-D10188F3226A}" destId="{D88FAEDB-44F9-400C-9F7E-F57F61DA50FE}" srcOrd="0" destOrd="0" presId="urn:microsoft.com/office/officeart/2005/8/layout/chevron1"/>
    <dgm:cxn modelId="{2B5466FE-5171-4579-A6C9-DB68D5EC20EE}" type="presParOf" srcId="{0E5EEED6-18F0-44AD-830C-D10188F3226A}" destId="{9643C7F3-F606-45BD-93D4-C5087788A954}" srcOrd="1" destOrd="0" presId="urn:microsoft.com/office/officeart/2005/8/layout/chevron1"/>
    <dgm:cxn modelId="{701AE033-C58D-4AB0-AF56-95B0AD4F18A0}" type="presParOf" srcId="{0E5EEED6-18F0-44AD-830C-D10188F3226A}" destId="{65DED3B2-79A5-4C8D-B0F0-FA1451B6D61A}" srcOrd="2" destOrd="0" presId="urn:microsoft.com/office/officeart/2005/8/layout/chevron1"/>
    <dgm:cxn modelId="{7E038631-7E10-4A07-9B3D-6D6B688AD8C8}" type="presParOf" srcId="{0E5EEED6-18F0-44AD-830C-D10188F3226A}" destId="{3F4619E4-3987-423B-A9D6-9C6AB0569CBA}" srcOrd="3" destOrd="0" presId="urn:microsoft.com/office/officeart/2005/8/layout/chevron1"/>
    <dgm:cxn modelId="{C045CF9E-90EA-433D-B4FD-A02BFCCB0D1F}" type="presParOf" srcId="{0E5EEED6-18F0-44AD-830C-D10188F3226A}" destId="{ACFA685D-4F59-4B8A-979E-73F5C7E1077D}" srcOrd="4" destOrd="0" presId="urn:microsoft.com/office/officeart/2005/8/layout/chevron1"/>
    <dgm:cxn modelId="{04F7E7B9-EE30-4173-A501-E3F5C468D563}" type="presParOf" srcId="{0E5EEED6-18F0-44AD-830C-D10188F3226A}" destId="{B5516B82-64B2-4094-A510-125B6829F7BF}" srcOrd="5" destOrd="0" presId="urn:microsoft.com/office/officeart/2005/8/layout/chevron1"/>
    <dgm:cxn modelId="{95BF1CD0-2ECD-45D5-9002-56E780AE385E}" type="presParOf" srcId="{0E5EEED6-18F0-44AD-830C-D10188F3226A}" destId="{00C1DE9C-A891-47EB-B576-C57AB5E5C9C9}" srcOrd="6" destOrd="0" presId="urn:microsoft.com/office/officeart/2005/8/layout/chevron1"/>
    <dgm:cxn modelId="{9B251236-2FF1-4CC2-A2DF-5BD1337148F2}" type="presParOf" srcId="{0E5EEED6-18F0-44AD-830C-D10188F3226A}" destId="{EF6E9965-5BBC-47E0-ADDA-5D9FFE056B5C}" srcOrd="7" destOrd="0" presId="urn:microsoft.com/office/officeart/2005/8/layout/chevron1"/>
    <dgm:cxn modelId="{67578005-FF34-4B52-8EAE-60C0F4663892}" type="presParOf" srcId="{0E5EEED6-18F0-44AD-830C-D10188F3226A}" destId="{D3BE158D-30FE-4B81-8143-268A455A8A78}" srcOrd="8" destOrd="0" presId="urn:microsoft.com/office/officeart/2005/8/layout/chevron1"/>
    <dgm:cxn modelId="{1B95A5BB-DDF2-4B27-8548-23A7C817B984}" type="presParOf" srcId="{0E5EEED6-18F0-44AD-830C-D10188F3226A}" destId="{15DB74FA-7156-4133-BD7C-CB589342D52F}" srcOrd="9" destOrd="0" presId="urn:microsoft.com/office/officeart/2005/8/layout/chevron1"/>
    <dgm:cxn modelId="{300C7527-FB16-47A0-A2D1-1D37C59D1C08}"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AAFA7733-7423-4A7F-8D23-4D3F98E20402}" type="presOf" srcId="{69B976CB-E6CD-4EB2-AFE1-51EBD2B81B7B}" destId="{00C1DE9C-A891-47EB-B576-C57AB5E5C9C9}"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10552608-5A50-4E57-B968-F69117DF5358}" type="presOf" srcId="{6F7282CF-3D02-414A-B7A2-2317F20E9690}" destId="{65DED3B2-79A5-4C8D-B0F0-FA1451B6D61A}"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7A140779-02AC-43EF-B07D-3BABC77C9329}" type="presOf" srcId="{4225FE52-C553-408F-AEC1-7E8949FC6628}" destId="{EF6E6B95-A5E0-421C-B04B-831A7BEB93A6}"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522576AD-5C2C-4A1A-9FB5-746448C71C87}" type="presOf" srcId="{3071C67B-9A6E-44F7-BD7A-F0353E81FCC6}" destId="{D3BE158D-30FE-4B81-8143-268A455A8A78}" srcOrd="0" destOrd="0" presId="urn:microsoft.com/office/officeart/2005/8/layout/chevron1"/>
    <dgm:cxn modelId="{CBBE5A01-0C7E-46A1-8FB8-6564E0ADFAAE}" type="presOf" srcId="{6B674215-BAE4-4E3D-9986-9F16C63A7CA0}" destId="{D88FAEDB-44F9-400C-9F7E-F57F61DA50FE}" srcOrd="0" destOrd="0" presId="urn:microsoft.com/office/officeart/2005/8/layout/chevron1"/>
    <dgm:cxn modelId="{16E1ABFE-7BD7-4819-8E90-74694E0B12BB}" type="presOf" srcId="{BCC5D316-6B60-4B5B-812A-FFDC993E9701}" destId="{0E5EEED6-18F0-44AD-830C-D10188F3226A}" srcOrd="0" destOrd="0" presId="urn:microsoft.com/office/officeart/2005/8/layout/chevron1"/>
    <dgm:cxn modelId="{532F30B6-B0BB-4663-8F70-E3A986104509}" type="presOf" srcId="{27599253-0425-418F-A55D-4726CA29E4CA}" destId="{ACFA685D-4F59-4B8A-979E-73F5C7E1077D}" srcOrd="0" destOrd="0" presId="urn:microsoft.com/office/officeart/2005/8/layout/chevron1"/>
    <dgm:cxn modelId="{6CE81D05-A9D4-4F3B-A0B2-F7656ED20775}" type="presParOf" srcId="{0E5EEED6-18F0-44AD-830C-D10188F3226A}" destId="{D88FAEDB-44F9-400C-9F7E-F57F61DA50FE}" srcOrd="0" destOrd="0" presId="urn:microsoft.com/office/officeart/2005/8/layout/chevron1"/>
    <dgm:cxn modelId="{07702E64-08CF-478F-A365-EE5F12E3C0D7}" type="presParOf" srcId="{0E5EEED6-18F0-44AD-830C-D10188F3226A}" destId="{9643C7F3-F606-45BD-93D4-C5087788A954}" srcOrd="1" destOrd="0" presId="urn:microsoft.com/office/officeart/2005/8/layout/chevron1"/>
    <dgm:cxn modelId="{AF479A92-56CA-4959-8F6D-BCB878AF7EA1}" type="presParOf" srcId="{0E5EEED6-18F0-44AD-830C-D10188F3226A}" destId="{65DED3B2-79A5-4C8D-B0F0-FA1451B6D61A}" srcOrd="2" destOrd="0" presId="urn:microsoft.com/office/officeart/2005/8/layout/chevron1"/>
    <dgm:cxn modelId="{AC305627-8954-4553-BB0A-EA847F3D1C03}" type="presParOf" srcId="{0E5EEED6-18F0-44AD-830C-D10188F3226A}" destId="{3F4619E4-3987-423B-A9D6-9C6AB0569CBA}" srcOrd="3" destOrd="0" presId="urn:microsoft.com/office/officeart/2005/8/layout/chevron1"/>
    <dgm:cxn modelId="{AC0ED796-C6FD-4914-958C-6A84C7C9F1C0}" type="presParOf" srcId="{0E5EEED6-18F0-44AD-830C-D10188F3226A}" destId="{ACFA685D-4F59-4B8A-979E-73F5C7E1077D}" srcOrd="4" destOrd="0" presId="urn:microsoft.com/office/officeart/2005/8/layout/chevron1"/>
    <dgm:cxn modelId="{9E9F880E-5E4D-405D-8D51-6E43765B50AE}" type="presParOf" srcId="{0E5EEED6-18F0-44AD-830C-D10188F3226A}" destId="{B5516B82-64B2-4094-A510-125B6829F7BF}" srcOrd="5" destOrd="0" presId="urn:microsoft.com/office/officeart/2005/8/layout/chevron1"/>
    <dgm:cxn modelId="{3BD928F3-BD52-4518-B47C-8591F7621A4C}" type="presParOf" srcId="{0E5EEED6-18F0-44AD-830C-D10188F3226A}" destId="{00C1DE9C-A891-47EB-B576-C57AB5E5C9C9}" srcOrd="6" destOrd="0" presId="urn:microsoft.com/office/officeart/2005/8/layout/chevron1"/>
    <dgm:cxn modelId="{AE02B9D7-F539-4616-88D0-043B4EA558F6}" type="presParOf" srcId="{0E5EEED6-18F0-44AD-830C-D10188F3226A}" destId="{EF6E9965-5BBC-47E0-ADDA-5D9FFE056B5C}" srcOrd="7" destOrd="0" presId="urn:microsoft.com/office/officeart/2005/8/layout/chevron1"/>
    <dgm:cxn modelId="{4A959E7F-C40E-4A25-BF3B-EC9AE8F00F99}" type="presParOf" srcId="{0E5EEED6-18F0-44AD-830C-D10188F3226A}" destId="{D3BE158D-30FE-4B81-8143-268A455A8A78}" srcOrd="8" destOrd="0" presId="urn:microsoft.com/office/officeart/2005/8/layout/chevron1"/>
    <dgm:cxn modelId="{B4E25F70-2AE5-44CA-9A67-B728F4C0012A}" type="presParOf" srcId="{0E5EEED6-18F0-44AD-830C-D10188F3226A}" destId="{15DB74FA-7156-4133-BD7C-CB589342D52F}" srcOrd="9" destOrd="0" presId="urn:microsoft.com/office/officeart/2005/8/layout/chevron1"/>
    <dgm:cxn modelId="{7BF353D6-1B0F-4230-A475-D902F3ECFDA7}"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accent1"/>
        </a:solidFill>
      </dgm:spPr>
      <dgm:t>
        <a:bodyPr/>
        <a:lstStyle/>
        <a:p>
          <a:r>
            <a:rPr lang="en-US" dirty="0" smtClean="0">
              <a:solidFill>
                <a:schemeClr val="bg1"/>
              </a:solidFill>
            </a:rPr>
            <a:t>Conclusion</a:t>
          </a:r>
          <a:endParaRPr lang="en-US" dirty="0">
            <a:solidFill>
              <a:schemeClr val="bg1"/>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A7C7B37A-F48C-40DF-9E83-37DE2BCCAAC9}" type="presOf" srcId="{BCC5D316-6B60-4B5B-812A-FFDC993E9701}" destId="{0E5EEED6-18F0-44AD-830C-D10188F3226A}" srcOrd="0" destOrd="0" presId="urn:microsoft.com/office/officeart/2005/8/layout/chevron1"/>
    <dgm:cxn modelId="{536B6DF5-0395-4BD6-A382-2E3148AAF8EB}" type="presOf" srcId="{69B976CB-E6CD-4EB2-AFE1-51EBD2B81B7B}" destId="{00C1DE9C-A891-47EB-B576-C57AB5E5C9C9}"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088DCD21-8609-4295-B22C-C153DD33B69D}" type="presOf" srcId="{6F7282CF-3D02-414A-B7A2-2317F20E9690}" destId="{65DED3B2-79A5-4C8D-B0F0-FA1451B6D61A}"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5BF1341B-B020-42C3-BB03-487CF832819C}" type="presOf" srcId="{27599253-0425-418F-A55D-4726CA29E4CA}" destId="{ACFA685D-4F59-4B8A-979E-73F5C7E1077D}"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D04085DB-2FED-4DF6-9E4A-499DA60647A2}" type="presOf" srcId="{3071C67B-9A6E-44F7-BD7A-F0353E81FCC6}" destId="{D3BE158D-30FE-4B81-8143-268A455A8A78}" srcOrd="0" destOrd="0" presId="urn:microsoft.com/office/officeart/2005/8/layout/chevron1"/>
    <dgm:cxn modelId="{20522559-48FA-4277-B489-AF166A11DAFE}" type="presOf" srcId="{4225FE52-C553-408F-AEC1-7E8949FC6628}" destId="{EF6E6B95-A5E0-421C-B04B-831A7BEB93A6}" srcOrd="0" destOrd="0" presId="urn:microsoft.com/office/officeart/2005/8/layout/chevron1"/>
    <dgm:cxn modelId="{CD21193F-9799-495A-B97F-75323C179A75}" type="presOf" srcId="{6B674215-BAE4-4E3D-9986-9F16C63A7CA0}" destId="{D88FAEDB-44F9-400C-9F7E-F57F61DA50FE}"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6998F54B-DC25-4276-8A36-959C3ADC245D}" type="presParOf" srcId="{0E5EEED6-18F0-44AD-830C-D10188F3226A}" destId="{D88FAEDB-44F9-400C-9F7E-F57F61DA50FE}" srcOrd="0" destOrd="0" presId="urn:microsoft.com/office/officeart/2005/8/layout/chevron1"/>
    <dgm:cxn modelId="{871AD197-BE8D-493E-804D-C0376D52FFB2}" type="presParOf" srcId="{0E5EEED6-18F0-44AD-830C-D10188F3226A}" destId="{9643C7F3-F606-45BD-93D4-C5087788A954}" srcOrd="1" destOrd="0" presId="urn:microsoft.com/office/officeart/2005/8/layout/chevron1"/>
    <dgm:cxn modelId="{0860BA8D-38F4-4C13-822C-B058639E7D75}" type="presParOf" srcId="{0E5EEED6-18F0-44AD-830C-D10188F3226A}" destId="{65DED3B2-79A5-4C8D-B0F0-FA1451B6D61A}" srcOrd="2" destOrd="0" presId="urn:microsoft.com/office/officeart/2005/8/layout/chevron1"/>
    <dgm:cxn modelId="{D2B282B8-5AEA-4FCC-90AD-14C099B152FC}" type="presParOf" srcId="{0E5EEED6-18F0-44AD-830C-D10188F3226A}" destId="{3F4619E4-3987-423B-A9D6-9C6AB0569CBA}" srcOrd="3" destOrd="0" presId="urn:microsoft.com/office/officeart/2005/8/layout/chevron1"/>
    <dgm:cxn modelId="{B581D468-7A77-4D86-BA81-F27CFAB0C95C}" type="presParOf" srcId="{0E5EEED6-18F0-44AD-830C-D10188F3226A}" destId="{ACFA685D-4F59-4B8A-979E-73F5C7E1077D}" srcOrd="4" destOrd="0" presId="urn:microsoft.com/office/officeart/2005/8/layout/chevron1"/>
    <dgm:cxn modelId="{2DB03B7F-66D8-41DF-A158-54D262DE1002}" type="presParOf" srcId="{0E5EEED6-18F0-44AD-830C-D10188F3226A}" destId="{B5516B82-64B2-4094-A510-125B6829F7BF}" srcOrd="5" destOrd="0" presId="urn:microsoft.com/office/officeart/2005/8/layout/chevron1"/>
    <dgm:cxn modelId="{D9EDE7D9-6AAA-4758-B1BD-B31CE7093D80}" type="presParOf" srcId="{0E5EEED6-18F0-44AD-830C-D10188F3226A}" destId="{00C1DE9C-A891-47EB-B576-C57AB5E5C9C9}" srcOrd="6" destOrd="0" presId="urn:microsoft.com/office/officeart/2005/8/layout/chevron1"/>
    <dgm:cxn modelId="{251DEA68-8CB1-4826-A51D-3EAFE4E98BB7}" type="presParOf" srcId="{0E5EEED6-18F0-44AD-830C-D10188F3226A}" destId="{EF6E9965-5BBC-47E0-ADDA-5D9FFE056B5C}" srcOrd="7" destOrd="0" presId="urn:microsoft.com/office/officeart/2005/8/layout/chevron1"/>
    <dgm:cxn modelId="{1B9C8A24-EC1D-4205-8AC9-78A786879871}" type="presParOf" srcId="{0E5EEED6-18F0-44AD-830C-D10188F3226A}" destId="{D3BE158D-30FE-4B81-8143-268A455A8A78}" srcOrd="8" destOrd="0" presId="urn:microsoft.com/office/officeart/2005/8/layout/chevron1"/>
    <dgm:cxn modelId="{1DBCE922-F762-44B6-96A0-2586BDD7B7A2}" type="presParOf" srcId="{0E5EEED6-18F0-44AD-830C-D10188F3226A}" destId="{15DB74FA-7156-4133-BD7C-CB589342D52F}" srcOrd="9" destOrd="0" presId="urn:microsoft.com/office/officeart/2005/8/layout/chevron1"/>
    <dgm:cxn modelId="{C846003F-01C9-4217-8A5B-C3B248011784}"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accent1"/>
        </a:solidFill>
      </dgm:spPr>
      <dgm:t>
        <a:bodyPr/>
        <a:lstStyle/>
        <a:p>
          <a:r>
            <a:rPr lang="en-US" dirty="0" smtClean="0">
              <a:solidFill>
                <a:schemeClr val="bg1"/>
              </a:solidFill>
            </a:rPr>
            <a:t>Conclusion</a:t>
          </a:r>
          <a:endParaRPr lang="en-US" dirty="0">
            <a:solidFill>
              <a:schemeClr val="bg1"/>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2B612044-C089-4494-83AF-5AE9F325A002}" type="presOf" srcId="{6B674215-BAE4-4E3D-9986-9F16C63A7CA0}" destId="{D88FAEDB-44F9-400C-9F7E-F57F61DA50FE}" srcOrd="0" destOrd="0" presId="urn:microsoft.com/office/officeart/2005/8/layout/chevron1"/>
    <dgm:cxn modelId="{799A69E3-3905-47EF-871D-A793F2AEF4E4}" type="presOf" srcId="{4225FE52-C553-408F-AEC1-7E8949FC6628}" destId="{EF6E6B95-A5E0-421C-B04B-831A7BEB93A6}"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DE688BC2-4F2B-4E04-A9AD-18438AA12D6F}" type="presOf" srcId="{27599253-0425-418F-A55D-4726CA29E4CA}" destId="{ACFA685D-4F59-4B8A-979E-73F5C7E1077D}" srcOrd="0" destOrd="0" presId="urn:microsoft.com/office/officeart/2005/8/layout/chevron1"/>
    <dgm:cxn modelId="{A91C7F62-25B6-463D-9D69-BA65B558C916}" type="presOf" srcId="{6F7282CF-3D02-414A-B7A2-2317F20E9690}" destId="{65DED3B2-79A5-4C8D-B0F0-FA1451B6D61A}" srcOrd="0" destOrd="0" presId="urn:microsoft.com/office/officeart/2005/8/layout/chevron1"/>
    <dgm:cxn modelId="{62E66BE6-580F-46AB-83E5-9B1DFE52EEC9}" type="presOf" srcId="{BCC5D316-6B60-4B5B-812A-FFDC993E9701}" destId="{0E5EEED6-18F0-44AD-830C-D10188F3226A}" srcOrd="0" destOrd="0" presId="urn:microsoft.com/office/officeart/2005/8/layout/chevron1"/>
    <dgm:cxn modelId="{669863D9-38C8-4F04-99B4-CB710AD714A2}" type="presOf" srcId="{3071C67B-9A6E-44F7-BD7A-F0353E81FCC6}" destId="{D3BE158D-30FE-4B81-8143-268A455A8A78}"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31185AD4-5AFC-4EC8-A5DC-1A347FF81A3D}" type="presOf" srcId="{69B976CB-E6CD-4EB2-AFE1-51EBD2B81B7B}" destId="{00C1DE9C-A891-47EB-B576-C57AB5E5C9C9}" srcOrd="0" destOrd="0" presId="urn:microsoft.com/office/officeart/2005/8/layout/chevron1"/>
    <dgm:cxn modelId="{8BA2F02D-AA60-4C92-B22C-738621C23DCF}" type="presParOf" srcId="{0E5EEED6-18F0-44AD-830C-D10188F3226A}" destId="{D88FAEDB-44F9-400C-9F7E-F57F61DA50FE}" srcOrd="0" destOrd="0" presId="urn:microsoft.com/office/officeart/2005/8/layout/chevron1"/>
    <dgm:cxn modelId="{65D72DFA-6912-48E7-AE57-68D7A3D13672}" type="presParOf" srcId="{0E5EEED6-18F0-44AD-830C-D10188F3226A}" destId="{9643C7F3-F606-45BD-93D4-C5087788A954}" srcOrd="1" destOrd="0" presId="urn:microsoft.com/office/officeart/2005/8/layout/chevron1"/>
    <dgm:cxn modelId="{B14BF419-8497-498E-A602-10A3BADBD325}" type="presParOf" srcId="{0E5EEED6-18F0-44AD-830C-D10188F3226A}" destId="{65DED3B2-79A5-4C8D-B0F0-FA1451B6D61A}" srcOrd="2" destOrd="0" presId="urn:microsoft.com/office/officeart/2005/8/layout/chevron1"/>
    <dgm:cxn modelId="{74F85758-295F-4CF8-B616-5695E6AF845C}" type="presParOf" srcId="{0E5EEED6-18F0-44AD-830C-D10188F3226A}" destId="{3F4619E4-3987-423B-A9D6-9C6AB0569CBA}" srcOrd="3" destOrd="0" presId="urn:microsoft.com/office/officeart/2005/8/layout/chevron1"/>
    <dgm:cxn modelId="{9D2FA08B-4756-4B81-9A10-837CED0DBCC1}" type="presParOf" srcId="{0E5EEED6-18F0-44AD-830C-D10188F3226A}" destId="{ACFA685D-4F59-4B8A-979E-73F5C7E1077D}" srcOrd="4" destOrd="0" presId="urn:microsoft.com/office/officeart/2005/8/layout/chevron1"/>
    <dgm:cxn modelId="{32EDAD63-7700-4CAF-89FB-3FBAA231C419}" type="presParOf" srcId="{0E5EEED6-18F0-44AD-830C-D10188F3226A}" destId="{B5516B82-64B2-4094-A510-125B6829F7BF}" srcOrd="5" destOrd="0" presId="urn:microsoft.com/office/officeart/2005/8/layout/chevron1"/>
    <dgm:cxn modelId="{008CDEA6-0A32-4244-8907-209F7E64B6B9}" type="presParOf" srcId="{0E5EEED6-18F0-44AD-830C-D10188F3226A}" destId="{00C1DE9C-A891-47EB-B576-C57AB5E5C9C9}" srcOrd="6" destOrd="0" presId="urn:microsoft.com/office/officeart/2005/8/layout/chevron1"/>
    <dgm:cxn modelId="{00646049-E25D-47EA-84C1-103493E66B58}" type="presParOf" srcId="{0E5EEED6-18F0-44AD-830C-D10188F3226A}" destId="{EF6E9965-5BBC-47E0-ADDA-5D9FFE056B5C}" srcOrd="7" destOrd="0" presId="urn:microsoft.com/office/officeart/2005/8/layout/chevron1"/>
    <dgm:cxn modelId="{47E8B9DB-FCF2-455B-9544-82BA9A0EF717}" type="presParOf" srcId="{0E5EEED6-18F0-44AD-830C-D10188F3226A}" destId="{D3BE158D-30FE-4B81-8143-268A455A8A78}" srcOrd="8" destOrd="0" presId="urn:microsoft.com/office/officeart/2005/8/layout/chevron1"/>
    <dgm:cxn modelId="{E98794E1-440C-4403-B8CF-38215953D833}" type="presParOf" srcId="{0E5EEED6-18F0-44AD-830C-D10188F3226A}" destId="{15DB74FA-7156-4133-BD7C-CB589342D52F}" srcOrd="9" destOrd="0" presId="urn:microsoft.com/office/officeart/2005/8/layout/chevron1"/>
    <dgm:cxn modelId="{C64AAC49-5E83-4ABA-B58A-348E37241EFD}"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07354117-44C0-4254-924D-2105EFB2A02E}" type="presOf" srcId="{3071C67B-9A6E-44F7-BD7A-F0353E81FCC6}" destId="{D3BE158D-30FE-4B81-8143-268A455A8A78}" srcOrd="0" destOrd="0" presId="urn:microsoft.com/office/officeart/2005/8/layout/chevron1"/>
    <dgm:cxn modelId="{7F28371B-07BD-432F-B3A6-33DF91350517}" type="presOf" srcId="{4225FE52-C553-408F-AEC1-7E8949FC6628}" destId="{EF6E6B95-A5E0-421C-B04B-831A7BEB93A6}" srcOrd="0" destOrd="0" presId="urn:microsoft.com/office/officeart/2005/8/layout/chevron1"/>
    <dgm:cxn modelId="{31A8A338-FD66-46BF-882F-B29A055193BB}" type="presOf" srcId="{27599253-0425-418F-A55D-4726CA29E4CA}" destId="{ACFA685D-4F59-4B8A-979E-73F5C7E1077D}"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60946BBC-CD5A-4C81-8505-6D014DD724EB}" type="presOf" srcId="{6B674215-BAE4-4E3D-9986-9F16C63A7CA0}" destId="{D88FAEDB-44F9-400C-9F7E-F57F61DA50FE}"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C7D0B671-2DF9-4400-808E-7DCF2CD2BB08}" type="presOf" srcId="{6F7282CF-3D02-414A-B7A2-2317F20E9690}" destId="{65DED3B2-79A5-4C8D-B0F0-FA1451B6D61A}"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C60F2FC0-9A21-4FB4-9650-CC5812C3B00A}" type="presOf" srcId="{BCC5D316-6B60-4B5B-812A-FFDC993E9701}" destId="{0E5EEED6-18F0-44AD-830C-D10188F3226A}" srcOrd="0" destOrd="0" presId="urn:microsoft.com/office/officeart/2005/8/layout/chevron1"/>
    <dgm:cxn modelId="{FCC7FAD6-6618-4E3A-B6B3-4F259B0D161C}" type="presOf" srcId="{69B976CB-E6CD-4EB2-AFE1-51EBD2B81B7B}" destId="{00C1DE9C-A891-47EB-B576-C57AB5E5C9C9}" srcOrd="0" destOrd="0" presId="urn:microsoft.com/office/officeart/2005/8/layout/chevron1"/>
    <dgm:cxn modelId="{9CE6ECA5-215B-42C6-9D21-16C32EA57681}" type="presParOf" srcId="{0E5EEED6-18F0-44AD-830C-D10188F3226A}" destId="{D88FAEDB-44F9-400C-9F7E-F57F61DA50FE}" srcOrd="0" destOrd="0" presId="urn:microsoft.com/office/officeart/2005/8/layout/chevron1"/>
    <dgm:cxn modelId="{4AFCE7E8-A442-4EE9-A700-48EE46EB506C}" type="presParOf" srcId="{0E5EEED6-18F0-44AD-830C-D10188F3226A}" destId="{9643C7F3-F606-45BD-93D4-C5087788A954}" srcOrd="1" destOrd="0" presId="urn:microsoft.com/office/officeart/2005/8/layout/chevron1"/>
    <dgm:cxn modelId="{35B0BE81-E22F-4182-B7F8-89AA567E4B45}" type="presParOf" srcId="{0E5EEED6-18F0-44AD-830C-D10188F3226A}" destId="{65DED3B2-79A5-4C8D-B0F0-FA1451B6D61A}" srcOrd="2" destOrd="0" presId="urn:microsoft.com/office/officeart/2005/8/layout/chevron1"/>
    <dgm:cxn modelId="{EF10FB29-AE51-44BA-8E58-BA507FF12F43}" type="presParOf" srcId="{0E5EEED6-18F0-44AD-830C-D10188F3226A}" destId="{3F4619E4-3987-423B-A9D6-9C6AB0569CBA}" srcOrd="3" destOrd="0" presId="urn:microsoft.com/office/officeart/2005/8/layout/chevron1"/>
    <dgm:cxn modelId="{8B30E69D-A4C2-4F9B-9A31-4CF6BFC39E17}" type="presParOf" srcId="{0E5EEED6-18F0-44AD-830C-D10188F3226A}" destId="{ACFA685D-4F59-4B8A-979E-73F5C7E1077D}" srcOrd="4" destOrd="0" presId="urn:microsoft.com/office/officeart/2005/8/layout/chevron1"/>
    <dgm:cxn modelId="{161C541C-A977-4771-87B3-8332D767DC44}" type="presParOf" srcId="{0E5EEED6-18F0-44AD-830C-D10188F3226A}" destId="{B5516B82-64B2-4094-A510-125B6829F7BF}" srcOrd="5" destOrd="0" presId="urn:microsoft.com/office/officeart/2005/8/layout/chevron1"/>
    <dgm:cxn modelId="{227462C3-E6C0-4623-BA89-F6DB9AF3C7B2}" type="presParOf" srcId="{0E5EEED6-18F0-44AD-830C-D10188F3226A}" destId="{00C1DE9C-A891-47EB-B576-C57AB5E5C9C9}" srcOrd="6" destOrd="0" presId="urn:microsoft.com/office/officeart/2005/8/layout/chevron1"/>
    <dgm:cxn modelId="{4BAD79C3-EAF5-4DCB-B2B1-41EB924C00BF}" type="presParOf" srcId="{0E5EEED6-18F0-44AD-830C-D10188F3226A}" destId="{EF6E9965-5BBC-47E0-ADDA-5D9FFE056B5C}" srcOrd="7" destOrd="0" presId="urn:microsoft.com/office/officeart/2005/8/layout/chevron1"/>
    <dgm:cxn modelId="{9F18935F-DC3F-4EF2-9575-49F5AEE8EBF5}" type="presParOf" srcId="{0E5EEED6-18F0-44AD-830C-D10188F3226A}" destId="{D3BE158D-30FE-4B81-8143-268A455A8A78}" srcOrd="8" destOrd="0" presId="urn:microsoft.com/office/officeart/2005/8/layout/chevron1"/>
    <dgm:cxn modelId="{F4FC0489-AF5E-44DA-9008-E5E5FDD37971}" type="presParOf" srcId="{0E5EEED6-18F0-44AD-830C-D10188F3226A}" destId="{15DB74FA-7156-4133-BD7C-CB589342D52F}" srcOrd="9" destOrd="0" presId="urn:microsoft.com/office/officeart/2005/8/layout/chevron1"/>
    <dgm:cxn modelId="{E88E857E-BC0B-4B78-B6B1-A4D823104754}"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9E91337F-F3E5-403E-A7F4-63185297CD1A}" type="presOf" srcId="{6B674215-BAE4-4E3D-9986-9F16C63A7CA0}" destId="{D88FAEDB-44F9-400C-9F7E-F57F61DA50FE}"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9ECFA92C-1578-434E-A520-146D36FE6E2F}" type="presOf" srcId="{4225FE52-C553-408F-AEC1-7E8949FC6628}" destId="{EF6E6B95-A5E0-421C-B04B-831A7BEB93A6}" srcOrd="0" destOrd="0" presId="urn:microsoft.com/office/officeart/2005/8/layout/chevron1"/>
    <dgm:cxn modelId="{8AD7AC04-6E69-44FF-AB4D-2A37D0E4E0F1}" type="presOf" srcId="{69B976CB-E6CD-4EB2-AFE1-51EBD2B81B7B}" destId="{00C1DE9C-A891-47EB-B576-C57AB5E5C9C9}"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EEBE5DBB-D109-4AD4-ABF8-9D2E87BB2D16}" type="presOf" srcId="{27599253-0425-418F-A55D-4726CA29E4CA}" destId="{ACFA685D-4F59-4B8A-979E-73F5C7E1077D}" srcOrd="0" destOrd="0" presId="urn:microsoft.com/office/officeart/2005/8/layout/chevron1"/>
    <dgm:cxn modelId="{A94D1011-1DA2-4339-BCDF-1ABA95BD4CBF}" type="presOf" srcId="{3071C67B-9A6E-44F7-BD7A-F0353E81FCC6}" destId="{D3BE158D-30FE-4B81-8143-268A455A8A78}" srcOrd="0" destOrd="0" presId="urn:microsoft.com/office/officeart/2005/8/layout/chevron1"/>
    <dgm:cxn modelId="{4977EC6D-DA1B-451A-A9CB-E500BF8D867C}" type="presOf" srcId="{BCC5D316-6B60-4B5B-812A-FFDC993E9701}" destId="{0E5EEED6-18F0-44AD-830C-D10188F3226A}" srcOrd="0" destOrd="0" presId="urn:microsoft.com/office/officeart/2005/8/layout/chevron1"/>
    <dgm:cxn modelId="{715D14B7-CD0F-496B-9578-572F5CF6365A}" type="presOf" srcId="{6F7282CF-3D02-414A-B7A2-2317F20E9690}" destId="{65DED3B2-79A5-4C8D-B0F0-FA1451B6D61A}"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9F3BB0F9-3832-48D7-9DC6-D66768483C12}" type="presParOf" srcId="{0E5EEED6-18F0-44AD-830C-D10188F3226A}" destId="{D88FAEDB-44F9-400C-9F7E-F57F61DA50FE}" srcOrd="0" destOrd="0" presId="urn:microsoft.com/office/officeart/2005/8/layout/chevron1"/>
    <dgm:cxn modelId="{D89E5A9B-BC6B-48E0-80B7-FF3DAEFB6478}" type="presParOf" srcId="{0E5EEED6-18F0-44AD-830C-D10188F3226A}" destId="{9643C7F3-F606-45BD-93D4-C5087788A954}" srcOrd="1" destOrd="0" presId="urn:microsoft.com/office/officeart/2005/8/layout/chevron1"/>
    <dgm:cxn modelId="{2B162C95-EBBC-4C3E-BCD0-EBD348035A21}" type="presParOf" srcId="{0E5EEED6-18F0-44AD-830C-D10188F3226A}" destId="{65DED3B2-79A5-4C8D-B0F0-FA1451B6D61A}" srcOrd="2" destOrd="0" presId="urn:microsoft.com/office/officeart/2005/8/layout/chevron1"/>
    <dgm:cxn modelId="{8CF7CCB4-60A6-4E6E-AFD6-772E6334F6EA}" type="presParOf" srcId="{0E5EEED6-18F0-44AD-830C-D10188F3226A}" destId="{3F4619E4-3987-423B-A9D6-9C6AB0569CBA}" srcOrd="3" destOrd="0" presId="urn:microsoft.com/office/officeart/2005/8/layout/chevron1"/>
    <dgm:cxn modelId="{65D06D1C-CE78-4A07-AE22-7B92EF34C87F}" type="presParOf" srcId="{0E5EEED6-18F0-44AD-830C-D10188F3226A}" destId="{ACFA685D-4F59-4B8A-979E-73F5C7E1077D}" srcOrd="4" destOrd="0" presId="urn:microsoft.com/office/officeart/2005/8/layout/chevron1"/>
    <dgm:cxn modelId="{5C6A47D5-FA39-40A0-B0A4-118EE9901926}" type="presParOf" srcId="{0E5EEED6-18F0-44AD-830C-D10188F3226A}" destId="{B5516B82-64B2-4094-A510-125B6829F7BF}" srcOrd="5" destOrd="0" presId="urn:microsoft.com/office/officeart/2005/8/layout/chevron1"/>
    <dgm:cxn modelId="{D7AA2539-ED86-4FE4-941A-9126C96C940E}" type="presParOf" srcId="{0E5EEED6-18F0-44AD-830C-D10188F3226A}" destId="{00C1DE9C-A891-47EB-B576-C57AB5E5C9C9}" srcOrd="6" destOrd="0" presId="urn:microsoft.com/office/officeart/2005/8/layout/chevron1"/>
    <dgm:cxn modelId="{51143AD5-459E-42B7-8B5B-3F337C76B135}" type="presParOf" srcId="{0E5EEED6-18F0-44AD-830C-D10188F3226A}" destId="{EF6E9965-5BBC-47E0-ADDA-5D9FFE056B5C}" srcOrd="7" destOrd="0" presId="urn:microsoft.com/office/officeart/2005/8/layout/chevron1"/>
    <dgm:cxn modelId="{ECBA2AC9-3757-4370-880C-0A59A4DD4C34}" type="presParOf" srcId="{0E5EEED6-18F0-44AD-830C-D10188F3226A}" destId="{D3BE158D-30FE-4B81-8143-268A455A8A78}" srcOrd="8" destOrd="0" presId="urn:microsoft.com/office/officeart/2005/8/layout/chevron1"/>
    <dgm:cxn modelId="{26F92D35-09FB-49DD-B4F6-1B97EFCDEC38}" type="presParOf" srcId="{0E5EEED6-18F0-44AD-830C-D10188F3226A}" destId="{15DB74FA-7156-4133-BD7C-CB589342D52F}" srcOrd="9" destOrd="0" presId="urn:microsoft.com/office/officeart/2005/8/layout/chevron1"/>
    <dgm:cxn modelId="{8BA6D4FD-A9E8-448B-88F5-6277971BB7D5}"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9B2BE651-ADA0-402B-AEC1-CA89B69A9F03}" type="presOf" srcId="{3071C67B-9A6E-44F7-BD7A-F0353E81FCC6}" destId="{D3BE158D-30FE-4B81-8143-268A455A8A78}"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D930F9EC-0FB0-45A1-8691-DC5327C529E7}" type="presOf" srcId="{4225FE52-C553-408F-AEC1-7E8949FC6628}" destId="{EF6E6B95-A5E0-421C-B04B-831A7BEB93A6}"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5CD0B89D-32CA-4F15-91CF-85B44D897FBA}" srcId="{BCC5D316-6B60-4B5B-812A-FFDC993E9701}" destId="{27599253-0425-418F-A55D-4726CA29E4CA}" srcOrd="2" destOrd="0" parTransId="{937D395A-AAF4-41C7-9007-012C1077DF26}" sibTransId="{EA82FDC8-5E71-46F1-B4CB-1697265C8ECF}"/>
    <dgm:cxn modelId="{00671420-3728-4915-9359-0D1DC1AA013A}" type="presOf" srcId="{BCC5D316-6B60-4B5B-812A-FFDC993E9701}" destId="{0E5EEED6-18F0-44AD-830C-D10188F3226A}"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D86D3CD0-2A48-4896-9310-7B792D7E8550}" srcId="{BCC5D316-6B60-4B5B-812A-FFDC993E9701}" destId="{4225FE52-C553-408F-AEC1-7E8949FC6628}" srcOrd="5" destOrd="0" parTransId="{20641F04-8267-49D7-B13D-51AF223E1614}" sibTransId="{0B719A55-46C4-4045-B9DB-51162A297013}"/>
    <dgm:cxn modelId="{D79357E1-5354-442C-AE83-B2EC06A75EA7}" type="presOf" srcId="{6F7282CF-3D02-414A-B7A2-2317F20E9690}" destId="{65DED3B2-79A5-4C8D-B0F0-FA1451B6D61A}" srcOrd="0" destOrd="0" presId="urn:microsoft.com/office/officeart/2005/8/layout/chevron1"/>
    <dgm:cxn modelId="{0CB5A591-B7B5-4D64-8F2F-206CD9FC350B}" type="presOf" srcId="{6B674215-BAE4-4E3D-9986-9F16C63A7CA0}" destId="{D88FAEDB-44F9-400C-9F7E-F57F61DA50FE}" srcOrd="0" destOrd="0" presId="urn:microsoft.com/office/officeart/2005/8/layout/chevron1"/>
    <dgm:cxn modelId="{BDDE776B-2AAC-4DE0-8A80-52F59A939F6B}" type="presOf" srcId="{69B976CB-E6CD-4EB2-AFE1-51EBD2B81B7B}" destId="{00C1DE9C-A891-47EB-B576-C57AB5E5C9C9}" srcOrd="0" destOrd="0" presId="urn:microsoft.com/office/officeart/2005/8/layout/chevron1"/>
    <dgm:cxn modelId="{83669975-364E-4242-BB6F-F2699D9F2369}" type="presOf" srcId="{27599253-0425-418F-A55D-4726CA29E4CA}" destId="{ACFA685D-4F59-4B8A-979E-73F5C7E1077D}" srcOrd="0" destOrd="0" presId="urn:microsoft.com/office/officeart/2005/8/layout/chevron1"/>
    <dgm:cxn modelId="{ABE4E451-92EC-496B-889F-B55E99E91EDD}" type="presParOf" srcId="{0E5EEED6-18F0-44AD-830C-D10188F3226A}" destId="{D88FAEDB-44F9-400C-9F7E-F57F61DA50FE}" srcOrd="0" destOrd="0" presId="urn:microsoft.com/office/officeart/2005/8/layout/chevron1"/>
    <dgm:cxn modelId="{D2109742-3F88-487A-BC78-07D02BDD7139}" type="presParOf" srcId="{0E5EEED6-18F0-44AD-830C-D10188F3226A}" destId="{9643C7F3-F606-45BD-93D4-C5087788A954}" srcOrd="1" destOrd="0" presId="urn:microsoft.com/office/officeart/2005/8/layout/chevron1"/>
    <dgm:cxn modelId="{67BA6FF7-0619-47BD-8808-8FF5518F630B}" type="presParOf" srcId="{0E5EEED6-18F0-44AD-830C-D10188F3226A}" destId="{65DED3B2-79A5-4C8D-B0F0-FA1451B6D61A}" srcOrd="2" destOrd="0" presId="urn:microsoft.com/office/officeart/2005/8/layout/chevron1"/>
    <dgm:cxn modelId="{E1B3DFCA-8B8B-4D67-B2DC-EEBD3D8AE84B}" type="presParOf" srcId="{0E5EEED6-18F0-44AD-830C-D10188F3226A}" destId="{3F4619E4-3987-423B-A9D6-9C6AB0569CBA}" srcOrd="3" destOrd="0" presId="urn:microsoft.com/office/officeart/2005/8/layout/chevron1"/>
    <dgm:cxn modelId="{C6C52BC2-E4B8-4D06-B83F-40DACE6320D4}" type="presParOf" srcId="{0E5EEED6-18F0-44AD-830C-D10188F3226A}" destId="{ACFA685D-4F59-4B8A-979E-73F5C7E1077D}" srcOrd="4" destOrd="0" presId="urn:microsoft.com/office/officeart/2005/8/layout/chevron1"/>
    <dgm:cxn modelId="{9E88235D-7F79-4C89-ACDC-1678A7EA783F}" type="presParOf" srcId="{0E5EEED6-18F0-44AD-830C-D10188F3226A}" destId="{B5516B82-64B2-4094-A510-125B6829F7BF}" srcOrd="5" destOrd="0" presId="urn:microsoft.com/office/officeart/2005/8/layout/chevron1"/>
    <dgm:cxn modelId="{E785D744-AB74-4C30-A656-621C530B4AE9}" type="presParOf" srcId="{0E5EEED6-18F0-44AD-830C-D10188F3226A}" destId="{00C1DE9C-A891-47EB-B576-C57AB5E5C9C9}" srcOrd="6" destOrd="0" presId="urn:microsoft.com/office/officeart/2005/8/layout/chevron1"/>
    <dgm:cxn modelId="{8C01FB3F-6557-43A0-B478-35DC04700D5B}" type="presParOf" srcId="{0E5EEED6-18F0-44AD-830C-D10188F3226A}" destId="{EF6E9965-5BBC-47E0-ADDA-5D9FFE056B5C}" srcOrd="7" destOrd="0" presId="urn:microsoft.com/office/officeart/2005/8/layout/chevron1"/>
    <dgm:cxn modelId="{70FD5E75-D186-42A5-9BB7-DE8EC3A81EFB}" type="presParOf" srcId="{0E5EEED6-18F0-44AD-830C-D10188F3226A}" destId="{D3BE158D-30FE-4B81-8143-268A455A8A78}" srcOrd="8" destOrd="0" presId="urn:microsoft.com/office/officeart/2005/8/layout/chevron1"/>
    <dgm:cxn modelId="{899E6D7F-45AD-459D-9B5C-030363C6137D}" type="presParOf" srcId="{0E5EEED6-18F0-44AD-830C-D10188F3226A}" destId="{15DB74FA-7156-4133-BD7C-CB589342D52F}" srcOrd="9" destOrd="0" presId="urn:microsoft.com/office/officeart/2005/8/layout/chevron1"/>
    <dgm:cxn modelId="{54F56DED-803E-4609-BECC-840778C96F92}"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CCA1634B-CA2B-45F3-8DCE-7B89568CD0D9}" type="presOf" srcId="{6B674215-BAE4-4E3D-9986-9F16C63A7CA0}" destId="{D88FAEDB-44F9-400C-9F7E-F57F61DA50FE}" srcOrd="0" destOrd="0" presId="urn:microsoft.com/office/officeart/2005/8/layout/chevron1"/>
    <dgm:cxn modelId="{C8B27B46-E545-47C8-8414-8E9E84FA0415}" type="presOf" srcId="{3071C67B-9A6E-44F7-BD7A-F0353E81FCC6}" destId="{D3BE158D-30FE-4B81-8143-268A455A8A78}"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52826E45-6B1A-4A9E-975D-38BAE5ACB945}" type="presOf" srcId="{27599253-0425-418F-A55D-4726CA29E4CA}" destId="{ACFA685D-4F59-4B8A-979E-73F5C7E1077D}"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0984788E-50AE-4656-8A25-E0B2C16B706A}" srcId="{BCC5D316-6B60-4B5B-812A-FFDC993E9701}" destId="{3071C67B-9A6E-44F7-BD7A-F0353E81FCC6}" srcOrd="4" destOrd="0" parTransId="{DD27F480-F9CA-4918-B42B-55020646B665}" sibTransId="{14D2659E-C75A-4452-9224-D50B1A3AA306}"/>
    <dgm:cxn modelId="{3442C12B-9310-43F5-884E-FA5EA673208E}" type="presOf" srcId="{6F7282CF-3D02-414A-B7A2-2317F20E9690}" destId="{65DED3B2-79A5-4C8D-B0F0-FA1451B6D61A}" srcOrd="0" destOrd="0" presId="urn:microsoft.com/office/officeart/2005/8/layout/chevron1"/>
    <dgm:cxn modelId="{FBDB1F90-E59D-4083-A579-DBC3A7BD5632}" type="presOf" srcId="{4225FE52-C553-408F-AEC1-7E8949FC6628}" destId="{EF6E6B95-A5E0-421C-B04B-831A7BEB93A6}"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CBFE94CA-E065-4F34-9124-3CF90F031D92}" type="presOf" srcId="{BCC5D316-6B60-4B5B-812A-FFDC993E9701}" destId="{0E5EEED6-18F0-44AD-830C-D10188F3226A}"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F502A3A1-B9A2-4F03-9ADD-4DD4B7D58B13}" type="presOf" srcId="{69B976CB-E6CD-4EB2-AFE1-51EBD2B81B7B}" destId="{00C1DE9C-A891-47EB-B576-C57AB5E5C9C9}" srcOrd="0" destOrd="0" presId="urn:microsoft.com/office/officeart/2005/8/layout/chevron1"/>
    <dgm:cxn modelId="{6F1B3FCA-2136-497C-9896-90AD685F0B4B}" type="presParOf" srcId="{0E5EEED6-18F0-44AD-830C-D10188F3226A}" destId="{D88FAEDB-44F9-400C-9F7E-F57F61DA50FE}" srcOrd="0" destOrd="0" presId="urn:microsoft.com/office/officeart/2005/8/layout/chevron1"/>
    <dgm:cxn modelId="{568D45F5-3839-4C71-BE61-03ACA0F70BC4}" type="presParOf" srcId="{0E5EEED6-18F0-44AD-830C-D10188F3226A}" destId="{9643C7F3-F606-45BD-93D4-C5087788A954}" srcOrd="1" destOrd="0" presId="urn:microsoft.com/office/officeart/2005/8/layout/chevron1"/>
    <dgm:cxn modelId="{6482C684-84EE-4FA0-8F6A-E953DA453EA1}" type="presParOf" srcId="{0E5EEED6-18F0-44AD-830C-D10188F3226A}" destId="{65DED3B2-79A5-4C8D-B0F0-FA1451B6D61A}" srcOrd="2" destOrd="0" presId="urn:microsoft.com/office/officeart/2005/8/layout/chevron1"/>
    <dgm:cxn modelId="{9C0AA73C-1209-4F9C-B53A-047293650881}" type="presParOf" srcId="{0E5EEED6-18F0-44AD-830C-D10188F3226A}" destId="{3F4619E4-3987-423B-A9D6-9C6AB0569CBA}" srcOrd="3" destOrd="0" presId="urn:microsoft.com/office/officeart/2005/8/layout/chevron1"/>
    <dgm:cxn modelId="{0FAF9B3C-2869-4D28-B0B1-C451F555C1B3}" type="presParOf" srcId="{0E5EEED6-18F0-44AD-830C-D10188F3226A}" destId="{ACFA685D-4F59-4B8A-979E-73F5C7E1077D}" srcOrd="4" destOrd="0" presId="urn:microsoft.com/office/officeart/2005/8/layout/chevron1"/>
    <dgm:cxn modelId="{0E8BA82C-A26D-4690-8F93-FC941334D6BC}" type="presParOf" srcId="{0E5EEED6-18F0-44AD-830C-D10188F3226A}" destId="{B5516B82-64B2-4094-A510-125B6829F7BF}" srcOrd="5" destOrd="0" presId="urn:microsoft.com/office/officeart/2005/8/layout/chevron1"/>
    <dgm:cxn modelId="{37362B07-5DA2-4981-B758-9FAB43D926D7}" type="presParOf" srcId="{0E5EEED6-18F0-44AD-830C-D10188F3226A}" destId="{00C1DE9C-A891-47EB-B576-C57AB5E5C9C9}" srcOrd="6" destOrd="0" presId="urn:microsoft.com/office/officeart/2005/8/layout/chevron1"/>
    <dgm:cxn modelId="{465A6D08-FEBE-4265-87E2-D542CF4AE069}" type="presParOf" srcId="{0E5EEED6-18F0-44AD-830C-D10188F3226A}" destId="{EF6E9965-5BBC-47E0-ADDA-5D9FFE056B5C}" srcOrd="7" destOrd="0" presId="urn:microsoft.com/office/officeart/2005/8/layout/chevron1"/>
    <dgm:cxn modelId="{4DEB3908-80C2-4C0F-9F39-F68927E067E4}" type="presParOf" srcId="{0E5EEED6-18F0-44AD-830C-D10188F3226A}" destId="{D3BE158D-30FE-4B81-8143-268A455A8A78}" srcOrd="8" destOrd="0" presId="urn:microsoft.com/office/officeart/2005/8/layout/chevron1"/>
    <dgm:cxn modelId="{5D681B6E-546D-480B-ACE2-DE1356EBE083}" type="presParOf" srcId="{0E5EEED6-18F0-44AD-830C-D10188F3226A}" destId="{15DB74FA-7156-4133-BD7C-CB589342D52F}" srcOrd="9" destOrd="0" presId="urn:microsoft.com/office/officeart/2005/8/layout/chevron1"/>
    <dgm:cxn modelId="{CE3099E1-7081-4A50-9320-2B4DB57D5C77}"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0B719A55-46C4-4045-B9DB-51162A297013}" type="sibTrans" cxnId="{D86D3CD0-2A48-4896-9310-7B792D7E8550}">
      <dgm:prSet/>
      <dgm:spPr/>
      <dgm:t>
        <a:bodyPr/>
        <a:lstStyle/>
        <a:p>
          <a:endParaRPr lang="en-US"/>
        </a:p>
      </dgm:t>
    </dgm:pt>
    <dgm:pt modelId="{20641F04-8267-49D7-B13D-51AF223E1614}" type="parTrans" cxnId="{D86D3CD0-2A48-4896-9310-7B792D7E8550}">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14D2659E-C75A-4452-9224-D50B1A3AA306}" type="sibTrans" cxnId="{0984788E-50AE-4656-8A25-E0B2C16B706A}">
      <dgm:prSet/>
      <dgm:spPr/>
      <dgm:t>
        <a:bodyPr/>
        <a:lstStyle/>
        <a:p>
          <a:endParaRPr lang="en-US"/>
        </a:p>
      </dgm:t>
    </dgm:pt>
    <dgm:pt modelId="{DD27F480-F9CA-4918-B42B-55020646B665}" type="parTrans" cxnId="{0984788E-50AE-4656-8A25-E0B2C16B706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79AB3921-288C-4239-A75E-B8F8CD994526}" type="sibTrans" cxnId="{182D1857-5C6B-4D2D-B2CF-F7CBC92064AA}">
      <dgm:prSet/>
      <dgm:spPr/>
      <dgm:t>
        <a:bodyPr/>
        <a:lstStyle/>
        <a:p>
          <a:endParaRPr lang="en-US"/>
        </a:p>
      </dgm:t>
    </dgm:pt>
    <dgm:pt modelId="{FD8AA226-45F2-471C-86F9-F812BC875A47}" type="parTrans" cxnId="{182D1857-5C6B-4D2D-B2CF-F7CBC92064AA}">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EA82FDC8-5E71-46F1-B4CB-1697265C8ECF}" type="sibTrans" cxnId="{5CD0B89D-32CA-4F15-91CF-85B44D897FBA}">
      <dgm:prSet/>
      <dgm:spPr/>
      <dgm:t>
        <a:bodyPr/>
        <a:lstStyle/>
        <a:p>
          <a:endParaRPr lang="en-US"/>
        </a:p>
      </dgm:t>
    </dgm:pt>
    <dgm:pt modelId="{937D395A-AAF4-41C7-9007-012C1077DF26}" type="parTrans" cxnId="{5CD0B89D-32CA-4F15-91CF-85B44D897FBA}">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0B5D1E6D-B32F-44EF-8372-EC0BDD0FAF07}" type="sibTrans" cxnId="{58EFD5F6-6481-43C4-A420-1915795B0D51}">
      <dgm:prSet/>
      <dgm:spPr/>
      <dgm:t>
        <a:bodyPr/>
        <a:lstStyle/>
        <a:p>
          <a:endParaRPr lang="en-US"/>
        </a:p>
      </dgm:t>
    </dgm:pt>
    <dgm:pt modelId="{477E3F5B-80EE-4FE4-B776-8CC8272DB37C}" type="parTrans" cxnId="{58EFD5F6-6481-43C4-A420-1915795B0D51}">
      <dgm:prSet/>
      <dgm:spPr/>
      <dgm:t>
        <a:bodyPr/>
        <a:lstStyle/>
        <a:p>
          <a:endParaRPr lang="en-US"/>
        </a:p>
      </dgm:t>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5E61FCA6-D94F-4022-BAB6-5A0C0BD26DE3}" type="sibTrans" cxnId="{B44E99F2-42F4-45D2-8D63-818BBE77EFB0}">
      <dgm:prSet/>
      <dgm:spPr/>
      <dgm:t>
        <a:bodyPr/>
        <a:lstStyle/>
        <a:p>
          <a:endParaRPr lang="en-US"/>
        </a:p>
      </dgm:t>
    </dgm:pt>
    <dgm:pt modelId="{899E620B-4569-4F15-9314-54E1890C78E2}" type="parTrans" cxnId="{B44E99F2-42F4-45D2-8D63-818BBE77EFB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AAE76C3-3EFE-4C18-9C9E-3B560EF389B0}" type="presOf" srcId="{3071C67B-9A6E-44F7-BD7A-F0353E81FCC6}" destId="{D3BE158D-30FE-4B81-8143-268A455A8A78}" srcOrd="0" destOrd="0" presId="urn:microsoft.com/office/officeart/2005/8/layout/chevron1"/>
    <dgm:cxn modelId="{33FBB16C-4A0B-4FD7-B731-DC3970C51C6E}" type="presOf" srcId="{69B976CB-E6CD-4EB2-AFE1-51EBD2B81B7B}" destId="{00C1DE9C-A891-47EB-B576-C57AB5E5C9C9}" srcOrd="0" destOrd="0" presId="urn:microsoft.com/office/officeart/2005/8/layout/chevron1"/>
    <dgm:cxn modelId="{51A7AD16-4CCB-4C7E-80CA-DA1310DFF2F2}" type="presOf" srcId="{4225FE52-C553-408F-AEC1-7E8949FC6628}" destId="{EF6E6B95-A5E0-421C-B04B-831A7BEB93A6}"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F36F1A8A-CAD2-457D-9586-F1D841045CAE}" type="presOf" srcId="{6F7282CF-3D02-414A-B7A2-2317F20E9690}" destId="{65DED3B2-79A5-4C8D-B0F0-FA1451B6D61A}" srcOrd="0" destOrd="0" presId="urn:microsoft.com/office/officeart/2005/8/layout/chevron1"/>
    <dgm:cxn modelId="{1B5A015E-BF57-4E4E-B827-F1926333D8E0}" type="presOf" srcId="{27599253-0425-418F-A55D-4726CA29E4CA}" destId="{ACFA685D-4F59-4B8A-979E-73F5C7E1077D}" srcOrd="0" destOrd="0" presId="urn:microsoft.com/office/officeart/2005/8/layout/chevron1"/>
    <dgm:cxn modelId="{156D77AD-E389-4E7E-99F3-E233D1846D92}" type="presOf" srcId="{6B674215-BAE4-4E3D-9986-9F16C63A7CA0}" destId="{D88FAEDB-44F9-400C-9F7E-F57F61DA50FE}"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1F416E26-1886-4509-9902-AD9F0C2B4B5D}" type="presOf" srcId="{BCC5D316-6B60-4B5B-812A-FFDC993E9701}" destId="{0E5EEED6-18F0-44AD-830C-D10188F3226A}" srcOrd="0" destOrd="0" presId="urn:microsoft.com/office/officeart/2005/8/layout/chevron1"/>
    <dgm:cxn modelId="{37366AF2-6FF5-4AAF-96CE-17C30DEF8CE2}" type="presParOf" srcId="{0E5EEED6-18F0-44AD-830C-D10188F3226A}" destId="{D88FAEDB-44F9-400C-9F7E-F57F61DA50FE}" srcOrd="0" destOrd="0" presId="urn:microsoft.com/office/officeart/2005/8/layout/chevron1"/>
    <dgm:cxn modelId="{2A927AB0-DDEF-4A79-A40B-8EDE14CDEB3A}" type="presParOf" srcId="{0E5EEED6-18F0-44AD-830C-D10188F3226A}" destId="{9643C7F3-F606-45BD-93D4-C5087788A954}" srcOrd="1" destOrd="0" presId="urn:microsoft.com/office/officeart/2005/8/layout/chevron1"/>
    <dgm:cxn modelId="{E1806760-40F8-48EB-B841-F8D731A451F9}" type="presParOf" srcId="{0E5EEED6-18F0-44AD-830C-D10188F3226A}" destId="{65DED3B2-79A5-4C8D-B0F0-FA1451B6D61A}" srcOrd="2" destOrd="0" presId="urn:microsoft.com/office/officeart/2005/8/layout/chevron1"/>
    <dgm:cxn modelId="{62B43B76-5DEE-4BED-8311-9CADED90ECF8}" type="presParOf" srcId="{0E5EEED6-18F0-44AD-830C-D10188F3226A}" destId="{3F4619E4-3987-423B-A9D6-9C6AB0569CBA}" srcOrd="3" destOrd="0" presId="urn:microsoft.com/office/officeart/2005/8/layout/chevron1"/>
    <dgm:cxn modelId="{5A037F80-F7CE-40C3-9AE2-B6DF70E09807}" type="presParOf" srcId="{0E5EEED6-18F0-44AD-830C-D10188F3226A}" destId="{ACFA685D-4F59-4B8A-979E-73F5C7E1077D}" srcOrd="4" destOrd="0" presId="urn:microsoft.com/office/officeart/2005/8/layout/chevron1"/>
    <dgm:cxn modelId="{23E35DB9-8C14-4E77-B9F9-AF301AD008BE}" type="presParOf" srcId="{0E5EEED6-18F0-44AD-830C-D10188F3226A}" destId="{B5516B82-64B2-4094-A510-125B6829F7BF}" srcOrd="5" destOrd="0" presId="urn:microsoft.com/office/officeart/2005/8/layout/chevron1"/>
    <dgm:cxn modelId="{2BFD5705-4B49-491F-A5B5-90C6142FADB9}" type="presParOf" srcId="{0E5EEED6-18F0-44AD-830C-D10188F3226A}" destId="{00C1DE9C-A891-47EB-B576-C57AB5E5C9C9}" srcOrd="6" destOrd="0" presId="urn:microsoft.com/office/officeart/2005/8/layout/chevron1"/>
    <dgm:cxn modelId="{A10F5537-EF0D-49B1-AB69-A1680E76DBE2}" type="presParOf" srcId="{0E5EEED6-18F0-44AD-830C-D10188F3226A}" destId="{EF6E9965-5BBC-47E0-ADDA-5D9FFE056B5C}" srcOrd="7" destOrd="0" presId="urn:microsoft.com/office/officeart/2005/8/layout/chevron1"/>
    <dgm:cxn modelId="{F3032519-24C4-4753-850D-0ADD453CE89B}" type="presParOf" srcId="{0E5EEED6-18F0-44AD-830C-D10188F3226A}" destId="{D3BE158D-30FE-4B81-8143-268A455A8A78}" srcOrd="8" destOrd="0" presId="urn:microsoft.com/office/officeart/2005/8/layout/chevron1"/>
    <dgm:cxn modelId="{0D13EDD3-A436-4165-A184-1156C713F94D}" type="presParOf" srcId="{0E5EEED6-18F0-44AD-830C-D10188F3226A}" destId="{15DB74FA-7156-4133-BD7C-CB589342D52F}" srcOrd="9" destOrd="0" presId="urn:microsoft.com/office/officeart/2005/8/layout/chevron1"/>
    <dgm:cxn modelId="{69C8BA71-082B-4F8B-A6F0-0CFE230E5C6F}"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25000"/>
                </a:schemeClr>
              </a:solidFill>
            </a:rPr>
            <a:t>Project Overview</a:t>
          </a:r>
          <a:endParaRPr lang="en-US" dirty="0">
            <a:solidFill>
              <a:schemeClr val="bg2">
                <a:lumMod val="25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E82869BF-1FAD-4C26-A1B2-CBF7E72FE232}" type="presOf" srcId="{27599253-0425-418F-A55D-4726CA29E4CA}" destId="{ACFA685D-4F59-4B8A-979E-73F5C7E1077D}"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967BCCE5-4EE3-47AB-BD88-5E2F52864E8B}" type="presOf" srcId="{69B976CB-E6CD-4EB2-AFE1-51EBD2B81B7B}" destId="{00C1DE9C-A891-47EB-B576-C57AB5E5C9C9}" srcOrd="0" destOrd="0" presId="urn:microsoft.com/office/officeart/2005/8/layout/chevron1"/>
    <dgm:cxn modelId="{DC60B3D4-CF0E-4139-87F8-EF84E6524472}" type="presOf" srcId="{6B674215-BAE4-4E3D-9986-9F16C63A7CA0}" destId="{D88FAEDB-44F9-400C-9F7E-F57F61DA50FE}"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379B3077-933E-4546-93C8-4B811173D257}" type="presOf" srcId="{6F7282CF-3D02-414A-B7A2-2317F20E9690}" destId="{65DED3B2-79A5-4C8D-B0F0-FA1451B6D61A}" srcOrd="0" destOrd="0" presId="urn:microsoft.com/office/officeart/2005/8/layout/chevron1"/>
    <dgm:cxn modelId="{FE23D8FD-C02B-4195-8DAA-DB054615A2E0}" type="presOf" srcId="{3071C67B-9A6E-44F7-BD7A-F0353E81FCC6}" destId="{D3BE158D-30FE-4B81-8143-268A455A8A78}" srcOrd="0" destOrd="0" presId="urn:microsoft.com/office/officeart/2005/8/layout/chevron1"/>
    <dgm:cxn modelId="{FC42D848-2C3A-4214-99E0-0987C9512E85}" type="presOf" srcId="{BCC5D316-6B60-4B5B-812A-FFDC993E9701}" destId="{0E5EEED6-18F0-44AD-830C-D10188F3226A}" srcOrd="0" destOrd="0" presId="urn:microsoft.com/office/officeart/2005/8/layout/chevron1"/>
    <dgm:cxn modelId="{94BE8501-72FA-4005-93C1-D95D3D598FBC}" type="presOf" srcId="{4225FE52-C553-408F-AEC1-7E8949FC6628}" destId="{EF6E6B95-A5E0-421C-B04B-831A7BEB93A6}" srcOrd="0" destOrd="0" presId="urn:microsoft.com/office/officeart/2005/8/layout/chevron1"/>
    <dgm:cxn modelId="{3151D36C-2C42-41DD-B9BF-A1BC18BB3C03}" type="presParOf" srcId="{0E5EEED6-18F0-44AD-830C-D10188F3226A}" destId="{D88FAEDB-44F9-400C-9F7E-F57F61DA50FE}" srcOrd="0" destOrd="0" presId="urn:microsoft.com/office/officeart/2005/8/layout/chevron1"/>
    <dgm:cxn modelId="{BE48E4B0-BE80-4742-BE53-6E6364CE7807}" type="presParOf" srcId="{0E5EEED6-18F0-44AD-830C-D10188F3226A}" destId="{9643C7F3-F606-45BD-93D4-C5087788A954}" srcOrd="1" destOrd="0" presId="urn:microsoft.com/office/officeart/2005/8/layout/chevron1"/>
    <dgm:cxn modelId="{E15CD684-8EDB-40A8-92F1-B1C03DF9DCEA}" type="presParOf" srcId="{0E5EEED6-18F0-44AD-830C-D10188F3226A}" destId="{65DED3B2-79A5-4C8D-B0F0-FA1451B6D61A}" srcOrd="2" destOrd="0" presId="urn:microsoft.com/office/officeart/2005/8/layout/chevron1"/>
    <dgm:cxn modelId="{DE60D048-2FEB-4E4D-9234-5371D6BA9040}" type="presParOf" srcId="{0E5EEED6-18F0-44AD-830C-D10188F3226A}" destId="{3F4619E4-3987-423B-A9D6-9C6AB0569CBA}" srcOrd="3" destOrd="0" presId="urn:microsoft.com/office/officeart/2005/8/layout/chevron1"/>
    <dgm:cxn modelId="{B3630644-13D2-482A-A81B-18C643C7B6B4}" type="presParOf" srcId="{0E5EEED6-18F0-44AD-830C-D10188F3226A}" destId="{ACFA685D-4F59-4B8A-979E-73F5C7E1077D}" srcOrd="4" destOrd="0" presId="urn:microsoft.com/office/officeart/2005/8/layout/chevron1"/>
    <dgm:cxn modelId="{B3A97F87-62D5-4B90-BF97-1046C76C610C}" type="presParOf" srcId="{0E5EEED6-18F0-44AD-830C-D10188F3226A}" destId="{B5516B82-64B2-4094-A510-125B6829F7BF}" srcOrd="5" destOrd="0" presId="urn:microsoft.com/office/officeart/2005/8/layout/chevron1"/>
    <dgm:cxn modelId="{94406195-719E-44D4-BCF5-7B403227874C}" type="presParOf" srcId="{0E5EEED6-18F0-44AD-830C-D10188F3226A}" destId="{00C1DE9C-A891-47EB-B576-C57AB5E5C9C9}" srcOrd="6" destOrd="0" presId="urn:microsoft.com/office/officeart/2005/8/layout/chevron1"/>
    <dgm:cxn modelId="{00B9C1EF-043B-45F9-AEB3-2AC2C6A18EF6}" type="presParOf" srcId="{0E5EEED6-18F0-44AD-830C-D10188F3226A}" destId="{EF6E9965-5BBC-47E0-ADDA-5D9FFE056B5C}" srcOrd="7" destOrd="0" presId="urn:microsoft.com/office/officeart/2005/8/layout/chevron1"/>
    <dgm:cxn modelId="{F4B1AF83-44A1-4B86-ADD6-62CDC0554990}" type="presParOf" srcId="{0E5EEED6-18F0-44AD-830C-D10188F3226A}" destId="{D3BE158D-30FE-4B81-8143-268A455A8A78}" srcOrd="8" destOrd="0" presId="urn:microsoft.com/office/officeart/2005/8/layout/chevron1"/>
    <dgm:cxn modelId="{26B7D51A-0618-44A1-86AA-7C136159FB22}" type="presParOf" srcId="{0E5EEED6-18F0-44AD-830C-D10188F3226A}" destId="{15DB74FA-7156-4133-BD7C-CB589342D52F}" srcOrd="9" destOrd="0" presId="urn:microsoft.com/office/officeart/2005/8/layout/chevron1"/>
    <dgm:cxn modelId="{15B347F8-8538-4AD9-A8F5-55A6977B977C}" type="presParOf" srcId="{0E5EEED6-18F0-44AD-830C-D10188F3226A}" destId="{EF6E6B95-A5E0-421C-B04B-831A7BEB93A6}"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accent1"/>
        </a:solidFill>
      </dgm:spPr>
      <dgm:t>
        <a:bodyPr/>
        <a:lstStyle/>
        <a:p>
          <a:r>
            <a:rPr lang="en-US" dirty="0" smtClean="0">
              <a:solidFill>
                <a:schemeClr val="bg1"/>
              </a:solidFill>
            </a:rPr>
            <a:t>Conclusion</a:t>
          </a:r>
          <a:endParaRPr lang="en-US" dirty="0">
            <a:solidFill>
              <a:schemeClr val="bg1"/>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6EC80EA1-8B8A-499F-95DC-7B9C36EA7352}" type="presOf" srcId="{6B674215-BAE4-4E3D-9986-9F16C63A7CA0}" destId="{D88FAEDB-44F9-400C-9F7E-F57F61DA50FE}"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AA11E4A9-F09F-41D4-B156-9B525BA97F7F}" type="presOf" srcId="{BCC5D316-6B60-4B5B-812A-FFDC993E9701}" destId="{0E5EEED6-18F0-44AD-830C-D10188F3226A}"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26032FE5-17BD-4C49-A88C-A590EE2D8B1D}" type="presOf" srcId="{4225FE52-C553-408F-AEC1-7E8949FC6628}" destId="{EF6E6B95-A5E0-421C-B04B-831A7BEB93A6}" srcOrd="0" destOrd="0" presId="urn:microsoft.com/office/officeart/2005/8/layout/chevron1"/>
    <dgm:cxn modelId="{5FBCD61B-ACF5-4DD6-878A-BA77969AB0BC}" type="presOf" srcId="{27599253-0425-418F-A55D-4726CA29E4CA}" destId="{ACFA685D-4F59-4B8A-979E-73F5C7E1077D}"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38635701-DD3A-4535-94A3-6D1BE21DE33B}" type="presOf" srcId="{3071C67B-9A6E-44F7-BD7A-F0353E81FCC6}" destId="{D3BE158D-30FE-4B81-8143-268A455A8A78}" srcOrd="0" destOrd="0" presId="urn:microsoft.com/office/officeart/2005/8/layout/chevron1"/>
    <dgm:cxn modelId="{E675B255-5698-4D9F-996B-274A76615ED4}" type="presOf" srcId="{6F7282CF-3D02-414A-B7A2-2317F20E9690}" destId="{65DED3B2-79A5-4C8D-B0F0-FA1451B6D61A}" srcOrd="0" destOrd="0" presId="urn:microsoft.com/office/officeart/2005/8/layout/chevron1"/>
    <dgm:cxn modelId="{83AF0182-3877-434A-B31F-7DFF752801C4}" type="presOf" srcId="{69B976CB-E6CD-4EB2-AFE1-51EBD2B81B7B}" destId="{00C1DE9C-A891-47EB-B576-C57AB5E5C9C9}" srcOrd="0" destOrd="0" presId="urn:microsoft.com/office/officeart/2005/8/layout/chevron1"/>
    <dgm:cxn modelId="{B8E2A49F-1A4C-4015-B4D5-9B4CDFF3F08E}" type="presParOf" srcId="{0E5EEED6-18F0-44AD-830C-D10188F3226A}" destId="{D88FAEDB-44F9-400C-9F7E-F57F61DA50FE}" srcOrd="0" destOrd="0" presId="urn:microsoft.com/office/officeart/2005/8/layout/chevron1"/>
    <dgm:cxn modelId="{ED204EA9-E816-4DF6-B67C-F9243D4B1A42}" type="presParOf" srcId="{0E5EEED6-18F0-44AD-830C-D10188F3226A}" destId="{9643C7F3-F606-45BD-93D4-C5087788A954}" srcOrd="1" destOrd="0" presId="urn:microsoft.com/office/officeart/2005/8/layout/chevron1"/>
    <dgm:cxn modelId="{BC3DCB6C-BED9-4D6D-9D8D-F48313D3B131}" type="presParOf" srcId="{0E5EEED6-18F0-44AD-830C-D10188F3226A}" destId="{65DED3B2-79A5-4C8D-B0F0-FA1451B6D61A}" srcOrd="2" destOrd="0" presId="urn:microsoft.com/office/officeart/2005/8/layout/chevron1"/>
    <dgm:cxn modelId="{C1560D4A-884A-4F5A-BDB2-BB9ACE40FBA4}" type="presParOf" srcId="{0E5EEED6-18F0-44AD-830C-D10188F3226A}" destId="{3F4619E4-3987-423B-A9D6-9C6AB0569CBA}" srcOrd="3" destOrd="0" presId="urn:microsoft.com/office/officeart/2005/8/layout/chevron1"/>
    <dgm:cxn modelId="{1208B5C7-8C93-496E-9F98-50C7B85EE987}" type="presParOf" srcId="{0E5EEED6-18F0-44AD-830C-D10188F3226A}" destId="{ACFA685D-4F59-4B8A-979E-73F5C7E1077D}" srcOrd="4" destOrd="0" presId="urn:microsoft.com/office/officeart/2005/8/layout/chevron1"/>
    <dgm:cxn modelId="{007CE220-7B9D-4082-A2E4-D22EA08C14D5}" type="presParOf" srcId="{0E5EEED6-18F0-44AD-830C-D10188F3226A}" destId="{B5516B82-64B2-4094-A510-125B6829F7BF}" srcOrd="5" destOrd="0" presId="urn:microsoft.com/office/officeart/2005/8/layout/chevron1"/>
    <dgm:cxn modelId="{3CBFAC77-B523-4578-A780-E8D68625833E}" type="presParOf" srcId="{0E5EEED6-18F0-44AD-830C-D10188F3226A}" destId="{00C1DE9C-A891-47EB-B576-C57AB5E5C9C9}" srcOrd="6" destOrd="0" presId="urn:microsoft.com/office/officeart/2005/8/layout/chevron1"/>
    <dgm:cxn modelId="{E15726F6-767A-4295-AFE3-3269DC634755}" type="presParOf" srcId="{0E5EEED6-18F0-44AD-830C-D10188F3226A}" destId="{EF6E9965-5BBC-47E0-ADDA-5D9FFE056B5C}" srcOrd="7" destOrd="0" presId="urn:microsoft.com/office/officeart/2005/8/layout/chevron1"/>
    <dgm:cxn modelId="{5AE8C72C-55A4-44B8-95B0-84AED0C38580}" type="presParOf" srcId="{0E5EEED6-18F0-44AD-830C-D10188F3226A}" destId="{D3BE158D-30FE-4B81-8143-268A455A8A78}" srcOrd="8" destOrd="0" presId="urn:microsoft.com/office/officeart/2005/8/layout/chevron1"/>
    <dgm:cxn modelId="{883CE947-5EDE-4B70-813B-C77BC4C623DD}" type="presParOf" srcId="{0E5EEED6-18F0-44AD-830C-D10188F3226A}" destId="{15DB74FA-7156-4133-BD7C-CB589342D52F}" srcOrd="9" destOrd="0" presId="urn:microsoft.com/office/officeart/2005/8/layout/chevron1"/>
    <dgm:cxn modelId="{E99A07F6-5245-4AD2-9519-DA0A53460C4A}"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accent1"/>
        </a:solidFill>
      </dgm:spPr>
      <dgm:t>
        <a:bodyPr/>
        <a:lstStyle/>
        <a:p>
          <a:r>
            <a:rPr lang="en-US" dirty="0" smtClean="0">
              <a:solidFill>
                <a:schemeClr val="bg1"/>
              </a:solidFill>
            </a:rPr>
            <a:t>Conclusion</a:t>
          </a:r>
          <a:endParaRPr lang="en-US" dirty="0">
            <a:solidFill>
              <a:schemeClr val="bg1"/>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3A025D05-4479-47D9-8D1D-ACE57981C8B8}" type="presOf" srcId="{27599253-0425-418F-A55D-4726CA29E4CA}" destId="{ACFA685D-4F59-4B8A-979E-73F5C7E1077D}" srcOrd="0" destOrd="0" presId="urn:microsoft.com/office/officeart/2005/8/layout/chevron1"/>
    <dgm:cxn modelId="{E4D38433-3D76-4B21-B833-FBF50867CBFE}" type="presOf" srcId="{69B976CB-E6CD-4EB2-AFE1-51EBD2B81B7B}" destId="{00C1DE9C-A891-47EB-B576-C57AB5E5C9C9}" srcOrd="0" destOrd="0" presId="urn:microsoft.com/office/officeart/2005/8/layout/chevron1"/>
    <dgm:cxn modelId="{6E0ACD3A-4596-4A62-AC93-88353522C9A4}" type="presOf" srcId="{6B674215-BAE4-4E3D-9986-9F16C63A7CA0}" destId="{D88FAEDB-44F9-400C-9F7E-F57F61DA50FE}"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CC105782-029C-4BD8-B986-8DD2B1365438}" type="presOf" srcId="{3071C67B-9A6E-44F7-BD7A-F0353E81FCC6}" destId="{D3BE158D-30FE-4B81-8143-268A455A8A78}"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B611B542-CCBF-448F-B011-A0271814FA19}" type="presOf" srcId="{6F7282CF-3D02-414A-B7A2-2317F20E9690}" destId="{65DED3B2-79A5-4C8D-B0F0-FA1451B6D61A}" srcOrd="0" destOrd="0" presId="urn:microsoft.com/office/officeart/2005/8/layout/chevron1"/>
    <dgm:cxn modelId="{DBFFF663-8D93-4257-B93F-E12B81C9DD2F}" type="presOf" srcId="{4225FE52-C553-408F-AEC1-7E8949FC6628}" destId="{EF6E6B95-A5E0-421C-B04B-831A7BEB93A6}" srcOrd="0" destOrd="0" presId="urn:microsoft.com/office/officeart/2005/8/layout/chevron1"/>
    <dgm:cxn modelId="{73BFFC34-485E-4D0A-8AF7-32BA07AA50A3}" type="presOf" srcId="{BCC5D316-6B60-4B5B-812A-FFDC993E9701}" destId="{0E5EEED6-18F0-44AD-830C-D10188F3226A}" srcOrd="0" destOrd="0" presId="urn:microsoft.com/office/officeart/2005/8/layout/chevron1"/>
    <dgm:cxn modelId="{382D67DC-54F6-4D7F-899A-77749C509EF3}" type="presParOf" srcId="{0E5EEED6-18F0-44AD-830C-D10188F3226A}" destId="{D88FAEDB-44F9-400C-9F7E-F57F61DA50FE}" srcOrd="0" destOrd="0" presId="urn:microsoft.com/office/officeart/2005/8/layout/chevron1"/>
    <dgm:cxn modelId="{761F3828-AD56-4112-9709-C110D64CAED0}" type="presParOf" srcId="{0E5EEED6-18F0-44AD-830C-D10188F3226A}" destId="{9643C7F3-F606-45BD-93D4-C5087788A954}" srcOrd="1" destOrd="0" presId="urn:microsoft.com/office/officeart/2005/8/layout/chevron1"/>
    <dgm:cxn modelId="{E3C22C0C-641D-4A97-A3A8-15CBC60DCD9F}" type="presParOf" srcId="{0E5EEED6-18F0-44AD-830C-D10188F3226A}" destId="{65DED3B2-79A5-4C8D-B0F0-FA1451B6D61A}" srcOrd="2" destOrd="0" presId="urn:microsoft.com/office/officeart/2005/8/layout/chevron1"/>
    <dgm:cxn modelId="{98E0528E-549C-4987-8058-E5C563A9F1C2}" type="presParOf" srcId="{0E5EEED6-18F0-44AD-830C-D10188F3226A}" destId="{3F4619E4-3987-423B-A9D6-9C6AB0569CBA}" srcOrd="3" destOrd="0" presId="urn:microsoft.com/office/officeart/2005/8/layout/chevron1"/>
    <dgm:cxn modelId="{6E41EBD4-694D-4B2F-BEA0-478BC212C196}" type="presParOf" srcId="{0E5EEED6-18F0-44AD-830C-D10188F3226A}" destId="{ACFA685D-4F59-4B8A-979E-73F5C7E1077D}" srcOrd="4" destOrd="0" presId="urn:microsoft.com/office/officeart/2005/8/layout/chevron1"/>
    <dgm:cxn modelId="{CED7E4B1-824C-4DCE-9B79-A643F7081955}" type="presParOf" srcId="{0E5EEED6-18F0-44AD-830C-D10188F3226A}" destId="{B5516B82-64B2-4094-A510-125B6829F7BF}" srcOrd="5" destOrd="0" presId="urn:microsoft.com/office/officeart/2005/8/layout/chevron1"/>
    <dgm:cxn modelId="{F321AAEF-4A8F-4493-96F8-F00377566CD6}" type="presParOf" srcId="{0E5EEED6-18F0-44AD-830C-D10188F3226A}" destId="{00C1DE9C-A891-47EB-B576-C57AB5E5C9C9}" srcOrd="6" destOrd="0" presId="urn:microsoft.com/office/officeart/2005/8/layout/chevron1"/>
    <dgm:cxn modelId="{5280C214-0210-467D-9F5C-92E4CA68D532}" type="presParOf" srcId="{0E5EEED6-18F0-44AD-830C-D10188F3226A}" destId="{EF6E9965-5BBC-47E0-ADDA-5D9FFE056B5C}" srcOrd="7" destOrd="0" presId="urn:microsoft.com/office/officeart/2005/8/layout/chevron1"/>
    <dgm:cxn modelId="{CCEE7E93-EA9F-4B09-8C68-6868A801F9E5}" type="presParOf" srcId="{0E5EEED6-18F0-44AD-830C-D10188F3226A}" destId="{D3BE158D-30FE-4B81-8143-268A455A8A78}" srcOrd="8" destOrd="0" presId="urn:microsoft.com/office/officeart/2005/8/layout/chevron1"/>
    <dgm:cxn modelId="{2EB1A175-1C55-468D-ABA6-0E8869D6194A}" type="presParOf" srcId="{0E5EEED6-18F0-44AD-830C-D10188F3226A}" destId="{15DB74FA-7156-4133-BD7C-CB589342D52F}" srcOrd="9" destOrd="0" presId="urn:microsoft.com/office/officeart/2005/8/layout/chevron1"/>
    <dgm:cxn modelId="{91151A37-A616-4BA7-B7A2-5F14E2930484}"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accent1"/>
        </a:solidFill>
      </dgm:spPr>
      <dgm:t>
        <a:bodyPr/>
        <a:lstStyle/>
        <a:p>
          <a:r>
            <a:rPr lang="en-US" dirty="0" smtClean="0">
              <a:solidFill>
                <a:schemeClr val="bg1"/>
              </a:solidFill>
            </a:rPr>
            <a:t>Conclusion</a:t>
          </a:r>
          <a:endParaRPr lang="en-US" dirty="0">
            <a:solidFill>
              <a:schemeClr val="bg1"/>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5CD0B89D-32CA-4F15-91CF-85B44D897FBA}" srcId="{BCC5D316-6B60-4B5B-812A-FFDC993E9701}" destId="{27599253-0425-418F-A55D-4726CA29E4CA}" srcOrd="2" destOrd="0" parTransId="{937D395A-AAF4-41C7-9007-012C1077DF26}" sibTransId="{EA82FDC8-5E71-46F1-B4CB-1697265C8ECF}"/>
    <dgm:cxn modelId="{2CBE60B1-CB69-46E6-A3D1-E5F7CA65237A}" type="presOf" srcId="{69B976CB-E6CD-4EB2-AFE1-51EBD2B81B7B}" destId="{00C1DE9C-A891-47EB-B576-C57AB5E5C9C9}"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FF8D78F9-8EB2-4149-851C-2B7B613938B8}" type="presOf" srcId="{6B674215-BAE4-4E3D-9986-9F16C63A7CA0}" destId="{D88FAEDB-44F9-400C-9F7E-F57F61DA50FE}" srcOrd="0" destOrd="0" presId="urn:microsoft.com/office/officeart/2005/8/layout/chevron1"/>
    <dgm:cxn modelId="{653F6B55-698E-4BB0-B842-AC572645DBA9}" type="presOf" srcId="{3071C67B-9A6E-44F7-BD7A-F0353E81FCC6}" destId="{D3BE158D-30FE-4B81-8143-268A455A8A78}" srcOrd="0" destOrd="0" presId="urn:microsoft.com/office/officeart/2005/8/layout/chevron1"/>
    <dgm:cxn modelId="{BFBD9BEE-21A9-485B-9D7C-1617FD7EF05D}" type="presOf" srcId="{27599253-0425-418F-A55D-4726CA29E4CA}" destId="{ACFA685D-4F59-4B8A-979E-73F5C7E1077D}" srcOrd="0" destOrd="0" presId="urn:microsoft.com/office/officeart/2005/8/layout/chevron1"/>
    <dgm:cxn modelId="{26942208-EF3C-4C89-BE74-971842C87650}" type="presOf" srcId="{BCC5D316-6B60-4B5B-812A-FFDC993E9701}" destId="{0E5EEED6-18F0-44AD-830C-D10188F3226A}"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F22C30EE-22C0-437D-ABFC-423F88F4A30F}" type="presOf" srcId="{6F7282CF-3D02-414A-B7A2-2317F20E9690}" destId="{65DED3B2-79A5-4C8D-B0F0-FA1451B6D61A}" srcOrd="0" destOrd="0" presId="urn:microsoft.com/office/officeart/2005/8/layout/chevron1"/>
    <dgm:cxn modelId="{BD7494B7-BCA4-42D3-855C-83FB14BAE764}" type="presOf" srcId="{4225FE52-C553-408F-AEC1-7E8949FC6628}" destId="{EF6E6B95-A5E0-421C-B04B-831A7BEB93A6}" srcOrd="0" destOrd="0" presId="urn:microsoft.com/office/officeart/2005/8/layout/chevron1"/>
    <dgm:cxn modelId="{4FF1815D-08E2-4FAB-8573-7078BE36D6A3}" type="presParOf" srcId="{0E5EEED6-18F0-44AD-830C-D10188F3226A}" destId="{D88FAEDB-44F9-400C-9F7E-F57F61DA50FE}" srcOrd="0" destOrd="0" presId="urn:microsoft.com/office/officeart/2005/8/layout/chevron1"/>
    <dgm:cxn modelId="{5D2A534B-1F10-4CA7-B4F1-1DB6ADBC9FA9}" type="presParOf" srcId="{0E5EEED6-18F0-44AD-830C-D10188F3226A}" destId="{9643C7F3-F606-45BD-93D4-C5087788A954}" srcOrd="1" destOrd="0" presId="urn:microsoft.com/office/officeart/2005/8/layout/chevron1"/>
    <dgm:cxn modelId="{2F86AA0A-13D9-4F5F-9AA3-D1EF545B4128}" type="presParOf" srcId="{0E5EEED6-18F0-44AD-830C-D10188F3226A}" destId="{65DED3B2-79A5-4C8D-B0F0-FA1451B6D61A}" srcOrd="2" destOrd="0" presId="urn:microsoft.com/office/officeart/2005/8/layout/chevron1"/>
    <dgm:cxn modelId="{E668F8F6-A82C-4677-BAC3-296AB407E83B}" type="presParOf" srcId="{0E5EEED6-18F0-44AD-830C-D10188F3226A}" destId="{3F4619E4-3987-423B-A9D6-9C6AB0569CBA}" srcOrd="3" destOrd="0" presId="urn:microsoft.com/office/officeart/2005/8/layout/chevron1"/>
    <dgm:cxn modelId="{DF99685A-745E-4AE1-BD83-6CEE081B5BBF}" type="presParOf" srcId="{0E5EEED6-18F0-44AD-830C-D10188F3226A}" destId="{ACFA685D-4F59-4B8A-979E-73F5C7E1077D}" srcOrd="4" destOrd="0" presId="urn:microsoft.com/office/officeart/2005/8/layout/chevron1"/>
    <dgm:cxn modelId="{04CA1DD7-6928-4E01-9787-D00CF2E0A5AA}" type="presParOf" srcId="{0E5EEED6-18F0-44AD-830C-D10188F3226A}" destId="{B5516B82-64B2-4094-A510-125B6829F7BF}" srcOrd="5" destOrd="0" presId="urn:microsoft.com/office/officeart/2005/8/layout/chevron1"/>
    <dgm:cxn modelId="{7EFEBD9F-D68D-4B40-8CB0-A3BF70764B88}" type="presParOf" srcId="{0E5EEED6-18F0-44AD-830C-D10188F3226A}" destId="{00C1DE9C-A891-47EB-B576-C57AB5E5C9C9}" srcOrd="6" destOrd="0" presId="urn:microsoft.com/office/officeart/2005/8/layout/chevron1"/>
    <dgm:cxn modelId="{88254D8A-13C8-4F73-9E28-97890D7FCFF4}" type="presParOf" srcId="{0E5EEED6-18F0-44AD-830C-D10188F3226A}" destId="{EF6E9965-5BBC-47E0-ADDA-5D9FFE056B5C}" srcOrd="7" destOrd="0" presId="urn:microsoft.com/office/officeart/2005/8/layout/chevron1"/>
    <dgm:cxn modelId="{B005F6A3-558F-48E9-9095-0C778C238003}" type="presParOf" srcId="{0E5EEED6-18F0-44AD-830C-D10188F3226A}" destId="{D3BE158D-30FE-4B81-8143-268A455A8A78}" srcOrd="8" destOrd="0" presId="urn:microsoft.com/office/officeart/2005/8/layout/chevron1"/>
    <dgm:cxn modelId="{9764FF45-E287-423C-A234-815B861329D3}" type="presParOf" srcId="{0E5EEED6-18F0-44AD-830C-D10188F3226A}" destId="{15DB74FA-7156-4133-BD7C-CB589342D52F}" srcOrd="9" destOrd="0" presId="urn:microsoft.com/office/officeart/2005/8/layout/chevron1"/>
    <dgm:cxn modelId="{CC37BA94-6527-4CEB-AA2E-5924A071F366}"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accent1"/>
        </a:solidFill>
      </dgm:spPr>
      <dgm:t>
        <a:bodyPr/>
        <a:lstStyle/>
        <a:p>
          <a:r>
            <a:rPr lang="en-US" dirty="0" smtClean="0">
              <a:solidFill>
                <a:schemeClr val="bg1"/>
              </a:solidFill>
            </a:rPr>
            <a:t>Conclusion</a:t>
          </a:r>
          <a:endParaRPr lang="en-US" dirty="0">
            <a:solidFill>
              <a:schemeClr val="bg1"/>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5E4DB49F-2934-4B38-82CD-73B4174989C2}" type="presOf" srcId="{27599253-0425-418F-A55D-4726CA29E4CA}" destId="{ACFA685D-4F59-4B8A-979E-73F5C7E1077D}"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C866025E-8A68-453F-8C75-B4430F837D15}" type="presOf" srcId="{3071C67B-9A6E-44F7-BD7A-F0353E81FCC6}" destId="{D3BE158D-30FE-4B81-8143-268A455A8A78}" srcOrd="0" destOrd="0" presId="urn:microsoft.com/office/officeart/2005/8/layout/chevron1"/>
    <dgm:cxn modelId="{7C6798A9-000F-4679-99E4-7182B3152C77}" type="presOf" srcId="{BCC5D316-6B60-4B5B-812A-FFDC993E9701}" destId="{0E5EEED6-18F0-44AD-830C-D10188F3226A}" srcOrd="0" destOrd="0" presId="urn:microsoft.com/office/officeart/2005/8/layout/chevron1"/>
    <dgm:cxn modelId="{BB7604BD-80BD-4BCC-8B7D-BF763E90FB89}" type="presOf" srcId="{4225FE52-C553-408F-AEC1-7E8949FC6628}" destId="{EF6E6B95-A5E0-421C-B04B-831A7BEB93A6}" srcOrd="0" destOrd="0" presId="urn:microsoft.com/office/officeart/2005/8/layout/chevron1"/>
    <dgm:cxn modelId="{571A8368-129D-41D9-B235-C87C87D8E8CF}" type="presOf" srcId="{69B976CB-E6CD-4EB2-AFE1-51EBD2B81B7B}" destId="{00C1DE9C-A891-47EB-B576-C57AB5E5C9C9}" srcOrd="0" destOrd="0" presId="urn:microsoft.com/office/officeart/2005/8/layout/chevron1"/>
    <dgm:cxn modelId="{C62122FE-33E6-48FC-BEA5-1A7C89A55E55}" type="presOf" srcId="{6F7282CF-3D02-414A-B7A2-2317F20E9690}" destId="{65DED3B2-79A5-4C8D-B0F0-FA1451B6D61A}" srcOrd="0" destOrd="0" presId="urn:microsoft.com/office/officeart/2005/8/layout/chevron1"/>
    <dgm:cxn modelId="{49F9AC2B-E313-4156-AA56-661C9D71F9C4}" type="presOf" srcId="{6B674215-BAE4-4E3D-9986-9F16C63A7CA0}" destId="{D88FAEDB-44F9-400C-9F7E-F57F61DA50FE}"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10C22388-06B5-4C1A-B03D-A23BC09B2214}" type="presParOf" srcId="{0E5EEED6-18F0-44AD-830C-D10188F3226A}" destId="{D88FAEDB-44F9-400C-9F7E-F57F61DA50FE}" srcOrd="0" destOrd="0" presId="urn:microsoft.com/office/officeart/2005/8/layout/chevron1"/>
    <dgm:cxn modelId="{7A3E72E5-94F4-4F3D-B466-841B49F12019}" type="presParOf" srcId="{0E5EEED6-18F0-44AD-830C-D10188F3226A}" destId="{9643C7F3-F606-45BD-93D4-C5087788A954}" srcOrd="1" destOrd="0" presId="urn:microsoft.com/office/officeart/2005/8/layout/chevron1"/>
    <dgm:cxn modelId="{54E1CC90-3C45-4428-9726-ABBFE01A7A2B}" type="presParOf" srcId="{0E5EEED6-18F0-44AD-830C-D10188F3226A}" destId="{65DED3B2-79A5-4C8D-B0F0-FA1451B6D61A}" srcOrd="2" destOrd="0" presId="urn:microsoft.com/office/officeart/2005/8/layout/chevron1"/>
    <dgm:cxn modelId="{CD5F59BD-302D-4733-BD82-CD2E5FD2FED2}" type="presParOf" srcId="{0E5EEED6-18F0-44AD-830C-D10188F3226A}" destId="{3F4619E4-3987-423B-A9D6-9C6AB0569CBA}" srcOrd="3" destOrd="0" presId="urn:microsoft.com/office/officeart/2005/8/layout/chevron1"/>
    <dgm:cxn modelId="{F3D55364-EE94-436E-8329-A66075594B71}" type="presParOf" srcId="{0E5EEED6-18F0-44AD-830C-D10188F3226A}" destId="{ACFA685D-4F59-4B8A-979E-73F5C7E1077D}" srcOrd="4" destOrd="0" presId="urn:microsoft.com/office/officeart/2005/8/layout/chevron1"/>
    <dgm:cxn modelId="{7A7C1213-EBF0-4AFC-B557-D745A17E31DA}" type="presParOf" srcId="{0E5EEED6-18F0-44AD-830C-D10188F3226A}" destId="{B5516B82-64B2-4094-A510-125B6829F7BF}" srcOrd="5" destOrd="0" presId="urn:microsoft.com/office/officeart/2005/8/layout/chevron1"/>
    <dgm:cxn modelId="{DAFD332C-3D0B-49A8-B095-C118894DB8FD}" type="presParOf" srcId="{0E5EEED6-18F0-44AD-830C-D10188F3226A}" destId="{00C1DE9C-A891-47EB-B576-C57AB5E5C9C9}" srcOrd="6" destOrd="0" presId="urn:microsoft.com/office/officeart/2005/8/layout/chevron1"/>
    <dgm:cxn modelId="{1B634DE7-60E7-4916-B6F1-D14680A179B3}" type="presParOf" srcId="{0E5EEED6-18F0-44AD-830C-D10188F3226A}" destId="{EF6E9965-5BBC-47E0-ADDA-5D9FFE056B5C}" srcOrd="7" destOrd="0" presId="urn:microsoft.com/office/officeart/2005/8/layout/chevron1"/>
    <dgm:cxn modelId="{18E38D1D-5CFF-47E2-8AB1-8419934182A4}" type="presParOf" srcId="{0E5EEED6-18F0-44AD-830C-D10188F3226A}" destId="{D3BE158D-30FE-4B81-8143-268A455A8A78}" srcOrd="8" destOrd="0" presId="urn:microsoft.com/office/officeart/2005/8/layout/chevron1"/>
    <dgm:cxn modelId="{01EEEEE5-417F-40B9-B297-8DBC76431103}" type="presParOf" srcId="{0E5EEED6-18F0-44AD-830C-D10188F3226A}" destId="{15DB74FA-7156-4133-BD7C-CB589342D52F}" srcOrd="9" destOrd="0" presId="urn:microsoft.com/office/officeart/2005/8/layout/chevron1"/>
    <dgm:cxn modelId="{7544833A-B30E-4844-AAB8-1F30854A3754}"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14CFA1D7-3EA0-4AAC-9F5C-3A7DF3D6907C}" type="presOf" srcId="{4225FE52-C553-408F-AEC1-7E8949FC6628}" destId="{EF6E6B95-A5E0-421C-B04B-831A7BEB93A6}"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FA38DD7B-A603-4DFC-A291-AEE519E19E6C}" type="presOf" srcId="{6B674215-BAE4-4E3D-9986-9F16C63A7CA0}" destId="{D88FAEDB-44F9-400C-9F7E-F57F61DA50FE}"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52C6CCD2-0D8B-4D92-B2CB-FDE6612A42D2}" type="presOf" srcId="{27599253-0425-418F-A55D-4726CA29E4CA}" destId="{ACFA685D-4F59-4B8A-979E-73F5C7E1077D}" srcOrd="0" destOrd="0" presId="urn:microsoft.com/office/officeart/2005/8/layout/chevron1"/>
    <dgm:cxn modelId="{DF85D647-8050-431C-BFC4-86084BE48245}" type="presOf" srcId="{6F7282CF-3D02-414A-B7A2-2317F20E9690}" destId="{65DED3B2-79A5-4C8D-B0F0-FA1451B6D61A}"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2D86BB68-781A-4899-89B8-E8D90088E395}" type="presOf" srcId="{BCC5D316-6B60-4B5B-812A-FFDC993E9701}" destId="{0E5EEED6-18F0-44AD-830C-D10188F3226A}" srcOrd="0" destOrd="0" presId="urn:microsoft.com/office/officeart/2005/8/layout/chevron1"/>
    <dgm:cxn modelId="{A392E5B9-89FC-4344-A444-877D745B8334}" type="presOf" srcId="{3071C67B-9A6E-44F7-BD7A-F0353E81FCC6}" destId="{D3BE158D-30FE-4B81-8143-268A455A8A78}" srcOrd="0" destOrd="0" presId="urn:microsoft.com/office/officeart/2005/8/layout/chevron1"/>
    <dgm:cxn modelId="{85E9ACAC-38E8-4CE1-928A-2F9F1018C115}" type="presOf" srcId="{69B976CB-E6CD-4EB2-AFE1-51EBD2B81B7B}" destId="{00C1DE9C-A891-47EB-B576-C57AB5E5C9C9}" srcOrd="0" destOrd="0" presId="urn:microsoft.com/office/officeart/2005/8/layout/chevron1"/>
    <dgm:cxn modelId="{5F03B68C-BF4E-4E89-ACCA-91DCA508EE25}" type="presParOf" srcId="{0E5EEED6-18F0-44AD-830C-D10188F3226A}" destId="{D88FAEDB-44F9-400C-9F7E-F57F61DA50FE}" srcOrd="0" destOrd="0" presId="urn:microsoft.com/office/officeart/2005/8/layout/chevron1"/>
    <dgm:cxn modelId="{F4CAA4C7-BB44-4E84-AAAF-A2B24D897E75}" type="presParOf" srcId="{0E5EEED6-18F0-44AD-830C-D10188F3226A}" destId="{9643C7F3-F606-45BD-93D4-C5087788A954}" srcOrd="1" destOrd="0" presId="urn:microsoft.com/office/officeart/2005/8/layout/chevron1"/>
    <dgm:cxn modelId="{F43596EB-6634-43F6-8132-EA4D13569E70}" type="presParOf" srcId="{0E5EEED6-18F0-44AD-830C-D10188F3226A}" destId="{65DED3B2-79A5-4C8D-B0F0-FA1451B6D61A}" srcOrd="2" destOrd="0" presId="urn:microsoft.com/office/officeart/2005/8/layout/chevron1"/>
    <dgm:cxn modelId="{54AFDB76-D6CA-47ED-AC1B-B4D528DBACD7}" type="presParOf" srcId="{0E5EEED6-18F0-44AD-830C-D10188F3226A}" destId="{3F4619E4-3987-423B-A9D6-9C6AB0569CBA}" srcOrd="3" destOrd="0" presId="urn:microsoft.com/office/officeart/2005/8/layout/chevron1"/>
    <dgm:cxn modelId="{239088BD-0A61-42CA-8834-0D2572CC8450}" type="presParOf" srcId="{0E5EEED6-18F0-44AD-830C-D10188F3226A}" destId="{ACFA685D-4F59-4B8A-979E-73F5C7E1077D}" srcOrd="4" destOrd="0" presId="urn:microsoft.com/office/officeart/2005/8/layout/chevron1"/>
    <dgm:cxn modelId="{76252671-044A-4FBC-91BE-30FB0E3CA7A1}" type="presParOf" srcId="{0E5EEED6-18F0-44AD-830C-D10188F3226A}" destId="{B5516B82-64B2-4094-A510-125B6829F7BF}" srcOrd="5" destOrd="0" presId="urn:microsoft.com/office/officeart/2005/8/layout/chevron1"/>
    <dgm:cxn modelId="{C68548EE-9068-4CB3-B4FB-7FF9EF809D4A}" type="presParOf" srcId="{0E5EEED6-18F0-44AD-830C-D10188F3226A}" destId="{00C1DE9C-A891-47EB-B576-C57AB5E5C9C9}" srcOrd="6" destOrd="0" presId="urn:microsoft.com/office/officeart/2005/8/layout/chevron1"/>
    <dgm:cxn modelId="{622355C4-0EAD-4CDC-A93D-2D0D40643C2D}" type="presParOf" srcId="{0E5EEED6-18F0-44AD-830C-D10188F3226A}" destId="{EF6E9965-5BBC-47E0-ADDA-5D9FFE056B5C}" srcOrd="7" destOrd="0" presId="urn:microsoft.com/office/officeart/2005/8/layout/chevron1"/>
    <dgm:cxn modelId="{B4BB676B-1DFE-461E-A7EC-ADF9E80E92C4}" type="presParOf" srcId="{0E5EEED6-18F0-44AD-830C-D10188F3226A}" destId="{D3BE158D-30FE-4B81-8143-268A455A8A78}" srcOrd="8" destOrd="0" presId="urn:microsoft.com/office/officeart/2005/8/layout/chevron1"/>
    <dgm:cxn modelId="{B22E89D1-24A0-49C4-9C24-95171690B7BB}" type="presParOf" srcId="{0E5EEED6-18F0-44AD-830C-D10188F3226A}" destId="{15DB74FA-7156-4133-BD7C-CB589342D52F}" srcOrd="9" destOrd="0" presId="urn:microsoft.com/office/officeart/2005/8/layout/chevron1"/>
    <dgm:cxn modelId="{3AA8EC9B-A30C-4891-90D1-8454EC3EA1BC}"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dgm:t>
        <a:bodyPr/>
        <a:lstStyle/>
        <a:p>
          <a:r>
            <a:rPr lang="en-US" dirty="0" smtClean="0"/>
            <a:t>Project Overview</a:t>
          </a:r>
          <a:endParaRPr lang="en-US" dirty="0"/>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 Overview</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 Overview</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5E4CCE47-A878-43CD-AB5C-C2E8F3B1A562}">
      <dgm:prSet phldrT="[Text]"/>
      <dgm:spPr>
        <a:solidFill>
          <a:schemeClr val="bg2"/>
        </a:solidFill>
      </dgm:spPr>
      <dgm:t>
        <a:bodyPr/>
        <a:lstStyle/>
        <a:p>
          <a:r>
            <a:rPr lang="en-US" dirty="0" smtClean="0">
              <a:solidFill>
                <a:schemeClr val="bg2">
                  <a:lumMod val="10000"/>
                </a:schemeClr>
              </a:solidFill>
            </a:rPr>
            <a:t>Structure Feasibility</a:t>
          </a:r>
          <a:endParaRPr lang="en-US" dirty="0">
            <a:solidFill>
              <a:schemeClr val="bg2">
                <a:lumMod val="10000"/>
              </a:schemeClr>
            </a:solidFill>
          </a:endParaRPr>
        </a:p>
      </dgm:t>
    </dgm:pt>
    <dgm:pt modelId="{D041F8E6-3A2A-4D88-9327-E4B4BBEA8C60}" type="parTrans" cxnId="{D5F5FDEC-614B-4C59-88DD-C4940E0896AA}">
      <dgm:prSet/>
      <dgm:spPr/>
      <dgm:t>
        <a:bodyPr/>
        <a:lstStyle/>
        <a:p>
          <a:endParaRPr lang="en-US"/>
        </a:p>
      </dgm:t>
    </dgm:pt>
    <dgm:pt modelId="{9565CF60-6116-4A79-8B23-30AF983A987C}" type="sibTrans" cxnId="{D5F5FDEC-614B-4C59-88DD-C4940E0896AA}">
      <dgm:prSet/>
      <dgm:spPr/>
      <dgm:t>
        <a:bodyPr/>
        <a:lstStyle/>
        <a:p>
          <a:endParaRPr lang="en-US"/>
        </a:p>
      </dgm:t>
    </dgm:pt>
    <dgm:pt modelId="{FCF75645-08DC-44CD-A5C3-D7E07B43046A}">
      <dgm:prSet phldrT="[Text]"/>
      <dgm:spPr>
        <a:solidFill>
          <a:schemeClr val="bg2"/>
        </a:solidFill>
      </dgm:spPr>
      <dgm:t>
        <a:bodyPr/>
        <a:lstStyle/>
        <a:p>
          <a:r>
            <a:rPr lang="en-US" dirty="0" smtClean="0">
              <a:solidFill>
                <a:schemeClr val="bg2">
                  <a:lumMod val="10000"/>
                </a:schemeClr>
              </a:solidFill>
            </a:rPr>
            <a:t>Electrical Hardware Feasibility </a:t>
          </a:r>
          <a:endParaRPr lang="en-US" dirty="0">
            <a:solidFill>
              <a:schemeClr val="bg2">
                <a:lumMod val="10000"/>
              </a:schemeClr>
            </a:solidFill>
          </a:endParaRPr>
        </a:p>
      </dgm:t>
    </dgm:pt>
    <dgm:pt modelId="{87551F74-2710-4F29-9A95-9605EB02B244}" type="parTrans" cxnId="{ED56CC76-2005-4FE3-8BCB-FE358E1ECE85}">
      <dgm:prSet/>
      <dgm:spPr/>
      <dgm:t>
        <a:bodyPr/>
        <a:lstStyle/>
        <a:p>
          <a:endParaRPr lang="en-US"/>
        </a:p>
      </dgm:t>
    </dgm:pt>
    <dgm:pt modelId="{61D97679-ADE8-461F-9D0D-66B3BF5140FA}" type="sibTrans" cxnId="{ED56CC76-2005-4FE3-8BCB-FE358E1ECE85}">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 Overview</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CD4E764B-28BE-4579-B932-C54F759FCA4B}">
      <dgm:prSet phldrT="[Text]"/>
      <dgm:spPr>
        <a:solidFill>
          <a:schemeClr val="bg2"/>
        </a:solidFill>
      </dgm:spPr>
      <dgm:t>
        <a:bodyPr/>
        <a:lstStyle/>
        <a:p>
          <a:r>
            <a:rPr lang="en-US" dirty="0" smtClean="0">
              <a:solidFill>
                <a:schemeClr val="bg2">
                  <a:lumMod val="10000"/>
                </a:schemeClr>
              </a:solidFill>
            </a:rPr>
            <a:t>Software Feasibility </a:t>
          </a:r>
          <a:endParaRPr lang="en-US" dirty="0">
            <a:solidFill>
              <a:schemeClr val="bg2">
                <a:lumMod val="10000"/>
              </a:schemeClr>
            </a:solidFill>
          </a:endParaRPr>
        </a:p>
      </dgm:t>
    </dgm:pt>
    <dgm:pt modelId="{E785DD7B-66E6-49A6-9AD7-BDE09F25839B}" type="parTrans" cxnId="{8A776FCA-B8C3-4570-B99C-959B4BB84EA6}">
      <dgm:prSet/>
      <dgm:spPr/>
      <dgm:t>
        <a:bodyPr/>
        <a:lstStyle/>
        <a:p>
          <a:endParaRPr lang="en-US"/>
        </a:p>
      </dgm:t>
    </dgm:pt>
    <dgm:pt modelId="{3181F907-2DD1-4F47-868E-9FA9244916D7}" type="sibTrans" cxnId="{8A776FCA-B8C3-4570-B99C-959B4BB84EA6}">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8">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8">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1B7303E9-FDD6-4436-81E6-AB1E952E8340}" type="pres">
      <dgm:prSet presAssocID="{5E4CCE47-A878-43CD-AB5C-C2E8F3B1A562}" presName="parTxOnly" presStyleLbl="node1" presStyleIdx="2" presStyleCnt="8">
        <dgm:presLayoutVars>
          <dgm:chMax val="0"/>
          <dgm:chPref val="0"/>
          <dgm:bulletEnabled val="1"/>
        </dgm:presLayoutVars>
      </dgm:prSet>
      <dgm:spPr/>
      <dgm:t>
        <a:bodyPr/>
        <a:lstStyle/>
        <a:p>
          <a:endParaRPr lang="en-US"/>
        </a:p>
      </dgm:t>
    </dgm:pt>
    <dgm:pt modelId="{344CE0FF-A537-4323-B997-659E7CC3FE1B}" type="pres">
      <dgm:prSet presAssocID="{9565CF60-6116-4A79-8B23-30AF983A987C}" presName="parTxOnlySpace" presStyleCnt="0"/>
      <dgm:spPr/>
    </dgm:pt>
    <dgm:pt modelId="{ACFA685D-4F59-4B8A-979E-73F5C7E1077D}" type="pres">
      <dgm:prSet presAssocID="{27599253-0425-418F-A55D-4726CA29E4CA}" presName="parTxOnly" presStyleLbl="node1" presStyleIdx="3" presStyleCnt="8">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866257A1-5820-4756-8B57-E92256F96F19}" type="pres">
      <dgm:prSet presAssocID="{FCF75645-08DC-44CD-A5C3-D7E07B43046A}" presName="parTxOnly" presStyleLbl="node1" presStyleIdx="4" presStyleCnt="8">
        <dgm:presLayoutVars>
          <dgm:chMax val="0"/>
          <dgm:chPref val="0"/>
          <dgm:bulletEnabled val="1"/>
        </dgm:presLayoutVars>
      </dgm:prSet>
      <dgm:spPr/>
      <dgm:t>
        <a:bodyPr/>
        <a:lstStyle/>
        <a:p>
          <a:endParaRPr lang="en-US"/>
        </a:p>
      </dgm:t>
    </dgm:pt>
    <dgm:pt modelId="{61CA4730-278B-45D6-BE4A-FEF8E5D32F4E}" type="pres">
      <dgm:prSet presAssocID="{61D97679-ADE8-461F-9D0D-66B3BF5140FA}" presName="parTxOnlySpace" presStyleCnt="0"/>
      <dgm:spPr/>
    </dgm:pt>
    <dgm:pt modelId="{00C1DE9C-A891-47EB-B576-C57AB5E5C9C9}" type="pres">
      <dgm:prSet presAssocID="{69B976CB-E6CD-4EB2-AFE1-51EBD2B81B7B}" presName="parTxOnly" presStyleLbl="node1" presStyleIdx="5" presStyleCnt="8">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1C794D7C-318F-467A-8EC1-949822603720}" type="pres">
      <dgm:prSet presAssocID="{CD4E764B-28BE-4579-B932-C54F759FCA4B}" presName="parTxOnly" presStyleLbl="node1" presStyleIdx="6" presStyleCnt="8">
        <dgm:presLayoutVars>
          <dgm:chMax val="0"/>
          <dgm:chPref val="0"/>
          <dgm:bulletEnabled val="1"/>
        </dgm:presLayoutVars>
      </dgm:prSet>
      <dgm:spPr/>
      <dgm:t>
        <a:bodyPr/>
        <a:lstStyle/>
        <a:p>
          <a:endParaRPr lang="en-US"/>
        </a:p>
      </dgm:t>
    </dgm:pt>
    <dgm:pt modelId="{72D15093-8B50-4774-AC9F-603AA9F72730}" type="pres">
      <dgm:prSet presAssocID="{3181F907-2DD1-4F47-868E-9FA9244916D7}" presName="parTxOnlySpace" presStyleCnt="0"/>
      <dgm:spPr/>
    </dgm:pt>
    <dgm:pt modelId="{D3BE158D-30FE-4B81-8143-268A455A8A78}" type="pres">
      <dgm:prSet presAssocID="{3071C67B-9A6E-44F7-BD7A-F0353E81FCC6}" presName="parTxOnly" presStyleLbl="node1" presStyleIdx="7" presStyleCnt="8">
        <dgm:presLayoutVars>
          <dgm:chMax val="0"/>
          <dgm:chPref val="0"/>
          <dgm:bulletEnabled val="1"/>
        </dgm:presLayoutVars>
      </dgm:prSet>
      <dgm:spPr/>
      <dgm:t>
        <a:bodyPr/>
        <a:lstStyle/>
        <a:p>
          <a:endParaRPr lang="en-US"/>
        </a:p>
      </dgm:t>
    </dgm:pt>
  </dgm:ptLst>
  <dgm:cxnLst>
    <dgm:cxn modelId="{ED56CC76-2005-4FE3-8BCB-FE358E1ECE85}" srcId="{BCC5D316-6B60-4B5B-812A-FFDC993E9701}" destId="{FCF75645-08DC-44CD-A5C3-D7E07B43046A}" srcOrd="4" destOrd="0" parTransId="{87551F74-2710-4F29-9A95-9605EB02B244}" sibTransId="{61D97679-ADE8-461F-9D0D-66B3BF5140FA}"/>
    <dgm:cxn modelId="{A1676995-B281-4188-8D40-93F237324A06}" type="presOf" srcId="{FCF75645-08DC-44CD-A5C3-D7E07B43046A}" destId="{866257A1-5820-4756-8B57-E92256F96F19}"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16B39BD5-FF2B-4452-BCD8-5016B823FD7F}" type="presOf" srcId="{BCC5D316-6B60-4B5B-812A-FFDC993E9701}" destId="{0E5EEED6-18F0-44AD-830C-D10188F3226A}" srcOrd="0" destOrd="0" presId="urn:microsoft.com/office/officeart/2005/8/layout/chevron1"/>
    <dgm:cxn modelId="{0984788E-50AE-4656-8A25-E0B2C16B706A}" srcId="{BCC5D316-6B60-4B5B-812A-FFDC993E9701}" destId="{3071C67B-9A6E-44F7-BD7A-F0353E81FCC6}" srcOrd="7" destOrd="0" parTransId="{DD27F480-F9CA-4918-B42B-55020646B665}" sibTransId="{14D2659E-C75A-4452-9224-D50B1A3AA306}"/>
    <dgm:cxn modelId="{5CD0B89D-32CA-4F15-91CF-85B44D897FBA}" srcId="{BCC5D316-6B60-4B5B-812A-FFDC993E9701}" destId="{27599253-0425-418F-A55D-4726CA29E4CA}" srcOrd="3" destOrd="0" parTransId="{937D395A-AAF4-41C7-9007-012C1077DF26}" sibTransId="{EA82FDC8-5E71-46F1-B4CB-1697265C8ECF}"/>
    <dgm:cxn modelId="{68F91290-9A9D-4B25-9599-891C7E41685C}" type="presOf" srcId="{27599253-0425-418F-A55D-4726CA29E4CA}" destId="{ACFA685D-4F59-4B8A-979E-73F5C7E1077D}" srcOrd="0" destOrd="0" presId="urn:microsoft.com/office/officeart/2005/8/layout/chevron1"/>
    <dgm:cxn modelId="{CF69ED86-0640-44A8-A68B-145EC08AFA70}" type="presOf" srcId="{6F7282CF-3D02-414A-B7A2-2317F20E9690}" destId="{65DED3B2-79A5-4C8D-B0F0-FA1451B6D61A}" srcOrd="0" destOrd="0" presId="urn:microsoft.com/office/officeart/2005/8/layout/chevron1"/>
    <dgm:cxn modelId="{63D9DC7A-11B9-4B58-8DAB-CFE0085F03D2}" type="presOf" srcId="{5E4CCE47-A878-43CD-AB5C-C2E8F3B1A562}" destId="{1B7303E9-FDD6-4436-81E6-AB1E952E8340}" srcOrd="0" destOrd="0" presId="urn:microsoft.com/office/officeart/2005/8/layout/chevron1"/>
    <dgm:cxn modelId="{BB501DE0-2317-4981-BE2B-57AF71B9047E}" type="presOf" srcId="{69B976CB-E6CD-4EB2-AFE1-51EBD2B81B7B}" destId="{00C1DE9C-A891-47EB-B576-C57AB5E5C9C9}" srcOrd="0" destOrd="0" presId="urn:microsoft.com/office/officeart/2005/8/layout/chevron1"/>
    <dgm:cxn modelId="{182D1857-5C6B-4D2D-B2CF-F7CBC92064AA}" srcId="{BCC5D316-6B60-4B5B-812A-FFDC993E9701}" destId="{69B976CB-E6CD-4EB2-AFE1-51EBD2B81B7B}" srcOrd="5"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E082D589-22CE-42EF-87CD-633E5EB91BEF}" type="presOf" srcId="{3071C67B-9A6E-44F7-BD7A-F0353E81FCC6}" destId="{D3BE158D-30FE-4B81-8143-268A455A8A78}" srcOrd="0" destOrd="0" presId="urn:microsoft.com/office/officeart/2005/8/layout/chevron1"/>
    <dgm:cxn modelId="{BAA4221D-EA7D-4981-8DF8-A2BDC418C2B6}" type="presOf" srcId="{CD4E764B-28BE-4579-B932-C54F759FCA4B}" destId="{1C794D7C-318F-467A-8EC1-949822603720}" srcOrd="0" destOrd="0" presId="urn:microsoft.com/office/officeart/2005/8/layout/chevron1"/>
    <dgm:cxn modelId="{D5F5FDEC-614B-4C59-88DD-C4940E0896AA}" srcId="{BCC5D316-6B60-4B5B-812A-FFDC993E9701}" destId="{5E4CCE47-A878-43CD-AB5C-C2E8F3B1A562}" srcOrd="2" destOrd="0" parTransId="{D041F8E6-3A2A-4D88-9327-E4B4BBEA8C60}" sibTransId="{9565CF60-6116-4A79-8B23-30AF983A987C}"/>
    <dgm:cxn modelId="{2B430D0C-21BA-4AE9-B8E6-5AF1BC850729}" type="presOf" srcId="{6B674215-BAE4-4E3D-9986-9F16C63A7CA0}" destId="{D88FAEDB-44F9-400C-9F7E-F57F61DA50FE}" srcOrd="0" destOrd="0" presId="urn:microsoft.com/office/officeart/2005/8/layout/chevron1"/>
    <dgm:cxn modelId="{8A776FCA-B8C3-4570-B99C-959B4BB84EA6}" srcId="{BCC5D316-6B60-4B5B-812A-FFDC993E9701}" destId="{CD4E764B-28BE-4579-B932-C54F759FCA4B}" srcOrd="6" destOrd="0" parTransId="{E785DD7B-66E6-49A6-9AD7-BDE09F25839B}" sibTransId="{3181F907-2DD1-4F47-868E-9FA9244916D7}"/>
    <dgm:cxn modelId="{4AACD92B-FAC5-4028-AB14-63D30327F63A}" type="presParOf" srcId="{0E5EEED6-18F0-44AD-830C-D10188F3226A}" destId="{D88FAEDB-44F9-400C-9F7E-F57F61DA50FE}" srcOrd="0" destOrd="0" presId="urn:microsoft.com/office/officeart/2005/8/layout/chevron1"/>
    <dgm:cxn modelId="{A4A8599F-1037-426C-9C42-3473194D14BF}" type="presParOf" srcId="{0E5EEED6-18F0-44AD-830C-D10188F3226A}" destId="{9643C7F3-F606-45BD-93D4-C5087788A954}" srcOrd="1" destOrd="0" presId="urn:microsoft.com/office/officeart/2005/8/layout/chevron1"/>
    <dgm:cxn modelId="{AAEAE2FF-8C81-4F46-BA10-272F325C34DC}" type="presParOf" srcId="{0E5EEED6-18F0-44AD-830C-D10188F3226A}" destId="{65DED3B2-79A5-4C8D-B0F0-FA1451B6D61A}" srcOrd="2" destOrd="0" presId="urn:microsoft.com/office/officeart/2005/8/layout/chevron1"/>
    <dgm:cxn modelId="{9E6B814F-A052-4DBA-9453-E70DDEBBD50A}" type="presParOf" srcId="{0E5EEED6-18F0-44AD-830C-D10188F3226A}" destId="{3F4619E4-3987-423B-A9D6-9C6AB0569CBA}" srcOrd="3" destOrd="0" presId="urn:microsoft.com/office/officeart/2005/8/layout/chevron1"/>
    <dgm:cxn modelId="{D2188A63-B0C2-4789-B5A8-8A18799EEE5B}" type="presParOf" srcId="{0E5EEED6-18F0-44AD-830C-D10188F3226A}" destId="{1B7303E9-FDD6-4436-81E6-AB1E952E8340}" srcOrd="4" destOrd="0" presId="urn:microsoft.com/office/officeart/2005/8/layout/chevron1"/>
    <dgm:cxn modelId="{A89FE092-2875-4327-89FF-C54FAFB31894}" type="presParOf" srcId="{0E5EEED6-18F0-44AD-830C-D10188F3226A}" destId="{344CE0FF-A537-4323-B997-659E7CC3FE1B}" srcOrd="5" destOrd="0" presId="urn:microsoft.com/office/officeart/2005/8/layout/chevron1"/>
    <dgm:cxn modelId="{E05268A6-17E7-417B-8321-33C25C3CB02F}" type="presParOf" srcId="{0E5EEED6-18F0-44AD-830C-D10188F3226A}" destId="{ACFA685D-4F59-4B8A-979E-73F5C7E1077D}" srcOrd="6" destOrd="0" presId="urn:microsoft.com/office/officeart/2005/8/layout/chevron1"/>
    <dgm:cxn modelId="{00DE33F8-7A9F-46F1-9FF3-CBD8C9750C4D}" type="presParOf" srcId="{0E5EEED6-18F0-44AD-830C-D10188F3226A}" destId="{B5516B82-64B2-4094-A510-125B6829F7BF}" srcOrd="7" destOrd="0" presId="urn:microsoft.com/office/officeart/2005/8/layout/chevron1"/>
    <dgm:cxn modelId="{B7B8965A-6211-456E-B839-96E88E108F75}" type="presParOf" srcId="{0E5EEED6-18F0-44AD-830C-D10188F3226A}" destId="{866257A1-5820-4756-8B57-E92256F96F19}" srcOrd="8" destOrd="0" presId="urn:microsoft.com/office/officeart/2005/8/layout/chevron1"/>
    <dgm:cxn modelId="{A1BEB506-B78B-47DD-8623-08EF4D79AE4A}" type="presParOf" srcId="{0E5EEED6-18F0-44AD-830C-D10188F3226A}" destId="{61CA4730-278B-45D6-BE4A-FEF8E5D32F4E}" srcOrd="9" destOrd="0" presId="urn:microsoft.com/office/officeart/2005/8/layout/chevron1"/>
    <dgm:cxn modelId="{171B1564-445B-4CD6-A5AF-6E45104A2918}" type="presParOf" srcId="{0E5EEED6-18F0-44AD-830C-D10188F3226A}" destId="{00C1DE9C-A891-47EB-B576-C57AB5E5C9C9}" srcOrd="10" destOrd="0" presId="urn:microsoft.com/office/officeart/2005/8/layout/chevron1"/>
    <dgm:cxn modelId="{2446D72B-B714-45A0-907F-DF2259CC2DE7}" type="presParOf" srcId="{0E5EEED6-18F0-44AD-830C-D10188F3226A}" destId="{EF6E9965-5BBC-47E0-ADDA-5D9FFE056B5C}" srcOrd="11" destOrd="0" presId="urn:microsoft.com/office/officeart/2005/8/layout/chevron1"/>
    <dgm:cxn modelId="{AE026FED-46C3-4864-BF2C-F6AD23D8C7D5}" type="presParOf" srcId="{0E5EEED6-18F0-44AD-830C-D10188F3226A}" destId="{1C794D7C-318F-467A-8EC1-949822603720}" srcOrd="12" destOrd="0" presId="urn:microsoft.com/office/officeart/2005/8/layout/chevron1"/>
    <dgm:cxn modelId="{9D4DADAF-2BC0-457A-961A-CF118C3C5753}" type="presParOf" srcId="{0E5EEED6-18F0-44AD-830C-D10188F3226A}" destId="{72D15093-8B50-4774-AC9F-603AA9F72730}" srcOrd="13" destOrd="0" presId="urn:microsoft.com/office/officeart/2005/8/layout/chevron1"/>
    <dgm:cxn modelId="{EB3E0B84-5E53-4832-9AB7-801CFA5F1487}" type="presParOf" srcId="{0E5EEED6-18F0-44AD-830C-D10188F3226A}" destId="{D3BE158D-30FE-4B81-8143-268A455A8A78}" srcOrd="1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dgm:t>
        <a:bodyPr/>
        <a:lstStyle/>
        <a:p>
          <a:r>
            <a:rPr lang="en-US" dirty="0" smtClean="0"/>
            <a:t>Project Overview</a:t>
          </a:r>
          <a:endParaRPr lang="en-US" dirty="0"/>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 Overview</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 Overview</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5E4CCE47-A878-43CD-AB5C-C2E8F3B1A562}">
      <dgm:prSet phldrT="[Text]"/>
      <dgm:spPr>
        <a:solidFill>
          <a:schemeClr val="bg2"/>
        </a:solidFill>
      </dgm:spPr>
      <dgm:t>
        <a:bodyPr/>
        <a:lstStyle/>
        <a:p>
          <a:r>
            <a:rPr lang="en-US" dirty="0" smtClean="0">
              <a:solidFill>
                <a:schemeClr val="bg2">
                  <a:lumMod val="10000"/>
                </a:schemeClr>
              </a:solidFill>
            </a:rPr>
            <a:t>Structure Feasibility</a:t>
          </a:r>
          <a:endParaRPr lang="en-US" dirty="0">
            <a:solidFill>
              <a:schemeClr val="bg2">
                <a:lumMod val="10000"/>
              </a:schemeClr>
            </a:solidFill>
          </a:endParaRPr>
        </a:p>
      </dgm:t>
    </dgm:pt>
    <dgm:pt modelId="{D041F8E6-3A2A-4D88-9327-E4B4BBEA8C60}" type="parTrans" cxnId="{D5F5FDEC-614B-4C59-88DD-C4940E0896AA}">
      <dgm:prSet/>
      <dgm:spPr/>
      <dgm:t>
        <a:bodyPr/>
        <a:lstStyle/>
        <a:p>
          <a:endParaRPr lang="en-US"/>
        </a:p>
      </dgm:t>
    </dgm:pt>
    <dgm:pt modelId="{9565CF60-6116-4A79-8B23-30AF983A987C}" type="sibTrans" cxnId="{D5F5FDEC-614B-4C59-88DD-C4940E0896AA}">
      <dgm:prSet/>
      <dgm:spPr/>
      <dgm:t>
        <a:bodyPr/>
        <a:lstStyle/>
        <a:p>
          <a:endParaRPr lang="en-US"/>
        </a:p>
      </dgm:t>
    </dgm:pt>
    <dgm:pt modelId="{FCF75645-08DC-44CD-A5C3-D7E07B43046A}">
      <dgm:prSet phldrT="[Text]"/>
      <dgm:spPr>
        <a:solidFill>
          <a:schemeClr val="bg2"/>
        </a:solidFill>
      </dgm:spPr>
      <dgm:t>
        <a:bodyPr/>
        <a:lstStyle/>
        <a:p>
          <a:r>
            <a:rPr lang="en-US" dirty="0" smtClean="0">
              <a:solidFill>
                <a:schemeClr val="bg2">
                  <a:lumMod val="10000"/>
                </a:schemeClr>
              </a:solidFill>
            </a:rPr>
            <a:t>Electrical Hardware Feasibility </a:t>
          </a:r>
          <a:endParaRPr lang="en-US" dirty="0">
            <a:solidFill>
              <a:schemeClr val="bg2">
                <a:lumMod val="10000"/>
              </a:schemeClr>
            </a:solidFill>
          </a:endParaRPr>
        </a:p>
      </dgm:t>
    </dgm:pt>
    <dgm:pt modelId="{87551F74-2710-4F29-9A95-9605EB02B244}" type="parTrans" cxnId="{ED56CC76-2005-4FE3-8BCB-FE358E1ECE85}">
      <dgm:prSet/>
      <dgm:spPr/>
      <dgm:t>
        <a:bodyPr/>
        <a:lstStyle/>
        <a:p>
          <a:endParaRPr lang="en-US"/>
        </a:p>
      </dgm:t>
    </dgm:pt>
    <dgm:pt modelId="{61D97679-ADE8-461F-9D0D-66B3BF5140FA}" type="sibTrans" cxnId="{ED56CC76-2005-4FE3-8BCB-FE358E1ECE85}">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 Overview</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CD4E764B-28BE-4579-B932-C54F759FCA4B}">
      <dgm:prSet phldrT="[Text]"/>
      <dgm:spPr>
        <a:solidFill>
          <a:schemeClr val="bg2"/>
        </a:solidFill>
      </dgm:spPr>
      <dgm:t>
        <a:bodyPr/>
        <a:lstStyle/>
        <a:p>
          <a:r>
            <a:rPr lang="en-US" dirty="0" smtClean="0">
              <a:solidFill>
                <a:schemeClr val="bg2">
                  <a:lumMod val="10000"/>
                </a:schemeClr>
              </a:solidFill>
            </a:rPr>
            <a:t>Software Feasibility </a:t>
          </a:r>
          <a:endParaRPr lang="en-US" dirty="0">
            <a:solidFill>
              <a:schemeClr val="bg2">
                <a:lumMod val="10000"/>
              </a:schemeClr>
            </a:solidFill>
          </a:endParaRPr>
        </a:p>
      </dgm:t>
    </dgm:pt>
    <dgm:pt modelId="{E785DD7B-66E6-49A6-9AD7-BDE09F25839B}" type="parTrans" cxnId="{8A776FCA-B8C3-4570-B99C-959B4BB84EA6}">
      <dgm:prSet/>
      <dgm:spPr/>
      <dgm:t>
        <a:bodyPr/>
        <a:lstStyle/>
        <a:p>
          <a:endParaRPr lang="en-US"/>
        </a:p>
      </dgm:t>
    </dgm:pt>
    <dgm:pt modelId="{3181F907-2DD1-4F47-868E-9FA9244916D7}" type="sibTrans" cxnId="{8A776FCA-B8C3-4570-B99C-959B4BB84EA6}">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8">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8">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1B7303E9-FDD6-4436-81E6-AB1E952E8340}" type="pres">
      <dgm:prSet presAssocID="{5E4CCE47-A878-43CD-AB5C-C2E8F3B1A562}" presName="parTxOnly" presStyleLbl="node1" presStyleIdx="2" presStyleCnt="8">
        <dgm:presLayoutVars>
          <dgm:chMax val="0"/>
          <dgm:chPref val="0"/>
          <dgm:bulletEnabled val="1"/>
        </dgm:presLayoutVars>
      </dgm:prSet>
      <dgm:spPr/>
      <dgm:t>
        <a:bodyPr/>
        <a:lstStyle/>
        <a:p>
          <a:endParaRPr lang="en-US"/>
        </a:p>
      </dgm:t>
    </dgm:pt>
    <dgm:pt modelId="{344CE0FF-A537-4323-B997-659E7CC3FE1B}" type="pres">
      <dgm:prSet presAssocID="{9565CF60-6116-4A79-8B23-30AF983A987C}" presName="parTxOnlySpace" presStyleCnt="0"/>
      <dgm:spPr/>
    </dgm:pt>
    <dgm:pt modelId="{ACFA685D-4F59-4B8A-979E-73F5C7E1077D}" type="pres">
      <dgm:prSet presAssocID="{27599253-0425-418F-A55D-4726CA29E4CA}" presName="parTxOnly" presStyleLbl="node1" presStyleIdx="3" presStyleCnt="8">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866257A1-5820-4756-8B57-E92256F96F19}" type="pres">
      <dgm:prSet presAssocID="{FCF75645-08DC-44CD-A5C3-D7E07B43046A}" presName="parTxOnly" presStyleLbl="node1" presStyleIdx="4" presStyleCnt="8">
        <dgm:presLayoutVars>
          <dgm:chMax val="0"/>
          <dgm:chPref val="0"/>
          <dgm:bulletEnabled val="1"/>
        </dgm:presLayoutVars>
      </dgm:prSet>
      <dgm:spPr/>
      <dgm:t>
        <a:bodyPr/>
        <a:lstStyle/>
        <a:p>
          <a:endParaRPr lang="en-US"/>
        </a:p>
      </dgm:t>
    </dgm:pt>
    <dgm:pt modelId="{61CA4730-278B-45D6-BE4A-FEF8E5D32F4E}" type="pres">
      <dgm:prSet presAssocID="{61D97679-ADE8-461F-9D0D-66B3BF5140FA}" presName="parTxOnlySpace" presStyleCnt="0"/>
      <dgm:spPr/>
    </dgm:pt>
    <dgm:pt modelId="{00C1DE9C-A891-47EB-B576-C57AB5E5C9C9}" type="pres">
      <dgm:prSet presAssocID="{69B976CB-E6CD-4EB2-AFE1-51EBD2B81B7B}" presName="parTxOnly" presStyleLbl="node1" presStyleIdx="5" presStyleCnt="8">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1C794D7C-318F-467A-8EC1-949822603720}" type="pres">
      <dgm:prSet presAssocID="{CD4E764B-28BE-4579-B932-C54F759FCA4B}" presName="parTxOnly" presStyleLbl="node1" presStyleIdx="6" presStyleCnt="8">
        <dgm:presLayoutVars>
          <dgm:chMax val="0"/>
          <dgm:chPref val="0"/>
          <dgm:bulletEnabled val="1"/>
        </dgm:presLayoutVars>
      </dgm:prSet>
      <dgm:spPr/>
      <dgm:t>
        <a:bodyPr/>
        <a:lstStyle/>
        <a:p>
          <a:endParaRPr lang="en-US"/>
        </a:p>
      </dgm:t>
    </dgm:pt>
    <dgm:pt modelId="{72D15093-8B50-4774-AC9F-603AA9F72730}" type="pres">
      <dgm:prSet presAssocID="{3181F907-2DD1-4F47-868E-9FA9244916D7}" presName="parTxOnlySpace" presStyleCnt="0"/>
      <dgm:spPr/>
    </dgm:pt>
    <dgm:pt modelId="{D3BE158D-30FE-4B81-8143-268A455A8A78}" type="pres">
      <dgm:prSet presAssocID="{3071C67B-9A6E-44F7-BD7A-F0353E81FCC6}" presName="parTxOnly" presStyleLbl="node1" presStyleIdx="7" presStyleCnt="8">
        <dgm:presLayoutVars>
          <dgm:chMax val="0"/>
          <dgm:chPref val="0"/>
          <dgm:bulletEnabled val="1"/>
        </dgm:presLayoutVars>
      </dgm:prSet>
      <dgm:spPr/>
      <dgm:t>
        <a:bodyPr/>
        <a:lstStyle/>
        <a:p>
          <a:endParaRPr lang="en-US"/>
        </a:p>
      </dgm:t>
    </dgm:pt>
  </dgm:ptLst>
  <dgm:cxnLst>
    <dgm:cxn modelId="{33E68C9E-E851-46CF-969E-A0D0D0768EDA}" type="presOf" srcId="{FCF75645-08DC-44CD-A5C3-D7E07B43046A}" destId="{866257A1-5820-4756-8B57-E92256F96F19}" srcOrd="0" destOrd="0" presId="urn:microsoft.com/office/officeart/2005/8/layout/chevron1"/>
    <dgm:cxn modelId="{C8CB6CEA-AE3D-46A2-9FD0-480FF82DC61B}" type="presOf" srcId="{3071C67B-9A6E-44F7-BD7A-F0353E81FCC6}" destId="{D3BE158D-30FE-4B81-8143-268A455A8A78}" srcOrd="0" destOrd="0" presId="urn:microsoft.com/office/officeart/2005/8/layout/chevron1"/>
    <dgm:cxn modelId="{0E5EDA5D-7325-4ED9-9E61-07704A625189}" type="presOf" srcId="{6B674215-BAE4-4E3D-9986-9F16C63A7CA0}" destId="{D88FAEDB-44F9-400C-9F7E-F57F61DA50FE}" srcOrd="0" destOrd="0" presId="urn:microsoft.com/office/officeart/2005/8/layout/chevron1"/>
    <dgm:cxn modelId="{ED56CC76-2005-4FE3-8BCB-FE358E1ECE85}" srcId="{BCC5D316-6B60-4B5B-812A-FFDC993E9701}" destId="{FCF75645-08DC-44CD-A5C3-D7E07B43046A}" srcOrd="4" destOrd="0" parTransId="{87551F74-2710-4F29-9A95-9605EB02B244}" sibTransId="{61D97679-ADE8-461F-9D0D-66B3BF5140FA}"/>
    <dgm:cxn modelId="{AA968300-0910-4DCC-B22D-F8C35B4668E7}" type="presOf" srcId="{5E4CCE47-A878-43CD-AB5C-C2E8F3B1A562}" destId="{1B7303E9-FDD6-4436-81E6-AB1E952E8340}"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7" destOrd="0" parTransId="{DD27F480-F9CA-4918-B42B-55020646B665}" sibTransId="{14D2659E-C75A-4452-9224-D50B1A3AA306}"/>
    <dgm:cxn modelId="{5CD0B89D-32CA-4F15-91CF-85B44D897FBA}" srcId="{BCC5D316-6B60-4B5B-812A-FFDC993E9701}" destId="{27599253-0425-418F-A55D-4726CA29E4CA}" srcOrd="3" destOrd="0" parTransId="{937D395A-AAF4-41C7-9007-012C1077DF26}" sibTransId="{EA82FDC8-5E71-46F1-B4CB-1697265C8ECF}"/>
    <dgm:cxn modelId="{7443A23A-55E0-4551-956E-0C05CB182B3B}" type="presOf" srcId="{69B976CB-E6CD-4EB2-AFE1-51EBD2B81B7B}" destId="{00C1DE9C-A891-47EB-B576-C57AB5E5C9C9}" srcOrd="0" destOrd="0" presId="urn:microsoft.com/office/officeart/2005/8/layout/chevron1"/>
    <dgm:cxn modelId="{F165B8C5-CD9E-4844-9804-6D1D1802DD9E}" type="presOf" srcId="{BCC5D316-6B60-4B5B-812A-FFDC993E9701}" destId="{0E5EEED6-18F0-44AD-830C-D10188F3226A}" srcOrd="0" destOrd="0" presId="urn:microsoft.com/office/officeart/2005/8/layout/chevron1"/>
    <dgm:cxn modelId="{E3671968-F281-4A5C-97B7-5CBE744A066D}" type="presOf" srcId="{6F7282CF-3D02-414A-B7A2-2317F20E9690}" destId="{65DED3B2-79A5-4C8D-B0F0-FA1451B6D61A}" srcOrd="0" destOrd="0" presId="urn:microsoft.com/office/officeart/2005/8/layout/chevron1"/>
    <dgm:cxn modelId="{182D1857-5C6B-4D2D-B2CF-F7CBC92064AA}" srcId="{BCC5D316-6B60-4B5B-812A-FFDC993E9701}" destId="{69B976CB-E6CD-4EB2-AFE1-51EBD2B81B7B}" srcOrd="5"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D6BAEA85-0B3C-4890-952B-2884FC8397F1}" type="presOf" srcId="{27599253-0425-418F-A55D-4726CA29E4CA}" destId="{ACFA685D-4F59-4B8A-979E-73F5C7E1077D}" srcOrd="0" destOrd="0" presId="urn:microsoft.com/office/officeart/2005/8/layout/chevron1"/>
    <dgm:cxn modelId="{729C37AB-67A1-41D3-A159-0A7249335834}" type="presOf" srcId="{CD4E764B-28BE-4579-B932-C54F759FCA4B}" destId="{1C794D7C-318F-467A-8EC1-949822603720}" srcOrd="0" destOrd="0" presId="urn:microsoft.com/office/officeart/2005/8/layout/chevron1"/>
    <dgm:cxn modelId="{D5F5FDEC-614B-4C59-88DD-C4940E0896AA}" srcId="{BCC5D316-6B60-4B5B-812A-FFDC993E9701}" destId="{5E4CCE47-A878-43CD-AB5C-C2E8F3B1A562}" srcOrd="2" destOrd="0" parTransId="{D041F8E6-3A2A-4D88-9327-E4B4BBEA8C60}" sibTransId="{9565CF60-6116-4A79-8B23-30AF983A987C}"/>
    <dgm:cxn modelId="{8A776FCA-B8C3-4570-B99C-959B4BB84EA6}" srcId="{BCC5D316-6B60-4B5B-812A-FFDC993E9701}" destId="{CD4E764B-28BE-4579-B932-C54F759FCA4B}" srcOrd="6" destOrd="0" parTransId="{E785DD7B-66E6-49A6-9AD7-BDE09F25839B}" sibTransId="{3181F907-2DD1-4F47-868E-9FA9244916D7}"/>
    <dgm:cxn modelId="{E232EA7E-0F22-4C50-A075-EB35F9A8B36B}" type="presParOf" srcId="{0E5EEED6-18F0-44AD-830C-D10188F3226A}" destId="{D88FAEDB-44F9-400C-9F7E-F57F61DA50FE}" srcOrd="0" destOrd="0" presId="urn:microsoft.com/office/officeart/2005/8/layout/chevron1"/>
    <dgm:cxn modelId="{1544694B-8088-4EAD-A635-A9B44BD78737}" type="presParOf" srcId="{0E5EEED6-18F0-44AD-830C-D10188F3226A}" destId="{9643C7F3-F606-45BD-93D4-C5087788A954}" srcOrd="1" destOrd="0" presId="urn:microsoft.com/office/officeart/2005/8/layout/chevron1"/>
    <dgm:cxn modelId="{01F12C42-1A81-4C55-BAD1-B0AD5EAADCA4}" type="presParOf" srcId="{0E5EEED6-18F0-44AD-830C-D10188F3226A}" destId="{65DED3B2-79A5-4C8D-B0F0-FA1451B6D61A}" srcOrd="2" destOrd="0" presId="urn:microsoft.com/office/officeart/2005/8/layout/chevron1"/>
    <dgm:cxn modelId="{AB8DD90A-E2BC-4269-8B06-9185614D9A9E}" type="presParOf" srcId="{0E5EEED6-18F0-44AD-830C-D10188F3226A}" destId="{3F4619E4-3987-423B-A9D6-9C6AB0569CBA}" srcOrd="3" destOrd="0" presId="urn:microsoft.com/office/officeart/2005/8/layout/chevron1"/>
    <dgm:cxn modelId="{80E88111-7B7A-40B9-9FDD-6E93D269CE02}" type="presParOf" srcId="{0E5EEED6-18F0-44AD-830C-D10188F3226A}" destId="{1B7303E9-FDD6-4436-81E6-AB1E952E8340}" srcOrd="4" destOrd="0" presId="urn:microsoft.com/office/officeart/2005/8/layout/chevron1"/>
    <dgm:cxn modelId="{1C311E9A-C3CD-4D4D-9D87-0FA0CC2B7A5B}" type="presParOf" srcId="{0E5EEED6-18F0-44AD-830C-D10188F3226A}" destId="{344CE0FF-A537-4323-B997-659E7CC3FE1B}" srcOrd="5" destOrd="0" presId="urn:microsoft.com/office/officeart/2005/8/layout/chevron1"/>
    <dgm:cxn modelId="{3220A75A-D4EB-42A7-81E1-DCC19439C0FE}" type="presParOf" srcId="{0E5EEED6-18F0-44AD-830C-D10188F3226A}" destId="{ACFA685D-4F59-4B8A-979E-73F5C7E1077D}" srcOrd="6" destOrd="0" presId="urn:microsoft.com/office/officeart/2005/8/layout/chevron1"/>
    <dgm:cxn modelId="{653BF057-EDF2-48CC-A884-24DA505D582F}" type="presParOf" srcId="{0E5EEED6-18F0-44AD-830C-D10188F3226A}" destId="{B5516B82-64B2-4094-A510-125B6829F7BF}" srcOrd="7" destOrd="0" presId="urn:microsoft.com/office/officeart/2005/8/layout/chevron1"/>
    <dgm:cxn modelId="{9A922D60-DC74-4E43-A62A-15CD8FD09DD4}" type="presParOf" srcId="{0E5EEED6-18F0-44AD-830C-D10188F3226A}" destId="{866257A1-5820-4756-8B57-E92256F96F19}" srcOrd="8" destOrd="0" presId="urn:microsoft.com/office/officeart/2005/8/layout/chevron1"/>
    <dgm:cxn modelId="{99F279DB-2D93-4020-8D5B-F10276917345}" type="presParOf" srcId="{0E5EEED6-18F0-44AD-830C-D10188F3226A}" destId="{61CA4730-278B-45D6-BE4A-FEF8E5D32F4E}" srcOrd="9" destOrd="0" presId="urn:microsoft.com/office/officeart/2005/8/layout/chevron1"/>
    <dgm:cxn modelId="{373D9669-F0C2-46AD-95D2-FC89150FA3F8}" type="presParOf" srcId="{0E5EEED6-18F0-44AD-830C-D10188F3226A}" destId="{00C1DE9C-A891-47EB-B576-C57AB5E5C9C9}" srcOrd="10" destOrd="0" presId="urn:microsoft.com/office/officeart/2005/8/layout/chevron1"/>
    <dgm:cxn modelId="{37045D34-E48E-4A16-AA22-70964F63659F}" type="presParOf" srcId="{0E5EEED6-18F0-44AD-830C-D10188F3226A}" destId="{EF6E9965-5BBC-47E0-ADDA-5D9FFE056B5C}" srcOrd="11" destOrd="0" presId="urn:microsoft.com/office/officeart/2005/8/layout/chevron1"/>
    <dgm:cxn modelId="{4A9111C4-E525-438C-8693-F662DA2FA5F0}" type="presParOf" srcId="{0E5EEED6-18F0-44AD-830C-D10188F3226A}" destId="{1C794D7C-318F-467A-8EC1-949822603720}" srcOrd="12" destOrd="0" presId="urn:microsoft.com/office/officeart/2005/8/layout/chevron1"/>
    <dgm:cxn modelId="{068EECA1-44F3-4B46-AA9B-936BEB18738D}" type="presParOf" srcId="{0E5EEED6-18F0-44AD-830C-D10188F3226A}" destId="{72D15093-8B50-4774-AC9F-603AA9F72730}" srcOrd="13" destOrd="0" presId="urn:microsoft.com/office/officeart/2005/8/layout/chevron1"/>
    <dgm:cxn modelId="{CA8A75D1-B117-4818-A37E-C1AA9527B9A5}" type="presParOf" srcId="{0E5EEED6-18F0-44AD-830C-D10188F3226A}" destId="{D3BE158D-30FE-4B81-8143-268A455A8A78}" srcOrd="1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dgm:t>
        <a:bodyPr/>
        <a:lstStyle/>
        <a:p>
          <a:r>
            <a:rPr lang="en-US" dirty="0" smtClean="0"/>
            <a:t>Project Overview</a:t>
          </a:r>
          <a:endParaRPr lang="en-US" dirty="0"/>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 Overview</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 Overview</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5E4CCE47-A878-43CD-AB5C-C2E8F3B1A562}">
      <dgm:prSet phldrT="[Text]"/>
      <dgm:spPr>
        <a:solidFill>
          <a:schemeClr val="bg2"/>
        </a:solidFill>
      </dgm:spPr>
      <dgm:t>
        <a:bodyPr/>
        <a:lstStyle/>
        <a:p>
          <a:r>
            <a:rPr lang="en-US" dirty="0" smtClean="0">
              <a:solidFill>
                <a:schemeClr val="bg2">
                  <a:lumMod val="10000"/>
                </a:schemeClr>
              </a:solidFill>
            </a:rPr>
            <a:t>Structure Feasibility</a:t>
          </a:r>
          <a:endParaRPr lang="en-US" dirty="0">
            <a:solidFill>
              <a:schemeClr val="bg2">
                <a:lumMod val="10000"/>
              </a:schemeClr>
            </a:solidFill>
          </a:endParaRPr>
        </a:p>
      </dgm:t>
    </dgm:pt>
    <dgm:pt modelId="{D041F8E6-3A2A-4D88-9327-E4B4BBEA8C60}" type="parTrans" cxnId="{D5F5FDEC-614B-4C59-88DD-C4940E0896AA}">
      <dgm:prSet/>
      <dgm:spPr/>
      <dgm:t>
        <a:bodyPr/>
        <a:lstStyle/>
        <a:p>
          <a:endParaRPr lang="en-US"/>
        </a:p>
      </dgm:t>
    </dgm:pt>
    <dgm:pt modelId="{9565CF60-6116-4A79-8B23-30AF983A987C}" type="sibTrans" cxnId="{D5F5FDEC-614B-4C59-88DD-C4940E0896AA}">
      <dgm:prSet/>
      <dgm:spPr/>
      <dgm:t>
        <a:bodyPr/>
        <a:lstStyle/>
        <a:p>
          <a:endParaRPr lang="en-US"/>
        </a:p>
      </dgm:t>
    </dgm:pt>
    <dgm:pt modelId="{FCF75645-08DC-44CD-A5C3-D7E07B43046A}">
      <dgm:prSet phldrT="[Text]"/>
      <dgm:spPr>
        <a:solidFill>
          <a:schemeClr val="bg2"/>
        </a:solidFill>
      </dgm:spPr>
      <dgm:t>
        <a:bodyPr/>
        <a:lstStyle/>
        <a:p>
          <a:r>
            <a:rPr lang="en-US" dirty="0" smtClean="0">
              <a:solidFill>
                <a:schemeClr val="bg2">
                  <a:lumMod val="10000"/>
                </a:schemeClr>
              </a:solidFill>
            </a:rPr>
            <a:t>Electrical Hardware Feasibility </a:t>
          </a:r>
          <a:endParaRPr lang="en-US" dirty="0">
            <a:solidFill>
              <a:schemeClr val="bg2">
                <a:lumMod val="10000"/>
              </a:schemeClr>
            </a:solidFill>
          </a:endParaRPr>
        </a:p>
      </dgm:t>
    </dgm:pt>
    <dgm:pt modelId="{87551F74-2710-4F29-9A95-9605EB02B244}" type="parTrans" cxnId="{ED56CC76-2005-4FE3-8BCB-FE358E1ECE85}">
      <dgm:prSet/>
      <dgm:spPr/>
      <dgm:t>
        <a:bodyPr/>
        <a:lstStyle/>
        <a:p>
          <a:endParaRPr lang="en-US"/>
        </a:p>
      </dgm:t>
    </dgm:pt>
    <dgm:pt modelId="{61D97679-ADE8-461F-9D0D-66B3BF5140FA}" type="sibTrans" cxnId="{ED56CC76-2005-4FE3-8BCB-FE358E1ECE85}">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 Overview</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CD4E764B-28BE-4579-B932-C54F759FCA4B}">
      <dgm:prSet phldrT="[Text]"/>
      <dgm:spPr>
        <a:solidFill>
          <a:schemeClr val="bg2"/>
        </a:solidFill>
      </dgm:spPr>
      <dgm:t>
        <a:bodyPr/>
        <a:lstStyle/>
        <a:p>
          <a:r>
            <a:rPr lang="en-US" dirty="0" smtClean="0">
              <a:solidFill>
                <a:schemeClr val="bg2">
                  <a:lumMod val="10000"/>
                </a:schemeClr>
              </a:solidFill>
            </a:rPr>
            <a:t>Software Feasibility </a:t>
          </a:r>
          <a:endParaRPr lang="en-US" dirty="0">
            <a:solidFill>
              <a:schemeClr val="bg2">
                <a:lumMod val="10000"/>
              </a:schemeClr>
            </a:solidFill>
          </a:endParaRPr>
        </a:p>
      </dgm:t>
    </dgm:pt>
    <dgm:pt modelId="{E785DD7B-66E6-49A6-9AD7-BDE09F25839B}" type="parTrans" cxnId="{8A776FCA-B8C3-4570-B99C-959B4BB84EA6}">
      <dgm:prSet/>
      <dgm:spPr/>
      <dgm:t>
        <a:bodyPr/>
        <a:lstStyle/>
        <a:p>
          <a:endParaRPr lang="en-US"/>
        </a:p>
      </dgm:t>
    </dgm:pt>
    <dgm:pt modelId="{3181F907-2DD1-4F47-868E-9FA9244916D7}" type="sibTrans" cxnId="{8A776FCA-B8C3-4570-B99C-959B4BB84EA6}">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8">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8">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1B7303E9-FDD6-4436-81E6-AB1E952E8340}" type="pres">
      <dgm:prSet presAssocID="{5E4CCE47-A878-43CD-AB5C-C2E8F3B1A562}" presName="parTxOnly" presStyleLbl="node1" presStyleIdx="2" presStyleCnt="8">
        <dgm:presLayoutVars>
          <dgm:chMax val="0"/>
          <dgm:chPref val="0"/>
          <dgm:bulletEnabled val="1"/>
        </dgm:presLayoutVars>
      </dgm:prSet>
      <dgm:spPr/>
      <dgm:t>
        <a:bodyPr/>
        <a:lstStyle/>
        <a:p>
          <a:endParaRPr lang="en-US"/>
        </a:p>
      </dgm:t>
    </dgm:pt>
    <dgm:pt modelId="{344CE0FF-A537-4323-B997-659E7CC3FE1B}" type="pres">
      <dgm:prSet presAssocID="{9565CF60-6116-4A79-8B23-30AF983A987C}" presName="parTxOnlySpace" presStyleCnt="0"/>
      <dgm:spPr/>
    </dgm:pt>
    <dgm:pt modelId="{ACFA685D-4F59-4B8A-979E-73F5C7E1077D}" type="pres">
      <dgm:prSet presAssocID="{27599253-0425-418F-A55D-4726CA29E4CA}" presName="parTxOnly" presStyleLbl="node1" presStyleIdx="3" presStyleCnt="8">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866257A1-5820-4756-8B57-E92256F96F19}" type="pres">
      <dgm:prSet presAssocID="{FCF75645-08DC-44CD-A5C3-D7E07B43046A}" presName="parTxOnly" presStyleLbl="node1" presStyleIdx="4" presStyleCnt="8">
        <dgm:presLayoutVars>
          <dgm:chMax val="0"/>
          <dgm:chPref val="0"/>
          <dgm:bulletEnabled val="1"/>
        </dgm:presLayoutVars>
      </dgm:prSet>
      <dgm:spPr/>
      <dgm:t>
        <a:bodyPr/>
        <a:lstStyle/>
        <a:p>
          <a:endParaRPr lang="en-US"/>
        </a:p>
      </dgm:t>
    </dgm:pt>
    <dgm:pt modelId="{61CA4730-278B-45D6-BE4A-FEF8E5D32F4E}" type="pres">
      <dgm:prSet presAssocID="{61D97679-ADE8-461F-9D0D-66B3BF5140FA}" presName="parTxOnlySpace" presStyleCnt="0"/>
      <dgm:spPr/>
    </dgm:pt>
    <dgm:pt modelId="{00C1DE9C-A891-47EB-B576-C57AB5E5C9C9}" type="pres">
      <dgm:prSet presAssocID="{69B976CB-E6CD-4EB2-AFE1-51EBD2B81B7B}" presName="parTxOnly" presStyleLbl="node1" presStyleIdx="5" presStyleCnt="8">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1C794D7C-318F-467A-8EC1-949822603720}" type="pres">
      <dgm:prSet presAssocID="{CD4E764B-28BE-4579-B932-C54F759FCA4B}" presName="parTxOnly" presStyleLbl="node1" presStyleIdx="6" presStyleCnt="8">
        <dgm:presLayoutVars>
          <dgm:chMax val="0"/>
          <dgm:chPref val="0"/>
          <dgm:bulletEnabled val="1"/>
        </dgm:presLayoutVars>
      </dgm:prSet>
      <dgm:spPr/>
      <dgm:t>
        <a:bodyPr/>
        <a:lstStyle/>
        <a:p>
          <a:endParaRPr lang="en-US"/>
        </a:p>
      </dgm:t>
    </dgm:pt>
    <dgm:pt modelId="{72D15093-8B50-4774-AC9F-603AA9F72730}" type="pres">
      <dgm:prSet presAssocID="{3181F907-2DD1-4F47-868E-9FA9244916D7}" presName="parTxOnlySpace" presStyleCnt="0"/>
      <dgm:spPr/>
    </dgm:pt>
    <dgm:pt modelId="{D3BE158D-30FE-4B81-8143-268A455A8A78}" type="pres">
      <dgm:prSet presAssocID="{3071C67B-9A6E-44F7-BD7A-F0353E81FCC6}" presName="parTxOnly" presStyleLbl="node1" presStyleIdx="7" presStyleCnt="8">
        <dgm:presLayoutVars>
          <dgm:chMax val="0"/>
          <dgm:chPref val="0"/>
          <dgm:bulletEnabled val="1"/>
        </dgm:presLayoutVars>
      </dgm:prSet>
      <dgm:spPr/>
      <dgm:t>
        <a:bodyPr/>
        <a:lstStyle/>
        <a:p>
          <a:endParaRPr lang="en-US"/>
        </a:p>
      </dgm:t>
    </dgm:pt>
  </dgm:ptLst>
  <dgm:cxnLst>
    <dgm:cxn modelId="{A9001D1A-4BC7-4B03-97E0-221A26F1D4D3}" type="presOf" srcId="{6B674215-BAE4-4E3D-9986-9F16C63A7CA0}" destId="{D88FAEDB-44F9-400C-9F7E-F57F61DA50FE}" srcOrd="0" destOrd="0" presId="urn:microsoft.com/office/officeart/2005/8/layout/chevron1"/>
    <dgm:cxn modelId="{ED56CC76-2005-4FE3-8BCB-FE358E1ECE85}" srcId="{BCC5D316-6B60-4B5B-812A-FFDC993E9701}" destId="{FCF75645-08DC-44CD-A5C3-D7E07B43046A}" srcOrd="4" destOrd="0" parTransId="{87551F74-2710-4F29-9A95-9605EB02B244}" sibTransId="{61D97679-ADE8-461F-9D0D-66B3BF5140FA}"/>
    <dgm:cxn modelId="{5CD0B89D-32CA-4F15-91CF-85B44D897FBA}" srcId="{BCC5D316-6B60-4B5B-812A-FFDC993E9701}" destId="{27599253-0425-418F-A55D-4726CA29E4CA}" srcOrd="3" destOrd="0" parTransId="{937D395A-AAF4-41C7-9007-012C1077DF26}" sibTransId="{EA82FDC8-5E71-46F1-B4CB-1697265C8ECF}"/>
    <dgm:cxn modelId="{D5F5FDEC-614B-4C59-88DD-C4940E0896AA}" srcId="{BCC5D316-6B60-4B5B-812A-FFDC993E9701}" destId="{5E4CCE47-A878-43CD-AB5C-C2E8F3B1A562}" srcOrd="2" destOrd="0" parTransId="{D041F8E6-3A2A-4D88-9327-E4B4BBEA8C60}" sibTransId="{9565CF60-6116-4A79-8B23-30AF983A987C}"/>
    <dgm:cxn modelId="{182D1857-5C6B-4D2D-B2CF-F7CBC92064AA}" srcId="{BCC5D316-6B60-4B5B-812A-FFDC993E9701}" destId="{69B976CB-E6CD-4EB2-AFE1-51EBD2B81B7B}" srcOrd="5" destOrd="0" parTransId="{FD8AA226-45F2-471C-86F9-F812BC875A47}" sibTransId="{79AB3921-288C-4239-A75E-B8F8CD994526}"/>
    <dgm:cxn modelId="{0984788E-50AE-4656-8A25-E0B2C16B706A}" srcId="{BCC5D316-6B60-4B5B-812A-FFDC993E9701}" destId="{3071C67B-9A6E-44F7-BD7A-F0353E81FCC6}" srcOrd="7" destOrd="0" parTransId="{DD27F480-F9CA-4918-B42B-55020646B665}" sibTransId="{14D2659E-C75A-4452-9224-D50B1A3AA306}"/>
    <dgm:cxn modelId="{C6EF5B63-8D44-4196-B991-60B5D69DAB48}" type="presOf" srcId="{CD4E764B-28BE-4579-B932-C54F759FCA4B}" destId="{1C794D7C-318F-467A-8EC1-949822603720}"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8A776FCA-B8C3-4570-B99C-959B4BB84EA6}" srcId="{BCC5D316-6B60-4B5B-812A-FFDC993E9701}" destId="{CD4E764B-28BE-4579-B932-C54F759FCA4B}" srcOrd="6" destOrd="0" parTransId="{E785DD7B-66E6-49A6-9AD7-BDE09F25839B}" sibTransId="{3181F907-2DD1-4F47-868E-9FA9244916D7}"/>
    <dgm:cxn modelId="{046291BE-F73D-4729-9311-F2A3B350E65C}" type="presOf" srcId="{3071C67B-9A6E-44F7-BD7A-F0353E81FCC6}" destId="{D3BE158D-30FE-4B81-8143-268A455A8A78}" srcOrd="0" destOrd="0" presId="urn:microsoft.com/office/officeart/2005/8/layout/chevron1"/>
    <dgm:cxn modelId="{BC759A69-A9DE-4852-B9FB-7A1BE5C63FF5}" type="presOf" srcId="{5E4CCE47-A878-43CD-AB5C-C2E8F3B1A562}" destId="{1B7303E9-FDD6-4436-81E6-AB1E952E8340}" srcOrd="0" destOrd="0" presId="urn:microsoft.com/office/officeart/2005/8/layout/chevron1"/>
    <dgm:cxn modelId="{40B4EDE1-E2D9-45AA-9E04-60FCB5E0B98B}" type="presOf" srcId="{6F7282CF-3D02-414A-B7A2-2317F20E9690}" destId="{65DED3B2-79A5-4C8D-B0F0-FA1451B6D61A}" srcOrd="0" destOrd="0" presId="urn:microsoft.com/office/officeart/2005/8/layout/chevron1"/>
    <dgm:cxn modelId="{65929189-A9F5-49B9-8C23-E3A05F1AD86D}" type="presOf" srcId="{BCC5D316-6B60-4B5B-812A-FFDC993E9701}" destId="{0E5EEED6-18F0-44AD-830C-D10188F3226A}" srcOrd="0" destOrd="0" presId="urn:microsoft.com/office/officeart/2005/8/layout/chevron1"/>
    <dgm:cxn modelId="{FAA3ACF6-68E3-4A4B-A432-D03C394A0973}" type="presOf" srcId="{27599253-0425-418F-A55D-4726CA29E4CA}" destId="{ACFA685D-4F59-4B8A-979E-73F5C7E1077D}" srcOrd="0" destOrd="0" presId="urn:microsoft.com/office/officeart/2005/8/layout/chevron1"/>
    <dgm:cxn modelId="{D33A5A5F-4CA4-4B55-8751-3CB0B1FB08B8}" type="presOf" srcId="{FCF75645-08DC-44CD-A5C3-D7E07B43046A}" destId="{866257A1-5820-4756-8B57-E92256F96F19}" srcOrd="0" destOrd="0" presId="urn:microsoft.com/office/officeart/2005/8/layout/chevron1"/>
    <dgm:cxn modelId="{704F5CE6-977A-4A78-B230-91FBCE5B897B}" type="presOf" srcId="{69B976CB-E6CD-4EB2-AFE1-51EBD2B81B7B}" destId="{00C1DE9C-A891-47EB-B576-C57AB5E5C9C9}"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530CB047-C249-4330-9FB3-70B4542B67A4}" type="presParOf" srcId="{0E5EEED6-18F0-44AD-830C-D10188F3226A}" destId="{D88FAEDB-44F9-400C-9F7E-F57F61DA50FE}" srcOrd="0" destOrd="0" presId="urn:microsoft.com/office/officeart/2005/8/layout/chevron1"/>
    <dgm:cxn modelId="{1EE0F380-A1E8-4A1D-AEB0-B60B0CD58426}" type="presParOf" srcId="{0E5EEED6-18F0-44AD-830C-D10188F3226A}" destId="{9643C7F3-F606-45BD-93D4-C5087788A954}" srcOrd="1" destOrd="0" presId="urn:microsoft.com/office/officeart/2005/8/layout/chevron1"/>
    <dgm:cxn modelId="{3055EA0A-D392-4947-9120-192BD7E7A164}" type="presParOf" srcId="{0E5EEED6-18F0-44AD-830C-D10188F3226A}" destId="{65DED3B2-79A5-4C8D-B0F0-FA1451B6D61A}" srcOrd="2" destOrd="0" presId="urn:microsoft.com/office/officeart/2005/8/layout/chevron1"/>
    <dgm:cxn modelId="{05FC7723-CDD1-4D65-A9AB-E2A5BA90A1F3}" type="presParOf" srcId="{0E5EEED6-18F0-44AD-830C-D10188F3226A}" destId="{3F4619E4-3987-423B-A9D6-9C6AB0569CBA}" srcOrd="3" destOrd="0" presId="urn:microsoft.com/office/officeart/2005/8/layout/chevron1"/>
    <dgm:cxn modelId="{BF047947-EAC8-4561-878D-E65457994D66}" type="presParOf" srcId="{0E5EEED6-18F0-44AD-830C-D10188F3226A}" destId="{1B7303E9-FDD6-4436-81E6-AB1E952E8340}" srcOrd="4" destOrd="0" presId="urn:microsoft.com/office/officeart/2005/8/layout/chevron1"/>
    <dgm:cxn modelId="{28B6058E-D625-43C5-8FA2-434142F6262E}" type="presParOf" srcId="{0E5EEED6-18F0-44AD-830C-D10188F3226A}" destId="{344CE0FF-A537-4323-B997-659E7CC3FE1B}" srcOrd="5" destOrd="0" presId="urn:microsoft.com/office/officeart/2005/8/layout/chevron1"/>
    <dgm:cxn modelId="{F8ED3517-4568-4989-9F73-245F54148044}" type="presParOf" srcId="{0E5EEED6-18F0-44AD-830C-D10188F3226A}" destId="{ACFA685D-4F59-4B8A-979E-73F5C7E1077D}" srcOrd="6" destOrd="0" presId="urn:microsoft.com/office/officeart/2005/8/layout/chevron1"/>
    <dgm:cxn modelId="{5EDF22CC-F792-4C2B-9F8D-B6D30C21D992}" type="presParOf" srcId="{0E5EEED6-18F0-44AD-830C-D10188F3226A}" destId="{B5516B82-64B2-4094-A510-125B6829F7BF}" srcOrd="7" destOrd="0" presId="urn:microsoft.com/office/officeart/2005/8/layout/chevron1"/>
    <dgm:cxn modelId="{E4422E82-DE72-410D-9AE3-846265A39EF4}" type="presParOf" srcId="{0E5EEED6-18F0-44AD-830C-D10188F3226A}" destId="{866257A1-5820-4756-8B57-E92256F96F19}" srcOrd="8" destOrd="0" presId="urn:microsoft.com/office/officeart/2005/8/layout/chevron1"/>
    <dgm:cxn modelId="{C47D95AF-606F-4C3F-9852-FB0A3E37A4B1}" type="presParOf" srcId="{0E5EEED6-18F0-44AD-830C-D10188F3226A}" destId="{61CA4730-278B-45D6-BE4A-FEF8E5D32F4E}" srcOrd="9" destOrd="0" presId="urn:microsoft.com/office/officeart/2005/8/layout/chevron1"/>
    <dgm:cxn modelId="{58A65150-7A66-4D58-8D3C-264D86C6492A}" type="presParOf" srcId="{0E5EEED6-18F0-44AD-830C-D10188F3226A}" destId="{00C1DE9C-A891-47EB-B576-C57AB5E5C9C9}" srcOrd="10" destOrd="0" presId="urn:microsoft.com/office/officeart/2005/8/layout/chevron1"/>
    <dgm:cxn modelId="{24E507F5-E010-4CEB-B26F-ED1246E12B1D}" type="presParOf" srcId="{0E5EEED6-18F0-44AD-830C-D10188F3226A}" destId="{EF6E9965-5BBC-47E0-ADDA-5D9FFE056B5C}" srcOrd="11" destOrd="0" presId="urn:microsoft.com/office/officeart/2005/8/layout/chevron1"/>
    <dgm:cxn modelId="{C2DB04BD-0A2A-42CF-920C-432BFAFE6A00}" type="presParOf" srcId="{0E5EEED6-18F0-44AD-830C-D10188F3226A}" destId="{1C794D7C-318F-467A-8EC1-949822603720}" srcOrd="12" destOrd="0" presId="urn:microsoft.com/office/officeart/2005/8/layout/chevron1"/>
    <dgm:cxn modelId="{2402F446-32E3-48E4-8856-26A8ADADC916}" type="presParOf" srcId="{0E5EEED6-18F0-44AD-830C-D10188F3226A}" destId="{72D15093-8B50-4774-AC9F-603AA9F72730}" srcOrd="13" destOrd="0" presId="urn:microsoft.com/office/officeart/2005/8/layout/chevron1"/>
    <dgm:cxn modelId="{F41ABD8F-4811-40A9-B627-F884D6F1E3CC}" type="presParOf" srcId="{0E5EEED6-18F0-44AD-830C-D10188F3226A}" destId="{D3BE158D-30FE-4B81-8143-268A455A8A78}" srcOrd="1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dgm:t>
        <a:bodyPr/>
        <a:lstStyle/>
        <a:p>
          <a:r>
            <a:rPr lang="en-US" dirty="0" smtClean="0"/>
            <a:t>Project Overview</a:t>
          </a:r>
          <a:endParaRPr lang="en-US" dirty="0"/>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 Overview</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 Overview</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5E4CCE47-A878-43CD-AB5C-C2E8F3B1A562}">
      <dgm:prSet phldrT="[Text]"/>
      <dgm:spPr>
        <a:solidFill>
          <a:schemeClr val="bg2"/>
        </a:solidFill>
      </dgm:spPr>
      <dgm:t>
        <a:bodyPr/>
        <a:lstStyle/>
        <a:p>
          <a:r>
            <a:rPr lang="en-US" dirty="0" smtClean="0">
              <a:solidFill>
                <a:schemeClr val="bg2">
                  <a:lumMod val="10000"/>
                </a:schemeClr>
              </a:solidFill>
            </a:rPr>
            <a:t>Structure Feasibility</a:t>
          </a:r>
          <a:endParaRPr lang="en-US" dirty="0">
            <a:solidFill>
              <a:schemeClr val="bg2">
                <a:lumMod val="10000"/>
              </a:schemeClr>
            </a:solidFill>
          </a:endParaRPr>
        </a:p>
      </dgm:t>
    </dgm:pt>
    <dgm:pt modelId="{D041F8E6-3A2A-4D88-9327-E4B4BBEA8C60}" type="parTrans" cxnId="{D5F5FDEC-614B-4C59-88DD-C4940E0896AA}">
      <dgm:prSet/>
      <dgm:spPr/>
      <dgm:t>
        <a:bodyPr/>
        <a:lstStyle/>
        <a:p>
          <a:endParaRPr lang="en-US"/>
        </a:p>
      </dgm:t>
    </dgm:pt>
    <dgm:pt modelId="{9565CF60-6116-4A79-8B23-30AF983A987C}" type="sibTrans" cxnId="{D5F5FDEC-614B-4C59-88DD-C4940E0896AA}">
      <dgm:prSet/>
      <dgm:spPr/>
      <dgm:t>
        <a:bodyPr/>
        <a:lstStyle/>
        <a:p>
          <a:endParaRPr lang="en-US"/>
        </a:p>
      </dgm:t>
    </dgm:pt>
    <dgm:pt modelId="{FCF75645-08DC-44CD-A5C3-D7E07B43046A}">
      <dgm:prSet phldrT="[Text]"/>
      <dgm:spPr>
        <a:solidFill>
          <a:schemeClr val="bg2"/>
        </a:solidFill>
      </dgm:spPr>
      <dgm:t>
        <a:bodyPr/>
        <a:lstStyle/>
        <a:p>
          <a:r>
            <a:rPr lang="en-US" dirty="0" smtClean="0">
              <a:solidFill>
                <a:schemeClr val="bg2">
                  <a:lumMod val="10000"/>
                </a:schemeClr>
              </a:solidFill>
            </a:rPr>
            <a:t>Electrical Hardware Feasibility </a:t>
          </a:r>
          <a:endParaRPr lang="en-US" dirty="0">
            <a:solidFill>
              <a:schemeClr val="bg2">
                <a:lumMod val="10000"/>
              </a:schemeClr>
            </a:solidFill>
          </a:endParaRPr>
        </a:p>
      </dgm:t>
    </dgm:pt>
    <dgm:pt modelId="{87551F74-2710-4F29-9A95-9605EB02B244}" type="parTrans" cxnId="{ED56CC76-2005-4FE3-8BCB-FE358E1ECE85}">
      <dgm:prSet/>
      <dgm:spPr/>
      <dgm:t>
        <a:bodyPr/>
        <a:lstStyle/>
        <a:p>
          <a:endParaRPr lang="en-US"/>
        </a:p>
      </dgm:t>
    </dgm:pt>
    <dgm:pt modelId="{61D97679-ADE8-461F-9D0D-66B3BF5140FA}" type="sibTrans" cxnId="{ED56CC76-2005-4FE3-8BCB-FE358E1ECE85}">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 Overview</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CD4E764B-28BE-4579-B932-C54F759FCA4B}">
      <dgm:prSet phldrT="[Text]"/>
      <dgm:spPr>
        <a:solidFill>
          <a:schemeClr val="bg2"/>
        </a:solidFill>
      </dgm:spPr>
      <dgm:t>
        <a:bodyPr/>
        <a:lstStyle/>
        <a:p>
          <a:r>
            <a:rPr lang="en-US" dirty="0" smtClean="0">
              <a:solidFill>
                <a:schemeClr val="bg2">
                  <a:lumMod val="10000"/>
                </a:schemeClr>
              </a:solidFill>
            </a:rPr>
            <a:t>Software Feasibility </a:t>
          </a:r>
          <a:endParaRPr lang="en-US" dirty="0">
            <a:solidFill>
              <a:schemeClr val="bg2">
                <a:lumMod val="10000"/>
              </a:schemeClr>
            </a:solidFill>
          </a:endParaRPr>
        </a:p>
      </dgm:t>
    </dgm:pt>
    <dgm:pt modelId="{E785DD7B-66E6-49A6-9AD7-BDE09F25839B}" type="parTrans" cxnId="{8A776FCA-B8C3-4570-B99C-959B4BB84EA6}">
      <dgm:prSet/>
      <dgm:spPr/>
      <dgm:t>
        <a:bodyPr/>
        <a:lstStyle/>
        <a:p>
          <a:endParaRPr lang="en-US"/>
        </a:p>
      </dgm:t>
    </dgm:pt>
    <dgm:pt modelId="{3181F907-2DD1-4F47-868E-9FA9244916D7}" type="sibTrans" cxnId="{8A776FCA-B8C3-4570-B99C-959B4BB84EA6}">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8">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8">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1B7303E9-FDD6-4436-81E6-AB1E952E8340}" type="pres">
      <dgm:prSet presAssocID="{5E4CCE47-A878-43CD-AB5C-C2E8F3B1A562}" presName="parTxOnly" presStyleLbl="node1" presStyleIdx="2" presStyleCnt="8">
        <dgm:presLayoutVars>
          <dgm:chMax val="0"/>
          <dgm:chPref val="0"/>
          <dgm:bulletEnabled val="1"/>
        </dgm:presLayoutVars>
      </dgm:prSet>
      <dgm:spPr/>
      <dgm:t>
        <a:bodyPr/>
        <a:lstStyle/>
        <a:p>
          <a:endParaRPr lang="en-US"/>
        </a:p>
      </dgm:t>
    </dgm:pt>
    <dgm:pt modelId="{344CE0FF-A537-4323-B997-659E7CC3FE1B}" type="pres">
      <dgm:prSet presAssocID="{9565CF60-6116-4A79-8B23-30AF983A987C}" presName="parTxOnlySpace" presStyleCnt="0"/>
      <dgm:spPr/>
    </dgm:pt>
    <dgm:pt modelId="{ACFA685D-4F59-4B8A-979E-73F5C7E1077D}" type="pres">
      <dgm:prSet presAssocID="{27599253-0425-418F-A55D-4726CA29E4CA}" presName="parTxOnly" presStyleLbl="node1" presStyleIdx="3" presStyleCnt="8">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866257A1-5820-4756-8B57-E92256F96F19}" type="pres">
      <dgm:prSet presAssocID="{FCF75645-08DC-44CD-A5C3-D7E07B43046A}" presName="parTxOnly" presStyleLbl="node1" presStyleIdx="4" presStyleCnt="8">
        <dgm:presLayoutVars>
          <dgm:chMax val="0"/>
          <dgm:chPref val="0"/>
          <dgm:bulletEnabled val="1"/>
        </dgm:presLayoutVars>
      </dgm:prSet>
      <dgm:spPr/>
      <dgm:t>
        <a:bodyPr/>
        <a:lstStyle/>
        <a:p>
          <a:endParaRPr lang="en-US"/>
        </a:p>
      </dgm:t>
    </dgm:pt>
    <dgm:pt modelId="{61CA4730-278B-45D6-BE4A-FEF8E5D32F4E}" type="pres">
      <dgm:prSet presAssocID="{61D97679-ADE8-461F-9D0D-66B3BF5140FA}" presName="parTxOnlySpace" presStyleCnt="0"/>
      <dgm:spPr/>
    </dgm:pt>
    <dgm:pt modelId="{00C1DE9C-A891-47EB-B576-C57AB5E5C9C9}" type="pres">
      <dgm:prSet presAssocID="{69B976CB-E6CD-4EB2-AFE1-51EBD2B81B7B}" presName="parTxOnly" presStyleLbl="node1" presStyleIdx="5" presStyleCnt="8">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1C794D7C-318F-467A-8EC1-949822603720}" type="pres">
      <dgm:prSet presAssocID="{CD4E764B-28BE-4579-B932-C54F759FCA4B}" presName="parTxOnly" presStyleLbl="node1" presStyleIdx="6" presStyleCnt="8">
        <dgm:presLayoutVars>
          <dgm:chMax val="0"/>
          <dgm:chPref val="0"/>
          <dgm:bulletEnabled val="1"/>
        </dgm:presLayoutVars>
      </dgm:prSet>
      <dgm:spPr/>
      <dgm:t>
        <a:bodyPr/>
        <a:lstStyle/>
        <a:p>
          <a:endParaRPr lang="en-US"/>
        </a:p>
      </dgm:t>
    </dgm:pt>
    <dgm:pt modelId="{72D15093-8B50-4774-AC9F-603AA9F72730}" type="pres">
      <dgm:prSet presAssocID="{3181F907-2DD1-4F47-868E-9FA9244916D7}" presName="parTxOnlySpace" presStyleCnt="0"/>
      <dgm:spPr/>
    </dgm:pt>
    <dgm:pt modelId="{D3BE158D-30FE-4B81-8143-268A455A8A78}" type="pres">
      <dgm:prSet presAssocID="{3071C67B-9A6E-44F7-BD7A-F0353E81FCC6}" presName="parTxOnly" presStyleLbl="node1" presStyleIdx="7" presStyleCnt="8">
        <dgm:presLayoutVars>
          <dgm:chMax val="0"/>
          <dgm:chPref val="0"/>
          <dgm:bulletEnabled val="1"/>
        </dgm:presLayoutVars>
      </dgm:prSet>
      <dgm:spPr/>
      <dgm:t>
        <a:bodyPr/>
        <a:lstStyle/>
        <a:p>
          <a:endParaRPr lang="en-US"/>
        </a:p>
      </dgm:t>
    </dgm:pt>
  </dgm:ptLst>
  <dgm:cxnLst>
    <dgm:cxn modelId="{03F6755B-2598-4A5A-9C35-B884060DC495}" type="presOf" srcId="{27599253-0425-418F-A55D-4726CA29E4CA}" destId="{ACFA685D-4F59-4B8A-979E-73F5C7E1077D}" srcOrd="0" destOrd="0" presId="urn:microsoft.com/office/officeart/2005/8/layout/chevron1"/>
    <dgm:cxn modelId="{28E38113-27D8-4BAF-BEAB-40187C5F726C}" type="presOf" srcId="{69B976CB-E6CD-4EB2-AFE1-51EBD2B81B7B}" destId="{00C1DE9C-A891-47EB-B576-C57AB5E5C9C9}" srcOrd="0" destOrd="0" presId="urn:microsoft.com/office/officeart/2005/8/layout/chevron1"/>
    <dgm:cxn modelId="{ED56CC76-2005-4FE3-8BCB-FE358E1ECE85}" srcId="{BCC5D316-6B60-4B5B-812A-FFDC993E9701}" destId="{FCF75645-08DC-44CD-A5C3-D7E07B43046A}" srcOrd="4" destOrd="0" parTransId="{87551F74-2710-4F29-9A95-9605EB02B244}" sibTransId="{61D97679-ADE8-461F-9D0D-66B3BF5140FA}"/>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7" destOrd="0" parTransId="{DD27F480-F9CA-4918-B42B-55020646B665}" sibTransId="{14D2659E-C75A-4452-9224-D50B1A3AA306}"/>
    <dgm:cxn modelId="{5CD0B89D-32CA-4F15-91CF-85B44D897FBA}" srcId="{BCC5D316-6B60-4B5B-812A-FFDC993E9701}" destId="{27599253-0425-418F-A55D-4726CA29E4CA}" srcOrd="3" destOrd="0" parTransId="{937D395A-AAF4-41C7-9007-012C1077DF26}" sibTransId="{EA82FDC8-5E71-46F1-B4CB-1697265C8ECF}"/>
    <dgm:cxn modelId="{09D325B1-4D83-4F63-866A-B5C9C468111A}" type="presOf" srcId="{6B674215-BAE4-4E3D-9986-9F16C63A7CA0}" destId="{D88FAEDB-44F9-400C-9F7E-F57F61DA50FE}" srcOrd="0" destOrd="0" presId="urn:microsoft.com/office/officeart/2005/8/layout/chevron1"/>
    <dgm:cxn modelId="{69819881-7119-45B8-A593-68A8024724A3}" type="presOf" srcId="{3071C67B-9A6E-44F7-BD7A-F0353E81FCC6}" destId="{D3BE158D-30FE-4B81-8143-268A455A8A78}" srcOrd="0" destOrd="0" presId="urn:microsoft.com/office/officeart/2005/8/layout/chevron1"/>
    <dgm:cxn modelId="{3EFEA6B0-B7B6-4B49-B1AC-550717616037}" type="presOf" srcId="{5E4CCE47-A878-43CD-AB5C-C2E8F3B1A562}" destId="{1B7303E9-FDD6-4436-81E6-AB1E952E8340}" srcOrd="0" destOrd="0" presId="urn:microsoft.com/office/officeart/2005/8/layout/chevron1"/>
    <dgm:cxn modelId="{32CE9343-5D11-49FA-8E5D-564403EDC345}" type="presOf" srcId="{FCF75645-08DC-44CD-A5C3-D7E07B43046A}" destId="{866257A1-5820-4756-8B57-E92256F96F19}" srcOrd="0" destOrd="0" presId="urn:microsoft.com/office/officeart/2005/8/layout/chevron1"/>
    <dgm:cxn modelId="{182D1857-5C6B-4D2D-B2CF-F7CBC92064AA}" srcId="{BCC5D316-6B60-4B5B-812A-FFDC993E9701}" destId="{69B976CB-E6CD-4EB2-AFE1-51EBD2B81B7B}" srcOrd="5" destOrd="0" parTransId="{FD8AA226-45F2-471C-86F9-F812BC875A47}" sibTransId="{79AB3921-288C-4239-A75E-B8F8CD994526}"/>
    <dgm:cxn modelId="{8562A6D7-E1CF-4E24-BEC2-BFE4A087AB38}" type="presOf" srcId="{CD4E764B-28BE-4579-B932-C54F759FCA4B}" destId="{1C794D7C-318F-467A-8EC1-949822603720}"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EABEEDF7-6C60-4556-A36F-E5E61D5986A1}" type="presOf" srcId="{BCC5D316-6B60-4B5B-812A-FFDC993E9701}" destId="{0E5EEED6-18F0-44AD-830C-D10188F3226A}" srcOrd="0" destOrd="0" presId="urn:microsoft.com/office/officeart/2005/8/layout/chevron1"/>
    <dgm:cxn modelId="{D5F5FDEC-614B-4C59-88DD-C4940E0896AA}" srcId="{BCC5D316-6B60-4B5B-812A-FFDC993E9701}" destId="{5E4CCE47-A878-43CD-AB5C-C2E8F3B1A562}" srcOrd="2" destOrd="0" parTransId="{D041F8E6-3A2A-4D88-9327-E4B4BBEA8C60}" sibTransId="{9565CF60-6116-4A79-8B23-30AF983A987C}"/>
    <dgm:cxn modelId="{E7199A4A-42E0-41F3-A279-EB1A235EA294}" type="presOf" srcId="{6F7282CF-3D02-414A-B7A2-2317F20E9690}" destId="{65DED3B2-79A5-4C8D-B0F0-FA1451B6D61A}" srcOrd="0" destOrd="0" presId="urn:microsoft.com/office/officeart/2005/8/layout/chevron1"/>
    <dgm:cxn modelId="{8A776FCA-B8C3-4570-B99C-959B4BB84EA6}" srcId="{BCC5D316-6B60-4B5B-812A-FFDC993E9701}" destId="{CD4E764B-28BE-4579-B932-C54F759FCA4B}" srcOrd="6" destOrd="0" parTransId="{E785DD7B-66E6-49A6-9AD7-BDE09F25839B}" sibTransId="{3181F907-2DD1-4F47-868E-9FA9244916D7}"/>
    <dgm:cxn modelId="{1A271860-62A3-4705-96E5-064A0C0322D1}" type="presParOf" srcId="{0E5EEED6-18F0-44AD-830C-D10188F3226A}" destId="{D88FAEDB-44F9-400C-9F7E-F57F61DA50FE}" srcOrd="0" destOrd="0" presId="urn:microsoft.com/office/officeart/2005/8/layout/chevron1"/>
    <dgm:cxn modelId="{A6A3F9EE-A5F0-44B1-BA9D-9FA5D81F6E7D}" type="presParOf" srcId="{0E5EEED6-18F0-44AD-830C-D10188F3226A}" destId="{9643C7F3-F606-45BD-93D4-C5087788A954}" srcOrd="1" destOrd="0" presId="urn:microsoft.com/office/officeart/2005/8/layout/chevron1"/>
    <dgm:cxn modelId="{79579F33-6CE7-488E-81FF-362F19DEC647}" type="presParOf" srcId="{0E5EEED6-18F0-44AD-830C-D10188F3226A}" destId="{65DED3B2-79A5-4C8D-B0F0-FA1451B6D61A}" srcOrd="2" destOrd="0" presId="urn:microsoft.com/office/officeart/2005/8/layout/chevron1"/>
    <dgm:cxn modelId="{486E1EB0-DB93-48FB-BEB6-5A162633157F}" type="presParOf" srcId="{0E5EEED6-18F0-44AD-830C-D10188F3226A}" destId="{3F4619E4-3987-423B-A9D6-9C6AB0569CBA}" srcOrd="3" destOrd="0" presId="urn:microsoft.com/office/officeart/2005/8/layout/chevron1"/>
    <dgm:cxn modelId="{D482EF41-6DCC-442A-AAD4-50E46EC48619}" type="presParOf" srcId="{0E5EEED6-18F0-44AD-830C-D10188F3226A}" destId="{1B7303E9-FDD6-4436-81E6-AB1E952E8340}" srcOrd="4" destOrd="0" presId="urn:microsoft.com/office/officeart/2005/8/layout/chevron1"/>
    <dgm:cxn modelId="{CA61ACCA-4607-42EA-9856-0D88B4C7758D}" type="presParOf" srcId="{0E5EEED6-18F0-44AD-830C-D10188F3226A}" destId="{344CE0FF-A537-4323-B997-659E7CC3FE1B}" srcOrd="5" destOrd="0" presId="urn:microsoft.com/office/officeart/2005/8/layout/chevron1"/>
    <dgm:cxn modelId="{D4AA1DA5-F196-4B5E-9FB9-6FA86BACDC66}" type="presParOf" srcId="{0E5EEED6-18F0-44AD-830C-D10188F3226A}" destId="{ACFA685D-4F59-4B8A-979E-73F5C7E1077D}" srcOrd="6" destOrd="0" presId="urn:microsoft.com/office/officeart/2005/8/layout/chevron1"/>
    <dgm:cxn modelId="{910601D9-8734-4564-9E23-7BF5CDF69FF5}" type="presParOf" srcId="{0E5EEED6-18F0-44AD-830C-D10188F3226A}" destId="{B5516B82-64B2-4094-A510-125B6829F7BF}" srcOrd="7" destOrd="0" presId="urn:microsoft.com/office/officeart/2005/8/layout/chevron1"/>
    <dgm:cxn modelId="{8598AF4A-FF9B-42EF-9BF7-A5FEE23264D5}" type="presParOf" srcId="{0E5EEED6-18F0-44AD-830C-D10188F3226A}" destId="{866257A1-5820-4756-8B57-E92256F96F19}" srcOrd="8" destOrd="0" presId="urn:microsoft.com/office/officeart/2005/8/layout/chevron1"/>
    <dgm:cxn modelId="{A82D9A45-E6D4-486F-93A0-C1C6FBEA77A3}" type="presParOf" srcId="{0E5EEED6-18F0-44AD-830C-D10188F3226A}" destId="{61CA4730-278B-45D6-BE4A-FEF8E5D32F4E}" srcOrd="9" destOrd="0" presId="urn:microsoft.com/office/officeart/2005/8/layout/chevron1"/>
    <dgm:cxn modelId="{7996FBB7-5C5C-430D-A515-872F90DF7CD1}" type="presParOf" srcId="{0E5EEED6-18F0-44AD-830C-D10188F3226A}" destId="{00C1DE9C-A891-47EB-B576-C57AB5E5C9C9}" srcOrd="10" destOrd="0" presId="urn:microsoft.com/office/officeart/2005/8/layout/chevron1"/>
    <dgm:cxn modelId="{673841AE-F1DE-4BDB-AE31-A4E12FC75431}" type="presParOf" srcId="{0E5EEED6-18F0-44AD-830C-D10188F3226A}" destId="{EF6E9965-5BBC-47E0-ADDA-5D9FFE056B5C}" srcOrd="11" destOrd="0" presId="urn:microsoft.com/office/officeart/2005/8/layout/chevron1"/>
    <dgm:cxn modelId="{A4437DBC-4908-48C4-9D4D-9C2966918FDB}" type="presParOf" srcId="{0E5EEED6-18F0-44AD-830C-D10188F3226A}" destId="{1C794D7C-318F-467A-8EC1-949822603720}" srcOrd="12" destOrd="0" presId="urn:microsoft.com/office/officeart/2005/8/layout/chevron1"/>
    <dgm:cxn modelId="{6521BCDB-1CB7-41CE-8F04-53A21F58F2BE}" type="presParOf" srcId="{0E5EEED6-18F0-44AD-830C-D10188F3226A}" destId="{72D15093-8B50-4774-AC9F-603AA9F72730}" srcOrd="13" destOrd="0" presId="urn:microsoft.com/office/officeart/2005/8/layout/chevron1"/>
    <dgm:cxn modelId="{6B54D393-3D89-4283-A4AE-3B6C2874D6DE}" type="presParOf" srcId="{0E5EEED6-18F0-44AD-830C-D10188F3226A}" destId="{D3BE158D-30FE-4B81-8143-268A455A8A78}" srcOrd="1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dgm:t>
        <a:bodyPr/>
        <a:lstStyle/>
        <a:p>
          <a:r>
            <a:rPr lang="en-US" dirty="0" smtClean="0"/>
            <a:t>Project Overview</a:t>
          </a:r>
          <a:endParaRPr lang="en-US" dirty="0"/>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 Overview</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 Overview</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5E4CCE47-A878-43CD-AB5C-C2E8F3B1A562}">
      <dgm:prSet phldrT="[Text]"/>
      <dgm:spPr>
        <a:solidFill>
          <a:schemeClr val="bg2"/>
        </a:solidFill>
      </dgm:spPr>
      <dgm:t>
        <a:bodyPr/>
        <a:lstStyle/>
        <a:p>
          <a:r>
            <a:rPr lang="en-US" dirty="0" smtClean="0">
              <a:solidFill>
                <a:schemeClr val="bg2">
                  <a:lumMod val="10000"/>
                </a:schemeClr>
              </a:solidFill>
            </a:rPr>
            <a:t>Structure Feasibility</a:t>
          </a:r>
          <a:endParaRPr lang="en-US" dirty="0">
            <a:solidFill>
              <a:schemeClr val="bg2">
                <a:lumMod val="10000"/>
              </a:schemeClr>
            </a:solidFill>
          </a:endParaRPr>
        </a:p>
      </dgm:t>
    </dgm:pt>
    <dgm:pt modelId="{D041F8E6-3A2A-4D88-9327-E4B4BBEA8C60}" type="parTrans" cxnId="{D5F5FDEC-614B-4C59-88DD-C4940E0896AA}">
      <dgm:prSet/>
      <dgm:spPr/>
      <dgm:t>
        <a:bodyPr/>
        <a:lstStyle/>
        <a:p>
          <a:endParaRPr lang="en-US"/>
        </a:p>
      </dgm:t>
    </dgm:pt>
    <dgm:pt modelId="{9565CF60-6116-4A79-8B23-30AF983A987C}" type="sibTrans" cxnId="{D5F5FDEC-614B-4C59-88DD-C4940E0896AA}">
      <dgm:prSet/>
      <dgm:spPr/>
      <dgm:t>
        <a:bodyPr/>
        <a:lstStyle/>
        <a:p>
          <a:endParaRPr lang="en-US"/>
        </a:p>
      </dgm:t>
    </dgm:pt>
    <dgm:pt modelId="{FCF75645-08DC-44CD-A5C3-D7E07B43046A}">
      <dgm:prSet phldrT="[Text]"/>
      <dgm:spPr>
        <a:solidFill>
          <a:schemeClr val="bg2"/>
        </a:solidFill>
      </dgm:spPr>
      <dgm:t>
        <a:bodyPr/>
        <a:lstStyle/>
        <a:p>
          <a:r>
            <a:rPr lang="en-US" dirty="0" smtClean="0">
              <a:solidFill>
                <a:schemeClr val="bg2">
                  <a:lumMod val="10000"/>
                </a:schemeClr>
              </a:solidFill>
            </a:rPr>
            <a:t>Electrical Hardware Feasibility </a:t>
          </a:r>
          <a:endParaRPr lang="en-US" dirty="0">
            <a:solidFill>
              <a:schemeClr val="bg2">
                <a:lumMod val="10000"/>
              </a:schemeClr>
            </a:solidFill>
          </a:endParaRPr>
        </a:p>
      </dgm:t>
    </dgm:pt>
    <dgm:pt modelId="{87551F74-2710-4F29-9A95-9605EB02B244}" type="parTrans" cxnId="{ED56CC76-2005-4FE3-8BCB-FE358E1ECE85}">
      <dgm:prSet/>
      <dgm:spPr/>
      <dgm:t>
        <a:bodyPr/>
        <a:lstStyle/>
        <a:p>
          <a:endParaRPr lang="en-US"/>
        </a:p>
      </dgm:t>
    </dgm:pt>
    <dgm:pt modelId="{61D97679-ADE8-461F-9D0D-66B3BF5140FA}" type="sibTrans" cxnId="{ED56CC76-2005-4FE3-8BCB-FE358E1ECE85}">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 Overview</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CD4E764B-28BE-4579-B932-C54F759FCA4B}">
      <dgm:prSet phldrT="[Text]"/>
      <dgm:spPr>
        <a:solidFill>
          <a:schemeClr val="bg2"/>
        </a:solidFill>
      </dgm:spPr>
      <dgm:t>
        <a:bodyPr/>
        <a:lstStyle/>
        <a:p>
          <a:r>
            <a:rPr lang="en-US" dirty="0" smtClean="0">
              <a:solidFill>
                <a:schemeClr val="bg2">
                  <a:lumMod val="10000"/>
                </a:schemeClr>
              </a:solidFill>
            </a:rPr>
            <a:t>Software Feasibility </a:t>
          </a:r>
          <a:endParaRPr lang="en-US" dirty="0">
            <a:solidFill>
              <a:schemeClr val="bg2">
                <a:lumMod val="10000"/>
              </a:schemeClr>
            </a:solidFill>
          </a:endParaRPr>
        </a:p>
      </dgm:t>
    </dgm:pt>
    <dgm:pt modelId="{E785DD7B-66E6-49A6-9AD7-BDE09F25839B}" type="parTrans" cxnId="{8A776FCA-B8C3-4570-B99C-959B4BB84EA6}">
      <dgm:prSet/>
      <dgm:spPr/>
      <dgm:t>
        <a:bodyPr/>
        <a:lstStyle/>
        <a:p>
          <a:endParaRPr lang="en-US"/>
        </a:p>
      </dgm:t>
    </dgm:pt>
    <dgm:pt modelId="{3181F907-2DD1-4F47-868E-9FA9244916D7}" type="sibTrans" cxnId="{8A776FCA-B8C3-4570-B99C-959B4BB84EA6}">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8">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8">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1B7303E9-FDD6-4436-81E6-AB1E952E8340}" type="pres">
      <dgm:prSet presAssocID="{5E4CCE47-A878-43CD-AB5C-C2E8F3B1A562}" presName="parTxOnly" presStyleLbl="node1" presStyleIdx="2" presStyleCnt="8">
        <dgm:presLayoutVars>
          <dgm:chMax val="0"/>
          <dgm:chPref val="0"/>
          <dgm:bulletEnabled val="1"/>
        </dgm:presLayoutVars>
      </dgm:prSet>
      <dgm:spPr/>
      <dgm:t>
        <a:bodyPr/>
        <a:lstStyle/>
        <a:p>
          <a:endParaRPr lang="en-US"/>
        </a:p>
      </dgm:t>
    </dgm:pt>
    <dgm:pt modelId="{344CE0FF-A537-4323-B997-659E7CC3FE1B}" type="pres">
      <dgm:prSet presAssocID="{9565CF60-6116-4A79-8B23-30AF983A987C}" presName="parTxOnlySpace" presStyleCnt="0"/>
      <dgm:spPr/>
    </dgm:pt>
    <dgm:pt modelId="{ACFA685D-4F59-4B8A-979E-73F5C7E1077D}" type="pres">
      <dgm:prSet presAssocID="{27599253-0425-418F-A55D-4726CA29E4CA}" presName="parTxOnly" presStyleLbl="node1" presStyleIdx="3" presStyleCnt="8">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866257A1-5820-4756-8B57-E92256F96F19}" type="pres">
      <dgm:prSet presAssocID="{FCF75645-08DC-44CD-A5C3-D7E07B43046A}" presName="parTxOnly" presStyleLbl="node1" presStyleIdx="4" presStyleCnt="8">
        <dgm:presLayoutVars>
          <dgm:chMax val="0"/>
          <dgm:chPref val="0"/>
          <dgm:bulletEnabled val="1"/>
        </dgm:presLayoutVars>
      </dgm:prSet>
      <dgm:spPr/>
      <dgm:t>
        <a:bodyPr/>
        <a:lstStyle/>
        <a:p>
          <a:endParaRPr lang="en-US"/>
        </a:p>
      </dgm:t>
    </dgm:pt>
    <dgm:pt modelId="{61CA4730-278B-45D6-BE4A-FEF8E5D32F4E}" type="pres">
      <dgm:prSet presAssocID="{61D97679-ADE8-461F-9D0D-66B3BF5140FA}" presName="parTxOnlySpace" presStyleCnt="0"/>
      <dgm:spPr/>
    </dgm:pt>
    <dgm:pt modelId="{00C1DE9C-A891-47EB-B576-C57AB5E5C9C9}" type="pres">
      <dgm:prSet presAssocID="{69B976CB-E6CD-4EB2-AFE1-51EBD2B81B7B}" presName="parTxOnly" presStyleLbl="node1" presStyleIdx="5" presStyleCnt="8">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1C794D7C-318F-467A-8EC1-949822603720}" type="pres">
      <dgm:prSet presAssocID="{CD4E764B-28BE-4579-B932-C54F759FCA4B}" presName="parTxOnly" presStyleLbl="node1" presStyleIdx="6" presStyleCnt="8">
        <dgm:presLayoutVars>
          <dgm:chMax val="0"/>
          <dgm:chPref val="0"/>
          <dgm:bulletEnabled val="1"/>
        </dgm:presLayoutVars>
      </dgm:prSet>
      <dgm:spPr/>
      <dgm:t>
        <a:bodyPr/>
        <a:lstStyle/>
        <a:p>
          <a:endParaRPr lang="en-US"/>
        </a:p>
      </dgm:t>
    </dgm:pt>
    <dgm:pt modelId="{72D15093-8B50-4774-AC9F-603AA9F72730}" type="pres">
      <dgm:prSet presAssocID="{3181F907-2DD1-4F47-868E-9FA9244916D7}" presName="parTxOnlySpace" presStyleCnt="0"/>
      <dgm:spPr/>
    </dgm:pt>
    <dgm:pt modelId="{D3BE158D-30FE-4B81-8143-268A455A8A78}" type="pres">
      <dgm:prSet presAssocID="{3071C67B-9A6E-44F7-BD7A-F0353E81FCC6}" presName="parTxOnly" presStyleLbl="node1" presStyleIdx="7" presStyleCnt="8">
        <dgm:presLayoutVars>
          <dgm:chMax val="0"/>
          <dgm:chPref val="0"/>
          <dgm:bulletEnabled val="1"/>
        </dgm:presLayoutVars>
      </dgm:prSet>
      <dgm:spPr/>
      <dgm:t>
        <a:bodyPr/>
        <a:lstStyle/>
        <a:p>
          <a:endParaRPr lang="en-US"/>
        </a:p>
      </dgm:t>
    </dgm:pt>
  </dgm:ptLst>
  <dgm:cxnLst>
    <dgm:cxn modelId="{14BFC4DE-F799-4C28-BD1F-65A3D5E868A9}" type="presOf" srcId="{CD4E764B-28BE-4579-B932-C54F759FCA4B}" destId="{1C794D7C-318F-467A-8EC1-949822603720}" srcOrd="0" destOrd="0" presId="urn:microsoft.com/office/officeart/2005/8/layout/chevron1"/>
    <dgm:cxn modelId="{7CB7EF8D-EB9B-4076-8CAA-3E35BAE7E663}" type="presOf" srcId="{3071C67B-9A6E-44F7-BD7A-F0353E81FCC6}" destId="{D3BE158D-30FE-4B81-8143-268A455A8A78}" srcOrd="0" destOrd="0" presId="urn:microsoft.com/office/officeart/2005/8/layout/chevron1"/>
    <dgm:cxn modelId="{ED56CC76-2005-4FE3-8BCB-FE358E1ECE85}" srcId="{BCC5D316-6B60-4B5B-812A-FFDC993E9701}" destId="{FCF75645-08DC-44CD-A5C3-D7E07B43046A}" srcOrd="4" destOrd="0" parTransId="{87551F74-2710-4F29-9A95-9605EB02B244}" sibTransId="{61D97679-ADE8-461F-9D0D-66B3BF5140FA}"/>
    <dgm:cxn modelId="{015DBF6F-509E-4B17-A2E7-58B8B21EB070}" type="presOf" srcId="{FCF75645-08DC-44CD-A5C3-D7E07B43046A}" destId="{866257A1-5820-4756-8B57-E92256F96F19}" srcOrd="0" destOrd="0" presId="urn:microsoft.com/office/officeart/2005/8/layout/chevron1"/>
    <dgm:cxn modelId="{5B3FE930-8460-47AA-9068-5054BD142DAF}" type="presOf" srcId="{BCC5D316-6B60-4B5B-812A-FFDC993E9701}" destId="{0E5EEED6-18F0-44AD-830C-D10188F3226A}" srcOrd="0" destOrd="0" presId="urn:microsoft.com/office/officeart/2005/8/layout/chevron1"/>
    <dgm:cxn modelId="{B858C3E7-1AC6-4EAF-B551-141112441A42}" type="presOf" srcId="{27599253-0425-418F-A55D-4726CA29E4CA}" destId="{ACFA685D-4F59-4B8A-979E-73F5C7E1077D}" srcOrd="0" destOrd="0" presId="urn:microsoft.com/office/officeart/2005/8/layout/chevron1"/>
    <dgm:cxn modelId="{ABC68E0B-8959-4D27-AD93-84BB7B9DC207}" type="presOf" srcId="{5E4CCE47-A878-43CD-AB5C-C2E8F3B1A562}" destId="{1B7303E9-FDD6-4436-81E6-AB1E952E8340}"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7" destOrd="0" parTransId="{DD27F480-F9CA-4918-B42B-55020646B665}" sibTransId="{14D2659E-C75A-4452-9224-D50B1A3AA306}"/>
    <dgm:cxn modelId="{5CD0B89D-32CA-4F15-91CF-85B44D897FBA}" srcId="{BCC5D316-6B60-4B5B-812A-FFDC993E9701}" destId="{27599253-0425-418F-A55D-4726CA29E4CA}" srcOrd="3" destOrd="0" parTransId="{937D395A-AAF4-41C7-9007-012C1077DF26}" sibTransId="{EA82FDC8-5E71-46F1-B4CB-1697265C8ECF}"/>
    <dgm:cxn modelId="{2245D68C-8109-40EF-A810-C03CEB4AB938}" type="presOf" srcId="{6F7282CF-3D02-414A-B7A2-2317F20E9690}" destId="{65DED3B2-79A5-4C8D-B0F0-FA1451B6D61A}" srcOrd="0" destOrd="0" presId="urn:microsoft.com/office/officeart/2005/8/layout/chevron1"/>
    <dgm:cxn modelId="{F5B10278-EC9D-43D5-A368-3C54C8D679F3}" type="presOf" srcId="{6B674215-BAE4-4E3D-9986-9F16C63A7CA0}" destId="{D88FAEDB-44F9-400C-9F7E-F57F61DA50FE}" srcOrd="0" destOrd="0" presId="urn:microsoft.com/office/officeart/2005/8/layout/chevron1"/>
    <dgm:cxn modelId="{182D1857-5C6B-4D2D-B2CF-F7CBC92064AA}" srcId="{BCC5D316-6B60-4B5B-812A-FFDC993E9701}" destId="{69B976CB-E6CD-4EB2-AFE1-51EBD2B81B7B}" srcOrd="5" destOrd="0" parTransId="{FD8AA226-45F2-471C-86F9-F812BC875A47}" sibTransId="{79AB3921-288C-4239-A75E-B8F8CD994526}"/>
    <dgm:cxn modelId="{C21E078D-5AC1-4419-BA57-39EBDD7A187B}" type="presOf" srcId="{69B976CB-E6CD-4EB2-AFE1-51EBD2B81B7B}" destId="{00C1DE9C-A891-47EB-B576-C57AB5E5C9C9}"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D5F5FDEC-614B-4C59-88DD-C4940E0896AA}" srcId="{BCC5D316-6B60-4B5B-812A-FFDC993E9701}" destId="{5E4CCE47-A878-43CD-AB5C-C2E8F3B1A562}" srcOrd="2" destOrd="0" parTransId="{D041F8E6-3A2A-4D88-9327-E4B4BBEA8C60}" sibTransId="{9565CF60-6116-4A79-8B23-30AF983A987C}"/>
    <dgm:cxn modelId="{8A776FCA-B8C3-4570-B99C-959B4BB84EA6}" srcId="{BCC5D316-6B60-4B5B-812A-FFDC993E9701}" destId="{CD4E764B-28BE-4579-B932-C54F759FCA4B}" srcOrd="6" destOrd="0" parTransId="{E785DD7B-66E6-49A6-9AD7-BDE09F25839B}" sibTransId="{3181F907-2DD1-4F47-868E-9FA9244916D7}"/>
    <dgm:cxn modelId="{FCC7BDBC-329E-4B02-BF1B-11ADCE19DDB1}" type="presParOf" srcId="{0E5EEED6-18F0-44AD-830C-D10188F3226A}" destId="{D88FAEDB-44F9-400C-9F7E-F57F61DA50FE}" srcOrd="0" destOrd="0" presId="urn:microsoft.com/office/officeart/2005/8/layout/chevron1"/>
    <dgm:cxn modelId="{B782FBF5-D6DB-42F3-BAC6-A0194CCE7EEF}" type="presParOf" srcId="{0E5EEED6-18F0-44AD-830C-D10188F3226A}" destId="{9643C7F3-F606-45BD-93D4-C5087788A954}" srcOrd="1" destOrd="0" presId="urn:microsoft.com/office/officeart/2005/8/layout/chevron1"/>
    <dgm:cxn modelId="{3BE2F992-B4A0-4DD8-953C-89104AFC28D3}" type="presParOf" srcId="{0E5EEED6-18F0-44AD-830C-D10188F3226A}" destId="{65DED3B2-79A5-4C8D-B0F0-FA1451B6D61A}" srcOrd="2" destOrd="0" presId="urn:microsoft.com/office/officeart/2005/8/layout/chevron1"/>
    <dgm:cxn modelId="{8669DD06-6EE0-4B24-A8EA-1B6FCC544F3C}" type="presParOf" srcId="{0E5EEED6-18F0-44AD-830C-D10188F3226A}" destId="{3F4619E4-3987-423B-A9D6-9C6AB0569CBA}" srcOrd="3" destOrd="0" presId="urn:microsoft.com/office/officeart/2005/8/layout/chevron1"/>
    <dgm:cxn modelId="{24863964-6A7A-49BE-A0BE-B9D950B6BB09}" type="presParOf" srcId="{0E5EEED6-18F0-44AD-830C-D10188F3226A}" destId="{1B7303E9-FDD6-4436-81E6-AB1E952E8340}" srcOrd="4" destOrd="0" presId="urn:microsoft.com/office/officeart/2005/8/layout/chevron1"/>
    <dgm:cxn modelId="{DB17E695-C85C-4017-9158-89FED7DBFBAB}" type="presParOf" srcId="{0E5EEED6-18F0-44AD-830C-D10188F3226A}" destId="{344CE0FF-A537-4323-B997-659E7CC3FE1B}" srcOrd="5" destOrd="0" presId="urn:microsoft.com/office/officeart/2005/8/layout/chevron1"/>
    <dgm:cxn modelId="{C3B1BA95-5ED1-4672-9397-126D6A4991D5}" type="presParOf" srcId="{0E5EEED6-18F0-44AD-830C-D10188F3226A}" destId="{ACFA685D-4F59-4B8A-979E-73F5C7E1077D}" srcOrd="6" destOrd="0" presId="urn:microsoft.com/office/officeart/2005/8/layout/chevron1"/>
    <dgm:cxn modelId="{73AF4FAA-3C20-4327-819D-612968A1F4B9}" type="presParOf" srcId="{0E5EEED6-18F0-44AD-830C-D10188F3226A}" destId="{B5516B82-64B2-4094-A510-125B6829F7BF}" srcOrd="7" destOrd="0" presId="urn:microsoft.com/office/officeart/2005/8/layout/chevron1"/>
    <dgm:cxn modelId="{DDA26C10-0CA4-4C42-AADD-58D1C041EAF3}" type="presParOf" srcId="{0E5EEED6-18F0-44AD-830C-D10188F3226A}" destId="{866257A1-5820-4756-8B57-E92256F96F19}" srcOrd="8" destOrd="0" presId="urn:microsoft.com/office/officeart/2005/8/layout/chevron1"/>
    <dgm:cxn modelId="{A9BE9ADA-6F89-4EDC-9694-039AE8E51EE7}" type="presParOf" srcId="{0E5EEED6-18F0-44AD-830C-D10188F3226A}" destId="{61CA4730-278B-45D6-BE4A-FEF8E5D32F4E}" srcOrd="9" destOrd="0" presId="urn:microsoft.com/office/officeart/2005/8/layout/chevron1"/>
    <dgm:cxn modelId="{BE63EFA0-77A9-4A37-ADE1-7C52C0B7DE8E}" type="presParOf" srcId="{0E5EEED6-18F0-44AD-830C-D10188F3226A}" destId="{00C1DE9C-A891-47EB-B576-C57AB5E5C9C9}" srcOrd="10" destOrd="0" presId="urn:microsoft.com/office/officeart/2005/8/layout/chevron1"/>
    <dgm:cxn modelId="{26D96689-1FF2-477E-90AC-60E86D11E581}" type="presParOf" srcId="{0E5EEED6-18F0-44AD-830C-D10188F3226A}" destId="{EF6E9965-5BBC-47E0-ADDA-5D9FFE056B5C}" srcOrd="11" destOrd="0" presId="urn:microsoft.com/office/officeart/2005/8/layout/chevron1"/>
    <dgm:cxn modelId="{24AAA5D1-490C-461B-83B7-1BABDA2F4773}" type="presParOf" srcId="{0E5EEED6-18F0-44AD-830C-D10188F3226A}" destId="{1C794D7C-318F-467A-8EC1-949822603720}" srcOrd="12" destOrd="0" presId="urn:microsoft.com/office/officeart/2005/8/layout/chevron1"/>
    <dgm:cxn modelId="{394BC750-C024-4DD7-BC00-0C3E54543877}" type="presParOf" srcId="{0E5EEED6-18F0-44AD-830C-D10188F3226A}" destId="{72D15093-8B50-4774-AC9F-603AA9F72730}" srcOrd="13" destOrd="0" presId="urn:microsoft.com/office/officeart/2005/8/layout/chevron1"/>
    <dgm:cxn modelId="{4B1C6606-C823-43B9-901F-9A2CBFBDDCCA}" type="presParOf" srcId="{0E5EEED6-18F0-44AD-830C-D10188F3226A}" destId="{D3BE158D-30FE-4B81-8143-268A455A8A78}" srcOrd="1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DC978BBB-400A-4E77-AD17-7056C2BE78CD}" type="presOf" srcId="{27599253-0425-418F-A55D-4726CA29E4CA}" destId="{ACFA685D-4F59-4B8A-979E-73F5C7E1077D}" srcOrd="0" destOrd="0" presId="urn:microsoft.com/office/officeart/2005/8/layout/chevron1"/>
    <dgm:cxn modelId="{7D7C5930-D147-4BA3-BB54-2D33C537C832}" type="presOf" srcId="{69B976CB-E6CD-4EB2-AFE1-51EBD2B81B7B}" destId="{00C1DE9C-A891-47EB-B576-C57AB5E5C9C9}" srcOrd="0" destOrd="0" presId="urn:microsoft.com/office/officeart/2005/8/layout/chevron1"/>
    <dgm:cxn modelId="{0D1A46ED-5AC7-4E62-AE8E-C0D1925F59A1}" type="presOf" srcId="{3071C67B-9A6E-44F7-BD7A-F0353E81FCC6}" destId="{D3BE158D-30FE-4B81-8143-268A455A8A78}"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CFAE5BAA-63B5-4FD3-9D5F-85D0A27E311F}" type="presOf" srcId="{6B674215-BAE4-4E3D-9986-9F16C63A7CA0}" destId="{D88FAEDB-44F9-400C-9F7E-F57F61DA50FE}" srcOrd="0" destOrd="0" presId="urn:microsoft.com/office/officeart/2005/8/layout/chevron1"/>
    <dgm:cxn modelId="{860E46B9-81FC-498B-AFD8-8C230B205DDF}" type="presOf" srcId="{6F7282CF-3D02-414A-B7A2-2317F20E9690}" destId="{65DED3B2-79A5-4C8D-B0F0-FA1451B6D61A}" srcOrd="0" destOrd="0" presId="urn:microsoft.com/office/officeart/2005/8/layout/chevron1"/>
    <dgm:cxn modelId="{CAD2143D-16C3-481E-ADA5-2CEB050D3099}" type="presOf" srcId="{4225FE52-C553-408F-AEC1-7E8949FC6628}" destId="{EF6E6B95-A5E0-421C-B04B-831A7BEB93A6}" srcOrd="0" destOrd="0" presId="urn:microsoft.com/office/officeart/2005/8/layout/chevron1"/>
    <dgm:cxn modelId="{E7A3D38A-0A03-4701-9D5C-7282F01DB931}" type="presOf" srcId="{BCC5D316-6B60-4B5B-812A-FFDC993E9701}" destId="{0E5EEED6-18F0-44AD-830C-D10188F3226A}"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9C70B7F1-8189-40EC-8194-E995D0162379}" type="presParOf" srcId="{0E5EEED6-18F0-44AD-830C-D10188F3226A}" destId="{D88FAEDB-44F9-400C-9F7E-F57F61DA50FE}" srcOrd="0" destOrd="0" presId="urn:microsoft.com/office/officeart/2005/8/layout/chevron1"/>
    <dgm:cxn modelId="{27513CC2-A230-4971-868A-33CCAC7EB2B0}" type="presParOf" srcId="{0E5EEED6-18F0-44AD-830C-D10188F3226A}" destId="{9643C7F3-F606-45BD-93D4-C5087788A954}" srcOrd="1" destOrd="0" presId="urn:microsoft.com/office/officeart/2005/8/layout/chevron1"/>
    <dgm:cxn modelId="{50514C45-3A4E-4CA3-A249-4DE177850956}" type="presParOf" srcId="{0E5EEED6-18F0-44AD-830C-D10188F3226A}" destId="{65DED3B2-79A5-4C8D-B0F0-FA1451B6D61A}" srcOrd="2" destOrd="0" presId="urn:microsoft.com/office/officeart/2005/8/layout/chevron1"/>
    <dgm:cxn modelId="{C476C395-78A6-4C9F-B8EB-BCF9D8CEF6C6}" type="presParOf" srcId="{0E5EEED6-18F0-44AD-830C-D10188F3226A}" destId="{3F4619E4-3987-423B-A9D6-9C6AB0569CBA}" srcOrd="3" destOrd="0" presId="urn:microsoft.com/office/officeart/2005/8/layout/chevron1"/>
    <dgm:cxn modelId="{0C69E2DF-AD6B-4010-84FC-1B9B507685F0}" type="presParOf" srcId="{0E5EEED6-18F0-44AD-830C-D10188F3226A}" destId="{ACFA685D-4F59-4B8A-979E-73F5C7E1077D}" srcOrd="4" destOrd="0" presId="urn:microsoft.com/office/officeart/2005/8/layout/chevron1"/>
    <dgm:cxn modelId="{3029E886-73AD-44FB-9CD0-AA3D095A7B10}" type="presParOf" srcId="{0E5EEED6-18F0-44AD-830C-D10188F3226A}" destId="{B5516B82-64B2-4094-A510-125B6829F7BF}" srcOrd="5" destOrd="0" presId="urn:microsoft.com/office/officeart/2005/8/layout/chevron1"/>
    <dgm:cxn modelId="{FCC7DD60-8BFF-47C1-A868-A2ADEC488DB7}" type="presParOf" srcId="{0E5EEED6-18F0-44AD-830C-D10188F3226A}" destId="{00C1DE9C-A891-47EB-B576-C57AB5E5C9C9}" srcOrd="6" destOrd="0" presId="urn:microsoft.com/office/officeart/2005/8/layout/chevron1"/>
    <dgm:cxn modelId="{6D69D21A-08A2-488D-9B8E-3E2A0E6415D0}" type="presParOf" srcId="{0E5EEED6-18F0-44AD-830C-D10188F3226A}" destId="{EF6E9965-5BBC-47E0-ADDA-5D9FFE056B5C}" srcOrd="7" destOrd="0" presId="urn:microsoft.com/office/officeart/2005/8/layout/chevron1"/>
    <dgm:cxn modelId="{CF3619F4-2366-456D-9CC5-5EF0928A9B20}" type="presParOf" srcId="{0E5EEED6-18F0-44AD-830C-D10188F3226A}" destId="{D3BE158D-30FE-4B81-8143-268A455A8A78}" srcOrd="8" destOrd="0" presId="urn:microsoft.com/office/officeart/2005/8/layout/chevron1"/>
    <dgm:cxn modelId="{CCA8C077-7835-4015-B46F-E303B1CF4E31}" type="presParOf" srcId="{0E5EEED6-18F0-44AD-830C-D10188F3226A}" destId="{15DB74FA-7156-4133-BD7C-CB589342D52F}" srcOrd="9" destOrd="0" presId="urn:microsoft.com/office/officeart/2005/8/layout/chevron1"/>
    <dgm:cxn modelId="{C968A1EC-1FE9-4500-A08E-F837AD03AEA4}"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1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ACD8E672-4DAC-4244-BF6E-FD0C98699B0F}" type="presOf" srcId="{69B976CB-E6CD-4EB2-AFE1-51EBD2B81B7B}" destId="{00C1DE9C-A891-47EB-B576-C57AB5E5C9C9}" srcOrd="0" destOrd="0" presId="urn:microsoft.com/office/officeart/2005/8/layout/chevron1"/>
    <dgm:cxn modelId="{4479B0F5-7325-4AE6-AF2F-BDBF157CB24C}" type="presOf" srcId="{4225FE52-C553-408F-AEC1-7E8949FC6628}" destId="{EF6E6B95-A5E0-421C-B04B-831A7BEB93A6}"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CEFF27A8-7551-44B5-A1B1-C6D5AAD1FF58}" type="presOf" srcId="{3071C67B-9A6E-44F7-BD7A-F0353E81FCC6}" destId="{D3BE158D-30FE-4B81-8143-268A455A8A78}" srcOrd="0" destOrd="0" presId="urn:microsoft.com/office/officeart/2005/8/layout/chevron1"/>
    <dgm:cxn modelId="{DD843527-D5A0-40A3-9F5B-8D603A63FA9E}" type="presOf" srcId="{6B674215-BAE4-4E3D-9986-9F16C63A7CA0}" destId="{D88FAEDB-44F9-400C-9F7E-F57F61DA50FE}"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35B1A44A-AB0E-4944-9B0F-AEE1B9CA2417}" type="presOf" srcId="{BCC5D316-6B60-4B5B-812A-FFDC993E9701}" destId="{0E5EEED6-18F0-44AD-830C-D10188F3226A}" srcOrd="0" destOrd="0" presId="urn:microsoft.com/office/officeart/2005/8/layout/chevron1"/>
    <dgm:cxn modelId="{2097A0B0-FD30-4842-B45A-9439274F096E}" type="presOf" srcId="{6F7282CF-3D02-414A-B7A2-2317F20E9690}" destId="{65DED3B2-79A5-4C8D-B0F0-FA1451B6D61A}" srcOrd="0" destOrd="0" presId="urn:microsoft.com/office/officeart/2005/8/layout/chevron1"/>
    <dgm:cxn modelId="{73C8EBF0-EE19-4C6D-BD0A-FAC287F5C714}" type="presOf" srcId="{27599253-0425-418F-A55D-4726CA29E4CA}" destId="{ACFA685D-4F59-4B8A-979E-73F5C7E1077D}" srcOrd="0" destOrd="0" presId="urn:microsoft.com/office/officeart/2005/8/layout/chevron1"/>
    <dgm:cxn modelId="{498E05DE-ACDE-4F18-BA22-10241FBDB337}" type="presParOf" srcId="{0E5EEED6-18F0-44AD-830C-D10188F3226A}" destId="{D88FAEDB-44F9-400C-9F7E-F57F61DA50FE}" srcOrd="0" destOrd="0" presId="urn:microsoft.com/office/officeart/2005/8/layout/chevron1"/>
    <dgm:cxn modelId="{47D732A1-CE7F-4732-B1DF-D5B439A3BF5F}" type="presParOf" srcId="{0E5EEED6-18F0-44AD-830C-D10188F3226A}" destId="{9643C7F3-F606-45BD-93D4-C5087788A954}" srcOrd="1" destOrd="0" presId="urn:microsoft.com/office/officeart/2005/8/layout/chevron1"/>
    <dgm:cxn modelId="{6FA2E590-545F-46A0-9704-56A622BEA8CC}" type="presParOf" srcId="{0E5EEED6-18F0-44AD-830C-D10188F3226A}" destId="{65DED3B2-79A5-4C8D-B0F0-FA1451B6D61A}" srcOrd="2" destOrd="0" presId="urn:microsoft.com/office/officeart/2005/8/layout/chevron1"/>
    <dgm:cxn modelId="{B0FE7A41-E3C1-4778-BCFA-A5335279B865}" type="presParOf" srcId="{0E5EEED6-18F0-44AD-830C-D10188F3226A}" destId="{3F4619E4-3987-423B-A9D6-9C6AB0569CBA}" srcOrd="3" destOrd="0" presId="urn:microsoft.com/office/officeart/2005/8/layout/chevron1"/>
    <dgm:cxn modelId="{089FDA1B-67DB-4A1B-832A-BFE0C6461D54}" type="presParOf" srcId="{0E5EEED6-18F0-44AD-830C-D10188F3226A}" destId="{ACFA685D-4F59-4B8A-979E-73F5C7E1077D}" srcOrd="4" destOrd="0" presId="urn:microsoft.com/office/officeart/2005/8/layout/chevron1"/>
    <dgm:cxn modelId="{89FF193E-28E8-4FBE-91FC-F335921A4C5C}" type="presParOf" srcId="{0E5EEED6-18F0-44AD-830C-D10188F3226A}" destId="{B5516B82-64B2-4094-A510-125B6829F7BF}" srcOrd="5" destOrd="0" presId="urn:microsoft.com/office/officeart/2005/8/layout/chevron1"/>
    <dgm:cxn modelId="{026385F1-07B1-411B-B38D-0B9AAF892D2B}" type="presParOf" srcId="{0E5EEED6-18F0-44AD-830C-D10188F3226A}" destId="{00C1DE9C-A891-47EB-B576-C57AB5E5C9C9}" srcOrd="6" destOrd="0" presId="urn:microsoft.com/office/officeart/2005/8/layout/chevron1"/>
    <dgm:cxn modelId="{FD43D0CE-1EC1-4D78-8CF3-A2478A7EB24D}" type="presParOf" srcId="{0E5EEED6-18F0-44AD-830C-D10188F3226A}" destId="{EF6E9965-5BBC-47E0-ADDA-5D9FFE056B5C}" srcOrd="7" destOrd="0" presId="urn:microsoft.com/office/officeart/2005/8/layout/chevron1"/>
    <dgm:cxn modelId="{1145673A-E599-42C6-8AFF-243DA2068522}" type="presParOf" srcId="{0E5EEED6-18F0-44AD-830C-D10188F3226A}" destId="{D3BE158D-30FE-4B81-8143-268A455A8A78}" srcOrd="8" destOrd="0" presId="urn:microsoft.com/office/officeart/2005/8/layout/chevron1"/>
    <dgm:cxn modelId="{C08BD979-73D1-4116-9875-2D27081AF7C7}" type="presParOf" srcId="{0E5EEED6-18F0-44AD-830C-D10188F3226A}" destId="{15DB74FA-7156-4133-BD7C-CB589342D52F}" srcOrd="9" destOrd="0" presId="urn:microsoft.com/office/officeart/2005/8/layout/chevron1"/>
    <dgm:cxn modelId="{E7D73AD5-3254-4F39-8A21-FD99AF52054A}"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256B7464-310A-4779-906D-514FC3167289}" type="presOf" srcId="{27599253-0425-418F-A55D-4726CA29E4CA}" destId="{ACFA685D-4F59-4B8A-979E-73F5C7E1077D}"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B44E99F2-42F4-45D2-8D63-818BBE77EFB0}" srcId="{BCC5D316-6B60-4B5B-812A-FFDC993E9701}" destId="{6B674215-BAE4-4E3D-9986-9F16C63A7CA0}" srcOrd="0" destOrd="0" parTransId="{899E620B-4569-4F15-9314-54E1890C78E2}" sibTransId="{5E61FCA6-D94F-4022-BAB6-5A0C0BD26DE3}"/>
    <dgm:cxn modelId="{F3A033AC-55BB-49EA-A983-392232EA1BCC}" type="presOf" srcId="{4225FE52-C553-408F-AEC1-7E8949FC6628}" destId="{EF6E6B95-A5E0-421C-B04B-831A7BEB93A6}"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DAC01909-1350-4301-9929-6BE64DC4F8D7}" type="presOf" srcId="{3071C67B-9A6E-44F7-BD7A-F0353E81FCC6}" destId="{D3BE158D-30FE-4B81-8143-268A455A8A78}"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F2DBC594-5702-455F-A430-3B6E6BB39AF4}" type="presOf" srcId="{6F7282CF-3D02-414A-B7A2-2317F20E9690}" destId="{65DED3B2-79A5-4C8D-B0F0-FA1451B6D61A}"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84ACA34E-25B4-4910-94C4-559A2C637089}" type="presOf" srcId="{BCC5D316-6B60-4B5B-812A-FFDC993E9701}" destId="{0E5EEED6-18F0-44AD-830C-D10188F3226A}" srcOrd="0" destOrd="0" presId="urn:microsoft.com/office/officeart/2005/8/layout/chevron1"/>
    <dgm:cxn modelId="{D75B4819-FCF4-4362-A373-38231464EE6A}" type="presOf" srcId="{69B976CB-E6CD-4EB2-AFE1-51EBD2B81B7B}" destId="{00C1DE9C-A891-47EB-B576-C57AB5E5C9C9}" srcOrd="0" destOrd="0" presId="urn:microsoft.com/office/officeart/2005/8/layout/chevron1"/>
    <dgm:cxn modelId="{B8E42009-B207-42EE-B3EB-90A98C51C753}" type="presOf" srcId="{6B674215-BAE4-4E3D-9986-9F16C63A7CA0}" destId="{D88FAEDB-44F9-400C-9F7E-F57F61DA50FE}" srcOrd="0" destOrd="0" presId="urn:microsoft.com/office/officeart/2005/8/layout/chevron1"/>
    <dgm:cxn modelId="{64557262-7058-4FC8-8700-C2DC3D6BC5B6}" type="presParOf" srcId="{0E5EEED6-18F0-44AD-830C-D10188F3226A}" destId="{D88FAEDB-44F9-400C-9F7E-F57F61DA50FE}" srcOrd="0" destOrd="0" presId="urn:microsoft.com/office/officeart/2005/8/layout/chevron1"/>
    <dgm:cxn modelId="{A0C5B182-9037-4AF3-B3E0-9238D305CA84}" type="presParOf" srcId="{0E5EEED6-18F0-44AD-830C-D10188F3226A}" destId="{9643C7F3-F606-45BD-93D4-C5087788A954}" srcOrd="1" destOrd="0" presId="urn:microsoft.com/office/officeart/2005/8/layout/chevron1"/>
    <dgm:cxn modelId="{B33435B4-3491-42D4-A849-217161027323}" type="presParOf" srcId="{0E5EEED6-18F0-44AD-830C-D10188F3226A}" destId="{65DED3B2-79A5-4C8D-B0F0-FA1451B6D61A}" srcOrd="2" destOrd="0" presId="urn:microsoft.com/office/officeart/2005/8/layout/chevron1"/>
    <dgm:cxn modelId="{24685259-101A-47B7-8A0D-0F8792FB06ED}" type="presParOf" srcId="{0E5EEED6-18F0-44AD-830C-D10188F3226A}" destId="{3F4619E4-3987-423B-A9D6-9C6AB0569CBA}" srcOrd="3" destOrd="0" presId="urn:microsoft.com/office/officeart/2005/8/layout/chevron1"/>
    <dgm:cxn modelId="{E2D9E875-A129-4DE1-BC48-6D010DCCF5DF}" type="presParOf" srcId="{0E5EEED6-18F0-44AD-830C-D10188F3226A}" destId="{ACFA685D-4F59-4B8A-979E-73F5C7E1077D}" srcOrd="4" destOrd="0" presId="urn:microsoft.com/office/officeart/2005/8/layout/chevron1"/>
    <dgm:cxn modelId="{C0E375B4-8A59-4417-8760-9A8E3E2F267A}" type="presParOf" srcId="{0E5EEED6-18F0-44AD-830C-D10188F3226A}" destId="{B5516B82-64B2-4094-A510-125B6829F7BF}" srcOrd="5" destOrd="0" presId="urn:microsoft.com/office/officeart/2005/8/layout/chevron1"/>
    <dgm:cxn modelId="{EC6224F7-ACD3-441C-91CE-01979304E75E}" type="presParOf" srcId="{0E5EEED6-18F0-44AD-830C-D10188F3226A}" destId="{00C1DE9C-A891-47EB-B576-C57AB5E5C9C9}" srcOrd="6" destOrd="0" presId="urn:microsoft.com/office/officeart/2005/8/layout/chevron1"/>
    <dgm:cxn modelId="{53FD61EE-80E9-4A03-9025-B56F4CB04921}" type="presParOf" srcId="{0E5EEED6-18F0-44AD-830C-D10188F3226A}" destId="{EF6E9965-5BBC-47E0-ADDA-5D9FFE056B5C}" srcOrd="7" destOrd="0" presId="urn:microsoft.com/office/officeart/2005/8/layout/chevron1"/>
    <dgm:cxn modelId="{F9E304FC-5A77-4360-826B-B8EF488D4DB2}" type="presParOf" srcId="{0E5EEED6-18F0-44AD-830C-D10188F3226A}" destId="{D3BE158D-30FE-4B81-8143-268A455A8A78}" srcOrd="8" destOrd="0" presId="urn:microsoft.com/office/officeart/2005/8/layout/chevron1"/>
    <dgm:cxn modelId="{753B56F7-33B1-4B5A-B883-CF4C87E9B8BE}" type="presParOf" srcId="{0E5EEED6-18F0-44AD-830C-D10188F3226A}" destId="{15DB74FA-7156-4133-BD7C-CB589342D52F}" srcOrd="9" destOrd="0" presId="urn:microsoft.com/office/officeart/2005/8/layout/chevron1"/>
    <dgm:cxn modelId="{5554D44B-5F5F-427B-9E80-5F7AD14A6B0D}"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B37BDE68-F6B4-475F-B594-DC7CB9A82C63}" type="presOf" srcId="{27599253-0425-418F-A55D-4726CA29E4CA}" destId="{ACFA685D-4F59-4B8A-979E-73F5C7E1077D}"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8EE857F3-6BDA-4E28-B0EC-4637B89465E4}" type="presOf" srcId="{BCC5D316-6B60-4B5B-812A-FFDC993E9701}" destId="{0E5EEED6-18F0-44AD-830C-D10188F3226A}"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13C2CC91-11DE-4E14-9666-A9DE1132DA54}" type="presOf" srcId="{69B976CB-E6CD-4EB2-AFE1-51EBD2B81B7B}" destId="{00C1DE9C-A891-47EB-B576-C57AB5E5C9C9}"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304790F2-8C18-4786-821D-F03D3F53301F}" type="presOf" srcId="{3071C67B-9A6E-44F7-BD7A-F0353E81FCC6}" destId="{D3BE158D-30FE-4B81-8143-268A455A8A78}" srcOrd="0" destOrd="0" presId="urn:microsoft.com/office/officeart/2005/8/layout/chevron1"/>
    <dgm:cxn modelId="{B13EB5D8-1C8A-44D3-8119-D5FB040AF911}" type="presOf" srcId="{4225FE52-C553-408F-AEC1-7E8949FC6628}" destId="{EF6E6B95-A5E0-421C-B04B-831A7BEB93A6}" srcOrd="0" destOrd="0" presId="urn:microsoft.com/office/officeart/2005/8/layout/chevron1"/>
    <dgm:cxn modelId="{1F646C8C-95A4-416F-9041-F5FF5D1EE7DE}" type="presOf" srcId="{6F7282CF-3D02-414A-B7A2-2317F20E9690}" destId="{65DED3B2-79A5-4C8D-B0F0-FA1451B6D61A}" srcOrd="0" destOrd="0" presId="urn:microsoft.com/office/officeart/2005/8/layout/chevron1"/>
    <dgm:cxn modelId="{E26BCBB1-5B08-4C14-A231-2E480FE26183}" type="presOf" srcId="{6B674215-BAE4-4E3D-9986-9F16C63A7CA0}" destId="{D88FAEDB-44F9-400C-9F7E-F57F61DA50FE}"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44899E0F-8085-4D93-87B7-699CA2E4CB30}" type="presParOf" srcId="{0E5EEED6-18F0-44AD-830C-D10188F3226A}" destId="{D88FAEDB-44F9-400C-9F7E-F57F61DA50FE}" srcOrd="0" destOrd="0" presId="urn:microsoft.com/office/officeart/2005/8/layout/chevron1"/>
    <dgm:cxn modelId="{872878E7-6749-463F-86E4-D4383639C985}" type="presParOf" srcId="{0E5EEED6-18F0-44AD-830C-D10188F3226A}" destId="{9643C7F3-F606-45BD-93D4-C5087788A954}" srcOrd="1" destOrd="0" presId="urn:microsoft.com/office/officeart/2005/8/layout/chevron1"/>
    <dgm:cxn modelId="{6F9CDC65-DED9-45BE-8F80-B7F1030691A2}" type="presParOf" srcId="{0E5EEED6-18F0-44AD-830C-D10188F3226A}" destId="{65DED3B2-79A5-4C8D-B0F0-FA1451B6D61A}" srcOrd="2" destOrd="0" presId="urn:microsoft.com/office/officeart/2005/8/layout/chevron1"/>
    <dgm:cxn modelId="{67F1423D-4AEB-49D0-A328-80FD16BB1037}" type="presParOf" srcId="{0E5EEED6-18F0-44AD-830C-D10188F3226A}" destId="{3F4619E4-3987-423B-A9D6-9C6AB0569CBA}" srcOrd="3" destOrd="0" presId="urn:microsoft.com/office/officeart/2005/8/layout/chevron1"/>
    <dgm:cxn modelId="{731766B5-57EC-495E-B30E-FD7B806FDF40}" type="presParOf" srcId="{0E5EEED6-18F0-44AD-830C-D10188F3226A}" destId="{ACFA685D-4F59-4B8A-979E-73F5C7E1077D}" srcOrd="4" destOrd="0" presId="urn:microsoft.com/office/officeart/2005/8/layout/chevron1"/>
    <dgm:cxn modelId="{A0959967-06CE-4E9E-BC86-7AFEC2F60A17}" type="presParOf" srcId="{0E5EEED6-18F0-44AD-830C-D10188F3226A}" destId="{B5516B82-64B2-4094-A510-125B6829F7BF}" srcOrd="5" destOrd="0" presId="urn:microsoft.com/office/officeart/2005/8/layout/chevron1"/>
    <dgm:cxn modelId="{B9AEB310-F111-4C8D-A67C-20ECD84379B5}" type="presParOf" srcId="{0E5EEED6-18F0-44AD-830C-D10188F3226A}" destId="{00C1DE9C-A891-47EB-B576-C57AB5E5C9C9}" srcOrd="6" destOrd="0" presId="urn:microsoft.com/office/officeart/2005/8/layout/chevron1"/>
    <dgm:cxn modelId="{475F30DC-7142-442E-9BF2-BE8FF9C27019}" type="presParOf" srcId="{0E5EEED6-18F0-44AD-830C-D10188F3226A}" destId="{EF6E9965-5BBC-47E0-ADDA-5D9FFE056B5C}" srcOrd="7" destOrd="0" presId="urn:microsoft.com/office/officeart/2005/8/layout/chevron1"/>
    <dgm:cxn modelId="{EBA1B18F-C944-4586-8D98-E7BDA5C96E09}" type="presParOf" srcId="{0E5EEED6-18F0-44AD-830C-D10188F3226A}" destId="{D3BE158D-30FE-4B81-8143-268A455A8A78}" srcOrd="8" destOrd="0" presId="urn:microsoft.com/office/officeart/2005/8/layout/chevron1"/>
    <dgm:cxn modelId="{56003869-5000-44B1-8457-66C61114A17E}" type="presParOf" srcId="{0E5EEED6-18F0-44AD-830C-D10188F3226A}" destId="{15DB74FA-7156-4133-BD7C-CB589342D52F}" srcOrd="9" destOrd="0" presId="urn:microsoft.com/office/officeart/2005/8/layout/chevron1"/>
    <dgm:cxn modelId="{26214FD9-B3D6-493C-9510-F73B564818AE}"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t>Project Overview</a:t>
          </a:r>
          <a:endParaRPr lang="en-US" sz="1500" kern="1200" dirty="0"/>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Structure</a:t>
          </a:r>
          <a:endParaRPr lang="en-US" sz="1500" kern="1200" dirty="0">
            <a:solidFill>
              <a:schemeClr val="bg1"/>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Structure</a:t>
          </a:r>
          <a:endParaRPr lang="en-US" sz="1500" kern="1200" dirty="0">
            <a:solidFill>
              <a:schemeClr val="bg1"/>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Structure</a:t>
          </a:r>
          <a:endParaRPr lang="en-US" sz="1500" kern="1200" dirty="0">
            <a:solidFill>
              <a:schemeClr val="bg1"/>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Structure</a:t>
          </a:r>
          <a:endParaRPr lang="en-US" sz="1500" kern="1200" dirty="0">
            <a:solidFill>
              <a:schemeClr val="bg1"/>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Structure</a:t>
          </a:r>
          <a:endParaRPr lang="en-US" sz="1500" kern="1200" dirty="0">
            <a:solidFill>
              <a:schemeClr val="bg1"/>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Structure</a:t>
          </a:r>
          <a:endParaRPr lang="en-US" sz="1500" kern="1200" dirty="0">
            <a:solidFill>
              <a:schemeClr val="bg1"/>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Structure</a:t>
          </a:r>
          <a:endParaRPr lang="en-US" sz="1500" kern="1200" dirty="0">
            <a:solidFill>
              <a:schemeClr val="bg1"/>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Testing</a:t>
          </a:r>
          <a:endParaRPr lang="en-US" sz="1500" kern="1200" dirty="0">
            <a:solidFill>
              <a:schemeClr val="bg1"/>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Testing</a:t>
          </a:r>
          <a:endParaRPr lang="en-US" sz="1500" kern="1200" dirty="0">
            <a:solidFill>
              <a:schemeClr val="bg1"/>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Testing</a:t>
          </a:r>
          <a:endParaRPr lang="en-US" sz="1500" kern="1200" dirty="0">
            <a:solidFill>
              <a:schemeClr val="bg1"/>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t>Project Overview</a:t>
          </a:r>
          <a:endParaRPr lang="en-US" sz="1500" kern="1200" dirty="0"/>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Testing</a:t>
          </a:r>
          <a:endParaRPr lang="en-US" sz="1500" kern="1200" dirty="0">
            <a:solidFill>
              <a:schemeClr val="bg1"/>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Electrical Hardware</a:t>
          </a:r>
          <a:endParaRPr lang="en-US" sz="1500" kern="1200" dirty="0">
            <a:solidFill>
              <a:schemeClr val="bg1"/>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t>Project Overview</a:t>
          </a:r>
          <a:endParaRPr lang="en-US" sz="1500" kern="1200" dirty="0"/>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25000"/>
                </a:schemeClr>
              </a:solidFill>
            </a:rPr>
            <a:t>Project Overview</a:t>
          </a:r>
          <a:endParaRPr lang="en-US" sz="1500" kern="1200" dirty="0">
            <a:solidFill>
              <a:schemeClr val="bg2">
                <a:lumMod val="25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Structure</a:t>
          </a:r>
          <a:endParaRPr lang="en-US" sz="1500" kern="1200" dirty="0">
            <a:solidFill>
              <a:schemeClr val="bg1"/>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25000"/>
                </a:schemeClr>
              </a:solidFill>
            </a:rPr>
            <a:t>Project Overview</a:t>
          </a:r>
          <a:endParaRPr lang="en-US" sz="1500" kern="1200" dirty="0">
            <a:solidFill>
              <a:schemeClr val="bg2">
                <a:lumMod val="25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Structure</a:t>
          </a:r>
          <a:endParaRPr lang="en-US" sz="1500" kern="1200" dirty="0">
            <a:solidFill>
              <a:schemeClr val="bg1"/>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Structure</a:t>
          </a:r>
          <a:endParaRPr lang="en-US" sz="1500" kern="1200" dirty="0">
            <a:solidFill>
              <a:schemeClr val="bg1"/>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Structure</a:t>
          </a:r>
          <a:endParaRPr lang="en-US" sz="1500" kern="1200" dirty="0">
            <a:solidFill>
              <a:schemeClr val="bg1"/>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Structure</a:t>
          </a:r>
          <a:endParaRPr lang="en-US" sz="1500" kern="1200" dirty="0">
            <a:solidFill>
              <a:schemeClr val="bg1"/>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Structure</a:t>
          </a:r>
          <a:endParaRPr lang="en-US" sz="1500" kern="1200" dirty="0">
            <a:solidFill>
              <a:schemeClr val="bg1"/>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0.25296</cdr:x>
      <cdr:y>0.72897</cdr:y>
    </cdr:from>
    <cdr:to>
      <cdr:x>0.64102</cdr:x>
      <cdr:y>0.87851</cdr:y>
    </cdr:to>
    <cdr:sp macro="" textlink="">
      <cdr:nvSpPr>
        <cdr:cNvPr id="2" name="TextBox 1"/>
        <cdr:cNvSpPr txBox="1"/>
      </cdr:nvSpPr>
      <cdr:spPr>
        <a:xfrm xmlns:a="http://schemas.openxmlformats.org/drawingml/2006/main">
          <a:off x="1291441" y="2971800"/>
          <a:ext cx="1981202" cy="609629"/>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US" sz="1600" b="1" dirty="0" smtClean="0">
              <a:solidFill>
                <a:schemeClr val="bg2">
                  <a:lumMod val="25000"/>
                </a:schemeClr>
              </a:solidFill>
            </a:rPr>
            <a:t>Surrey Donates Vibration Testing </a:t>
          </a:r>
          <a:endParaRPr lang="en-US" sz="1600" b="1" dirty="0">
            <a:solidFill>
              <a:schemeClr val="bg2">
                <a:lumMod val="25000"/>
              </a:schemeClr>
            </a:solidFill>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0.2567</cdr:x>
      <cdr:y>0.70653</cdr:y>
    </cdr:from>
    <cdr:to>
      <cdr:x>0.65081</cdr:x>
      <cdr:y>0.85228</cdr:y>
    </cdr:to>
    <cdr:sp macro="" textlink="">
      <cdr:nvSpPr>
        <cdr:cNvPr id="2" name="TextBox 1"/>
        <cdr:cNvSpPr txBox="1"/>
      </cdr:nvSpPr>
      <cdr:spPr>
        <a:xfrm xmlns:a="http://schemas.openxmlformats.org/drawingml/2006/main">
          <a:off x="1389663" y="3324448"/>
          <a:ext cx="2133579" cy="68580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US" sz="1600" b="1" dirty="0" smtClean="0">
              <a:solidFill>
                <a:schemeClr val="bg2">
                  <a:lumMod val="25000"/>
                </a:schemeClr>
              </a:solidFill>
            </a:rPr>
            <a:t>EEF Mini Proposal Awarded</a:t>
          </a:r>
          <a:endParaRPr lang="en-US" sz="1600" b="1" dirty="0">
            <a:solidFill>
              <a:schemeClr val="bg2">
                <a:lumMod val="25000"/>
              </a:schemeClr>
            </a:solidFill>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0.72306</cdr:x>
      <cdr:y>0.64359</cdr:y>
    </cdr:from>
    <cdr:to>
      <cdr:x>0.96588</cdr:x>
      <cdr:y>0.72728</cdr:y>
    </cdr:to>
    <cdr:sp macro="" textlink="">
      <cdr:nvSpPr>
        <cdr:cNvPr id="2" name="TextBox 1"/>
        <cdr:cNvSpPr txBox="1"/>
      </cdr:nvSpPr>
      <cdr:spPr>
        <a:xfrm xmlns:a="http://schemas.openxmlformats.org/drawingml/2006/main">
          <a:off x="6580187" y="2930236"/>
          <a:ext cx="2209800" cy="38103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US" sz="1600" b="1" dirty="0" smtClean="0">
              <a:solidFill>
                <a:schemeClr val="bg2">
                  <a:lumMod val="25000"/>
                </a:schemeClr>
              </a:solidFill>
            </a:rPr>
            <a:t>No Additional Funding</a:t>
          </a:r>
          <a:endParaRPr lang="en-US" sz="1600" b="1" dirty="0">
            <a:solidFill>
              <a:schemeClr val="bg2">
                <a:lumMod val="25000"/>
              </a:schemeClr>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425FA7B-4B2C-4181-AB1F-95137536EF05}" type="datetimeFigureOut">
              <a:rPr lang="en-US" smtClean="0"/>
              <a:t>10/28/15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ED109EB-1BAB-4E6B-95A2-516C5D7CE14A}" type="slidenum">
              <a:rPr lang="en-US" smtClean="0"/>
              <a:t>‹#›</a:t>
            </a:fld>
            <a:endParaRPr lang="en-US"/>
          </a:p>
        </p:txBody>
      </p:sp>
    </p:spTree>
    <p:extLst>
      <p:ext uri="{BB962C8B-B14F-4D97-AF65-F5344CB8AC3E}">
        <p14:creationId xmlns:p14="http://schemas.microsoft.com/office/powerpoint/2010/main" val="1545328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Pictures from</a:t>
            </a:r>
            <a:r>
              <a:rPr lang="en-US" baseline="0" dirty="0" smtClean="0"/>
              <a:t> PCB.com</a:t>
            </a:r>
            <a:endParaRPr lang="en-US" dirty="0"/>
          </a:p>
        </p:txBody>
      </p:sp>
      <p:sp>
        <p:nvSpPr>
          <p:cNvPr id="4" name="Slide Number Placeholder 3"/>
          <p:cNvSpPr>
            <a:spLocks noGrp="1"/>
          </p:cNvSpPr>
          <p:nvPr>
            <p:ph type="sldNum" sz="quarter" idx="10"/>
          </p:nvPr>
        </p:nvSpPr>
        <p:spPr/>
        <p:txBody>
          <a:bodyPr/>
          <a:lstStyle/>
          <a:p>
            <a:fld id="{A77D91AE-8B97-48B1-822B-92B692104368}" type="slidenum">
              <a:rPr lang="en-US" smtClean="0"/>
              <a:t>30</a:t>
            </a:fld>
            <a:endParaRPr lang="en-US"/>
          </a:p>
        </p:txBody>
      </p:sp>
    </p:spTree>
    <p:extLst>
      <p:ext uri="{BB962C8B-B14F-4D97-AF65-F5344CB8AC3E}">
        <p14:creationId xmlns:p14="http://schemas.microsoft.com/office/powerpoint/2010/main" val="40036987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4.</a:t>
            </a:r>
            <a:r>
              <a:rPr lang="en-US" baseline="0" dirty="0" smtClean="0"/>
              <a:t> Once data collection is finished, user will press stop, halting the communication from the microcontroller and the </a:t>
            </a:r>
            <a:r>
              <a:rPr lang="en-US" baseline="0" dirty="0" err="1" smtClean="0"/>
              <a:t>realtime</a:t>
            </a:r>
            <a:r>
              <a:rPr lang="en-US" baseline="0" dirty="0" smtClean="0"/>
              <a:t> plotting.</a:t>
            </a:r>
            <a:endParaRPr lang="en-US" dirty="0"/>
          </a:p>
        </p:txBody>
      </p:sp>
      <p:sp>
        <p:nvSpPr>
          <p:cNvPr id="4" name="Slide Number Placeholder 3"/>
          <p:cNvSpPr>
            <a:spLocks noGrp="1"/>
          </p:cNvSpPr>
          <p:nvPr>
            <p:ph type="sldNum" sz="quarter" idx="10"/>
          </p:nvPr>
        </p:nvSpPr>
        <p:spPr/>
        <p:txBody>
          <a:bodyPr/>
          <a:lstStyle/>
          <a:p>
            <a:fld id="{9ED109EB-1BAB-4E6B-95A2-516C5D7CE14A}" type="slidenum">
              <a:rPr lang="en-US" smtClean="0"/>
              <a:t>48</a:t>
            </a:fld>
            <a:endParaRPr lang="en-US"/>
          </a:p>
        </p:txBody>
      </p:sp>
    </p:spTree>
    <p:extLst>
      <p:ext uri="{BB962C8B-B14F-4D97-AF65-F5344CB8AC3E}">
        <p14:creationId xmlns:p14="http://schemas.microsoft.com/office/powerpoint/2010/main" val="2029415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4.</a:t>
            </a:r>
            <a:r>
              <a:rPr lang="en-US" baseline="0" dirty="0" smtClean="0"/>
              <a:t> Once data collection is finished, user will press stop, halting the communication from the microcontroller and the </a:t>
            </a:r>
            <a:r>
              <a:rPr lang="en-US" baseline="0" dirty="0" err="1" smtClean="0"/>
              <a:t>realtime</a:t>
            </a:r>
            <a:r>
              <a:rPr lang="en-US" baseline="0" dirty="0" smtClean="0"/>
              <a:t> plotting.</a:t>
            </a:r>
            <a:endParaRPr lang="en-US" dirty="0"/>
          </a:p>
        </p:txBody>
      </p:sp>
      <p:sp>
        <p:nvSpPr>
          <p:cNvPr id="4" name="Slide Number Placeholder 3"/>
          <p:cNvSpPr>
            <a:spLocks noGrp="1"/>
          </p:cNvSpPr>
          <p:nvPr>
            <p:ph type="sldNum" sz="quarter" idx="10"/>
          </p:nvPr>
        </p:nvSpPr>
        <p:spPr/>
        <p:txBody>
          <a:bodyPr/>
          <a:lstStyle/>
          <a:p>
            <a:fld id="{9ED109EB-1BAB-4E6B-95A2-516C5D7CE14A}" type="slidenum">
              <a:rPr lang="en-US" smtClean="0"/>
              <a:t>49</a:t>
            </a:fld>
            <a:endParaRPr lang="en-US"/>
          </a:p>
        </p:txBody>
      </p:sp>
    </p:spTree>
    <p:extLst>
      <p:ext uri="{BB962C8B-B14F-4D97-AF65-F5344CB8AC3E}">
        <p14:creationId xmlns:p14="http://schemas.microsoft.com/office/powerpoint/2010/main" val="271652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7D91AE-8B97-48B1-822B-92B692104368}" type="slidenum">
              <a:rPr lang="en-US" smtClean="0"/>
              <a:t>32</a:t>
            </a:fld>
            <a:endParaRPr lang="en-US"/>
          </a:p>
        </p:txBody>
      </p:sp>
    </p:spTree>
    <p:extLst>
      <p:ext uri="{BB962C8B-B14F-4D97-AF65-F5344CB8AC3E}">
        <p14:creationId xmlns:p14="http://schemas.microsoft.com/office/powerpoint/2010/main" val="1014503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7D91AE-8B97-48B1-822B-92B692104368}" type="slidenum">
              <a:rPr lang="en-US" smtClean="0"/>
              <a:t>33</a:t>
            </a:fld>
            <a:endParaRPr lang="en-US"/>
          </a:p>
        </p:txBody>
      </p:sp>
    </p:spTree>
    <p:extLst>
      <p:ext uri="{BB962C8B-B14F-4D97-AF65-F5344CB8AC3E}">
        <p14:creationId xmlns:p14="http://schemas.microsoft.com/office/powerpoint/2010/main" val="148471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0.</a:t>
            </a:r>
            <a:r>
              <a:rPr lang="en-US" baseline="0" dirty="0" smtClean="0"/>
              <a:t> This is the external computer where data is saved and displayed. Right now </a:t>
            </a:r>
            <a:endParaRPr lang="en-US" dirty="0"/>
          </a:p>
        </p:txBody>
      </p:sp>
      <p:sp>
        <p:nvSpPr>
          <p:cNvPr id="4" name="Slide Number Placeholder 3"/>
          <p:cNvSpPr>
            <a:spLocks noGrp="1"/>
          </p:cNvSpPr>
          <p:nvPr>
            <p:ph type="sldNum" sz="quarter" idx="10"/>
          </p:nvPr>
        </p:nvSpPr>
        <p:spPr/>
        <p:txBody>
          <a:bodyPr/>
          <a:lstStyle/>
          <a:p>
            <a:fld id="{9ED109EB-1BAB-4E6B-95A2-516C5D7CE14A}" type="slidenum">
              <a:rPr lang="en-US" smtClean="0"/>
              <a:t>42</a:t>
            </a:fld>
            <a:endParaRPr lang="en-US"/>
          </a:p>
        </p:txBody>
      </p:sp>
    </p:spTree>
    <p:extLst>
      <p:ext uri="{BB962C8B-B14F-4D97-AF65-F5344CB8AC3E}">
        <p14:creationId xmlns:p14="http://schemas.microsoft.com/office/powerpoint/2010/main" val="3195225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2.</a:t>
            </a:r>
            <a:r>
              <a:rPr lang="en-US" baseline="0" dirty="0" smtClean="0"/>
              <a:t> After this the user will be able to enter limits, the save file location and channel number with a maximum of 60 channels.</a:t>
            </a:r>
            <a:endParaRPr lang="en-US" dirty="0"/>
          </a:p>
        </p:txBody>
      </p:sp>
      <p:sp>
        <p:nvSpPr>
          <p:cNvPr id="4" name="Slide Number Placeholder 3"/>
          <p:cNvSpPr>
            <a:spLocks noGrp="1"/>
          </p:cNvSpPr>
          <p:nvPr>
            <p:ph type="sldNum" sz="quarter" idx="10"/>
          </p:nvPr>
        </p:nvSpPr>
        <p:spPr/>
        <p:txBody>
          <a:bodyPr/>
          <a:lstStyle/>
          <a:p>
            <a:fld id="{9ED109EB-1BAB-4E6B-95A2-516C5D7CE14A}" type="slidenum">
              <a:rPr lang="en-US" smtClean="0"/>
              <a:t>43</a:t>
            </a:fld>
            <a:endParaRPr lang="en-US"/>
          </a:p>
        </p:txBody>
      </p:sp>
    </p:spTree>
    <p:extLst>
      <p:ext uri="{BB962C8B-B14F-4D97-AF65-F5344CB8AC3E}">
        <p14:creationId xmlns:p14="http://schemas.microsoft.com/office/powerpoint/2010/main" val="2907521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3.</a:t>
            </a:r>
            <a:r>
              <a:rPr lang="en-US" baseline="0" dirty="0" smtClean="0"/>
              <a:t> User then presses start to tell the microcontroller to initiate the data collection.</a:t>
            </a:r>
            <a:endParaRPr lang="en-US" dirty="0"/>
          </a:p>
        </p:txBody>
      </p:sp>
      <p:sp>
        <p:nvSpPr>
          <p:cNvPr id="4" name="Slide Number Placeholder 3"/>
          <p:cNvSpPr>
            <a:spLocks noGrp="1"/>
          </p:cNvSpPr>
          <p:nvPr>
            <p:ph type="sldNum" sz="quarter" idx="10"/>
          </p:nvPr>
        </p:nvSpPr>
        <p:spPr/>
        <p:txBody>
          <a:bodyPr/>
          <a:lstStyle/>
          <a:p>
            <a:fld id="{9ED109EB-1BAB-4E6B-95A2-516C5D7CE14A}" type="slidenum">
              <a:rPr lang="en-US" smtClean="0"/>
              <a:t>44</a:t>
            </a:fld>
            <a:endParaRPr lang="en-US"/>
          </a:p>
        </p:txBody>
      </p:sp>
    </p:spTree>
    <p:extLst>
      <p:ext uri="{BB962C8B-B14F-4D97-AF65-F5344CB8AC3E}">
        <p14:creationId xmlns:p14="http://schemas.microsoft.com/office/powerpoint/2010/main" val="3200669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3.</a:t>
            </a:r>
            <a:r>
              <a:rPr lang="en-US" baseline="0" dirty="0" smtClean="0"/>
              <a:t> This initiates the data collection, moving through limit checking, data storage, and the FFT. At this </a:t>
            </a:r>
            <a:r>
              <a:rPr lang="en-US" baseline="0" dirty="0" err="1" smtClean="0"/>
              <a:t>realtime</a:t>
            </a:r>
            <a:r>
              <a:rPr lang="en-US" baseline="0" dirty="0" smtClean="0"/>
              <a:t> data starts to populate the real-time plot. </a:t>
            </a:r>
            <a:endParaRPr lang="en-US" dirty="0"/>
          </a:p>
        </p:txBody>
      </p:sp>
      <p:sp>
        <p:nvSpPr>
          <p:cNvPr id="4" name="Slide Number Placeholder 3"/>
          <p:cNvSpPr>
            <a:spLocks noGrp="1"/>
          </p:cNvSpPr>
          <p:nvPr>
            <p:ph type="sldNum" sz="quarter" idx="10"/>
          </p:nvPr>
        </p:nvSpPr>
        <p:spPr/>
        <p:txBody>
          <a:bodyPr/>
          <a:lstStyle/>
          <a:p>
            <a:fld id="{9ED109EB-1BAB-4E6B-95A2-516C5D7CE14A}" type="slidenum">
              <a:rPr lang="en-US" smtClean="0"/>
              <a:t>45</a:t>
            </a:fld>
            <a:endParaRPr lang="en-US"/>
          </a:p>
        </p:txBody>
      </p:sp>
    </p:spTree>
    <p:extLst>
      <p:ext uri="{BB962C8B-B14F-4D97-AF65-F5344CB8AC3E}">
        <p14:creationId xmlns:p14="http://schemas.microsoft.com/office/powerpoint/2010/main" val="485557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4.</a:t>
            </a:r>
            <a:r>
              <a:rPr lang="en-US" baseline="0" dirty="0" smtClean="0"/>
              <a:t> Once data collection is finished, user will press stop, halting the communication from the microcontroller and the </a:t>
            </a:r>
            <a:r>
              <a:rPr lang="en-US" baseline="0" dirty="0" err="1" smtClean="0"/>
              <a:t>realtime</a:t>
            </a:r>
            <a:r>
              <a:rPr lang="en-US" baseline="0" dirty="0" smtClean="0"/>
              <a:t> plotting.</a:t>
            </a:r>
            <a:endParaRPr lang="en-US" dirty="0"/>
          </a:p>
        </p:txBody>
      </p:sp>
      <p:sp>
        <p:nvSpPr>
          <p:cNvPr id="4" name="Slide Number Placeholder 3"/>
          <p:cNvSpPr>
            <a:spLocks noGrp="1"/>
          </p:cNvSpPr>
          <p:nvPr>
            <p:ph type="sldNum" sz="quarter" idx="10"/>
          </p:nvPr>
        </p:nvSpPr>
        <p:spPr/>
        <p:txBody>
          <a:bodyPr/>
          <a:lstStyle/>
          <a:p>
            <a:fld id="{9ED109EB-1BAB-4E6B-95A2-516C5D7CE14A}" type="slidenum">
              <a:rPr lang="en-US" smtClean="0"/>
              <a:t>46</a:t>
            </a:fld>
            <a:endParaRPr lang="en-US"/>
          </a:p>
        </p:txBody>
      </p:sp>
    </p:spTree>
    <p:extLst>
      <p:ext uri="{BB962C8B-B14F-4D97-AF65-F5344CB8AC3E}">
        <p14:creationId xmlns:p14="http://schemas.microsoft.com/office/powerpoint/2010/main" val="3553442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4.</a:t>
            </a:r>
            <a:r>
              <a:rPr lang="en-US" baseline="0" dirty="0" smtClean="0"/>
              <a:t> Once data collection is finished, user will press stop, halting the communication from the microcontroller and the </a:t>
            </a:r>
            <a:r>
              <a:rPr lang="en-US" baseline="0" dirty="0" err="1" smtClean="0"/>
              <a:t>realtime</a:t>
            </a:r>
            <a:r>
              <a:rPr lang="en-US" baseline="0" dirty="0" smtClean="0"/>
              <a:t> plotting.</a:t>
            </a:r>
            <a:endParaRPr lang="en-US" dirty="0"/>
          </a:p>
        </p:txBody>
      </p:sp>
      <p:sp>
        <p:nvSpPr>
          <p:cNvPr id="4" name="Slide Number Placeholder 3"/>
          <p:cNvSpPr>
            <a:spLocks noGrp="1"/>
          </p:cNvSpPr>
          <p:nvPr>
            <p:ph type="sldNum" sz="quarter" idx="10"/>
          </p:nvPr>
        </p:nvSpPr>
        <p:spPr/>
        <p:txBody>
          <a:bodyPr/>
          <a:lstStyle/>
          <a:p>
            <a:fld id="{9ED109EB-1BAB-4E6B-95A2-516C5D7CE14A}" type="slidenum">
              <a:rPr lang="en-US" smtClean="0"/>
              <a:t>47</a:t>
            </a:fld>
            <a:endParaRPr lang="en-US"/>
          </a:p>
        </p:txBody>
      </p:sp>
    </p:spTree>
    <p:extLst>
      <p:ext uri="{BB962C8B-B14F-4D97-AF65-F5344CB8AC3E}">
        <p14:creationId xmlns:p14="http://schemas.microsoft.com/office/powerpoint/2010/main" val="2553550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6CF565E-32E9-4CB1-97DB-B1CB246A22E3}" type="datetimeFigureOut">
              <a:rPr lang="en-US" smtClean="0"/>
              <a:t>10/28/15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950724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CF565E-32E9-4CB1-97DB-B1CB246A22E3}" type="datetimeFigureOut">
              <a:rPr lang="en-US" smtClean="0"/>
              <a:t>10/28/15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4100836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CF565E-32E9-4CB1-97DB-B1CB246A22E3}" type="datetimeFigureOut">
              <a:rPr lang="en-US" smtClean="0"/>
              <a:t>10/28/15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3973736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CF565E-32E9-4CB1-97DB-B1CB246A22E3}" type="datetimeFigureOut">
              <a:rPr lang="en-US" smtClean="0"/>
              <a:t>10/28/15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3764692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6CF565E-32E9-4CB1-97DB-B1CB246A22E3}" type="datetimeFigureOut">
              <a:rPr lang="en-US" smtClean="0"/>
              <a:t>10/28/15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2536924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6CF565E-32E9-4CB1-97DB-B1CB246A22E3}" type="datetimeFigureOut">
              <a:rPr lang="en-US" smtClean="0"/>
              <a:t>10/28/15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980732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6CF565E-32E9-4CB1-97DB-B1CB246A22E3}" type="datetimeFigureOut">
              <a:rPr lang="en-US" smtClean="0"/>
              <a:t>10/28/15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904841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6CF565E-32E9-4CB1-97DB-B1CB246A22E3}" type="datetimeFigureOut">
              <a:rPr lang="en-US" smtClean="0"/>
              <a:t>10/28/15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1095191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CF565E-32E9-4CB1-97DB-B1CB246A22E3}" type="datetimeFigureOut">
              <a:rPr lang="en-US" smtClean="0"/>
              <a:t>10/28/15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4178611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CF565E-32E9-4CB1-97DB-B1CB246A22E3}" type="datetimeFigureOut">
              <a:rPr lang="en-US" smtClean="0"/>
              <a:t>10/28/15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1836601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CF565E-32E9-4CB1-97DB-B1CB246A22E3}" type="datetimeFigureOut">
              <a:rPr lang="en-US" smtClean="0"/>
              <a:t>10/28/15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29017118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26CF565E-32E9-4CB1-97DB-B1CB246A22E3}" type="datetimeFigureOut">
              <a:rPr lang="en-US" smtClean="0"/>
              <a:t>10/28/15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6199FEE-89C8-45D1-83BC-87473C325DA8}" type="slidenum">
              <a:rPr lang="en-US" smtClean="0"/>
              <a:t>‹#›</a:t>
            </a:fld>
            <a:endParaRPr lang="en-US"/>
          </a:p>
        </p:txBody>
      </p:sp>
    </p:spTree>
    <p:extLst>
      <p:ext uri="{BB962C8B-B14F-4D97-AF65-F5344CB8AC3E}">
        <p14:creationId xmlns:p14="http://schemas.microsoft.com/office/powerpoint/2010/main" val="13026775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6.png"/><Relationship Id="rId5"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54.xml"/><Relationship Id="rId5" Type="http://schemas.openxmlformats.org/officeDocument/2006/relationships/diagramLayout" Target="../diagrams/layout54.xml"/><Relationship Id="rId6" Type="http://schemas.openxmlformats.org/officeDocument/2006/relationships/diagramQuickStyle" Target="../diagrams/quickStyle54.xml"/><Relationship Id="rId7" Type="http://schemas.openxmlformats.org/officeDocument/2006/relationships/diagramColors" Target="../diagrams/colors54.xml"/><Relationship Id="rId8" Type="http://schemas.microsoft.com/office/2007/relationships/diagramDrawing" Target="../diagrams/drawing54.xml"/><Relationship Id="rId9" Type="http://schemas.openxmlformats.org/officeDocument/2006/relationships/image" Target="../media/image68.png"/><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55.xml"/><Relationship Id="rId5" Type="http://schemas.openxmlformats.org/officeDocument/2006/relationships/diagramLayout" Target="../diagrams/layout55.xml"/><Relationship Id="rId6" Type="http://schemas.openxmlformats.org/officeDocument/2006/relationships/diagramQuickStyle" Target="../diagrams/quickStyle55.xml"/><Relationship Id="rId7" Type="http://schemas.openxmlformats.org/officeDocument/2006/relationships/diagramColors" Target="../diagrams/colors55.xml"/><Relationship Id="rId8" Type="http://schemas.microsoft.com/office/2007/relationships/diagramDrawing" Target="../diagrams/drawing55.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56.xml"/><Relationship Id="rId5" Type="http://schemas.openxmlformats.org/officeDocument/2006/relationships/diagramLayout" Target="../diagrams/layout56.xml"/><Relationship Id="rId6" Type="http://schemas.openxmlformats.org/officeDocument/2006/relationships/diagramQuickStyle" Target="../diagrams/quickStyle56.xml"/><Relationship Id="rId7" Type="http://schemas.openxmlformats.org/officeDocument/2006/relationships/diagramColors" Target="../diagrams/colors56.xml"/><Relationship Id="rId8" Type="http://schemas.microsoft.com/office/2007/relationships/diagramDrawing" Target="../diagrams/drawing56.xml"/><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10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57.xml"/><Relationship Id="rId5" Type="http://schemas.openxmlformats.org/officeDocument/2006/relationships/diagramLayout" Target="../diagrams/layout57.xml"/><Relationship Id="rId6" Type="http://schemas.openxmlformats.org/officeDocument/2006/relationships/diagramQuickStyle" Target="../diagrams/quickStyle57.xml"/><Relationship Id="rId7" Type="http://schemas.openxmlformats.org/officeDocument/2006/relationships/diagramColors" Target="../diagrams/colors57.xml"/><Relationship Id="rId8" Type="http://schemas.microsoft.com/office/2007/relationships/diagramDrawing" Target="../diagrams/drawing57.xml"/><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10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58.xml"/><Relationship Id="rId5" Type="http://schemas.openxmlformats.org/officeDocument/2006/relationships/diagramLayout" Target="../diagrams/layout58.xml"/><Relationship Id="rId6" Type="http://schemas.openxmlformats.org/officeDocument/2006/relationships/diagramQuickStyle" Target="../diagrams/quickStyle58.xml"/><Relationship Id="rId7" Type="http://schemas.openxmlformats.org/officeDocument/2006/relationships/diagramColors" Target="../diagrams/colors58.xml"/><Relationship Id="rId8" Type="http://schemas.microsoft.com/office/2007/relationships/diagramDrawing" Target="../diagrams/drawing58.xml"/><Relationship Id="rId1" Type="http://schemas.openxmlformats.org/officeDocument/2006/relationships/slideLayout" Target="../slideLayouts/slideLayout8.xml"/><Relationship Id="rId2" Type="http://schemas.openxmlformats.org/officeDocument/2006/relationships/image" Target="../media/image1.png"/></Relationships>
</file>

<file path=ppt/slides/_rels/slide10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59.xml"/><Relationship Id="rId5" Type="http://schemas.openxmlformats.org/officeDocument/2006/relationships/diagramLayout" Target="../diagrams/layout59.xml"/><Relationship Id="rId6" Type="http://schemas.openxmlformats.org/officeDocument/2006/relationships/diagramQuickStyle" Target="../diagrams/quickStyle59.xml"/><Relationship Id="rId7" Type="http://schemas.openxmlformats.org/officeDocument/2006/relationships/diagramColors" Target="../diagrams/colors59.xml"/><Relationship Id="rId8" Type="http://schemas.microsoft.com/office/2007/relationships/diagramDrawing" Target="../diagrams/drawing59.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7.xml"/><Relationship Id="rId5" Type="http://schemas.openxmlformats.org/officeDocument/2006/relationships/diagramLayout" Target="../diagrams/layout7.xml"/><Relationship Id="rId6" Type="http://schemas.openxmlformats.org/officeDocument/2006/relationships/diagramQuickStyle" Target="../diagrams/quickStyle7.xml"/><Relationship Id="rId7" Type="http://schemas.openxmlformats.org/officeDocument/2006/relationships/diagramColors" Target="../diagrams/colors7.xml"/><Relationship Id="rId8"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8.xml"/><Relationship Id="rId5" Type="http://schemas.openxmlformats.org/officeDocument/2006/relationships/diagramLayout" Target="../diagrams/layout8.xml"/><Relationship Id="rId6" Type="http://schemas.openxmlformats.org/officeDocument/2006/relationships/diagramQuickStyle" Target="../diagrams/quickStyle8.xml"/><Relationship Id="rId7" Type="http://schemas.openxmlformats.org/officeDocument/2006/relationships/diagramColors" Target="../diagrams/colors8.xml"/><Relationship Id="rId8"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9.xml"/><Relationship Id="rId5" Type="http://schemas.openxmlformats.org/officeDocument/2006/relationships/diagramLayout" Target="../diagrams/layout9.xml"/><Relationship Id="rId6" Type="http://schemas.openxmlformats.org/officeDocument/2006/relationships/diagramQuickStyle" Target="../diagrams/quickStyle9.xml"/><Relationship Id="rId7" Type="http://schemas.openxmlformats.org/officeDocument/2006/relationships/diagramColors" Target="../diagrams/colors9.xml"/><Relationship Id="rId8" Type="http://schemas.microsoft.com/office/2007/relationships/diagramDrawing" Target="../diagrams/drawing9.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10.xml"/><Relationship Id="rId5" Type="http://schemas.openxmlformats.org/officeDocument/2006/relationships/diagramLayout" Target="../diagrams/layout10.xml"/><Relationship Id="rId6" Type="http://schemas.openxmlformats.org/officeDocument/2006/relationships/diagramQuickStyle" Target="../diagrams/quickStyle10.xml"/><Relationship Id="rId7" Type="http://schemas.openxmlformats.org/officeDocument/2006/relationships/diagramColors" Target="../diagrams/colors10.xml"/><Relationship Id="rId8" Type="http://schemas.microsoft.com/office/2007/relationships/diagramDrawing" Target="../diagrams/drawing10.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chart" Target="../charts/chart1.xml"/><Relationship Id="rId5" Type="http://schemas.openxmlformats.org/officeDocument/2006/relationships/diagramData" Target="../diagrams/data11.xml"/><Relationship Id="rId6" Type="http://schemas.openxmlformats.org/officeDocument/2006/relationships/diagramLayout" Target="../diagrams/layout11.xml"/><Relationship Id="rId7" Type="http://schemas.openxmlformats.org/officeDocument/2006/relationships/diagramQuickStyle" Target="../diagrams/quickStyle11.xml"/><Relationship Id="rId8" Type="http://schemas.openxmlformats.org/officeDocument/2006/relationships/diagramColors" Target="../diagrams/colors11.xml"/><Relationship Id="rId9" Type="http://schemas.microsoft.com/office/2007/relationships/diagramDrawing" Target="../diagrams/drawing11.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8.tiff"/><Relationship Id="rId5" Type="http://schemas.openxmlformats.org/officeDocument/2006/relationships/image" Target="../media/image19.jpeg"/><Relationship Id="rId6" Type="http://schemas.openxmlformats.org/officeDocument/2006/relationships/diagramData" Target="../diagrams/data12.xml"/><Relationship Id="rId7" Type="http://schemas.openxmlformats.org/officeDocument/2006/relationships/diagramLayout" Target="../diagrams/layout12.xml"/><Relationship Id="rId8" Type="http://schemas.openxmlformats.org/officeDocument/2006/relationships/diagramQuickStyle" Target="../diagrams/quickStyle12.xml"/><Relationship Id="rId9" Type="http://schemas.openxmlformats.org/officeDocument/2006/relationships/diagramColors" Target="../diagrams/colors12.xml"/><Relationship Id="rId10" Type="http://schemas.microsoft.com/office/2007/relationships/diagramDrawing" Target="../diagrams/drawing12.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0.tiff"/><Relationship Id="rId5" Type="http://schemas.openxmlformats.org/officeDocument/2006/relationships/diagramData" Target="../diagrams/data13.xml"/><Relationship Id="rId6" Type="http://schemas.openxmlformats.org/officeDocument/2006/relationships/diagramLayout" Target="../diagrams/layout13.xml"/><Relationship Id="rId7" Type="http://schemas.openxmlformats.org/officeDocument/2006/relationships/diagramQuickStyle" Target="../diagrams/quickStyle13.xml"/><Relationship Id="rId8" Type="http://schemas.openxmlformats.org/officeDocument/2006/relationships/diagramColors" Target="../diagrams/colors13.xml"/><Relationship Id="rId9" Type="http://schemas.microsoft.com/office/2007/relationships/diagramDrawing" Target="../diagrams/drawing13.xml"/><Relationship Id="rId10"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diagramData" Target="../diagrams/data14.xml"/><Relationship Id="rId7" Type="http://schemas.openxmlformats.org/officeDocument/2006/relationships/diagramLayout" Target="../diagrams/layout14.xml"/><Relationship Id="rId8" Type="http://schemas.openxmlformats.org/officeDocument/2006/relationships/diagramQuickStyle" Target="../diagrams/quickStyle14.xml"/><Relationship Id="rId9" Type="http://schemas.openxmlformats.org/officeDocument/2006/relationships/diagramColors" Target="../diagrams/colors14.xml"/><Relationship Id="rId10" Type="http://schemas.microsoft.com/office/2007/relationships/diagramDrawing" Target="../diagrams/drawing14.xml"/><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4.tiff"/><Relationship Id="rId5" Type="http://schemas.openxmlformats.org/officeDocument/2006/relationships/diagramData" Target="../diagrams/data15.xml"/><Relationship Id="rId6" Type="http://schemas.openxmlformats.org/officeDocument/2006/relationships/diagramLayout" Target="../diagrams/layout15.xml"/><Relationship Id="rId7" Type="http://schemas.openxmlformats.org/officeDocument/2006/relationships/diagramQuickStyle" Target="../diagrams/quickStyle15.xml"/><Relationship Id="rId8" Type="http://schemas.openxmlformats.org/officeDocument/2006/relationships/diagramColors" Target="../diagrams/colors15.xml"/><Relationship Id="rId9" Type="http://schemas.microsoft.com/office/2007/relationships/diagramDrawing" Target="../diagrams/drawing15.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5.png"/><Relationship Id="rId5" Type="http://schemas.openxmlformats.org/officeDocument/2006/relationships/diagramData" Target="../diagrams/data16.xml"/><Relationship Id="rId6" Type="http://schemas.openxmlformats.org/officeDocument/2006/relationships/diagramLayout" Target="../diagrams/layout16.xml"/><Relationship Id="rId7" Type="http://schemas.openxmlformats.org/officeDocument/2006/relationships/diagramQuickStyle" Target="../diagrams/quickStyle16.xml"/><Relationship Id="rId8" Type="http://schemas.openxmlformats.org/officeDocument/2006/relationships/diagramColors" Target="../diagrams/colors16.xml"/><Relationship Id="rId9" Type="http://schemas.microsoft.com/office/2007/relationships/diagramDrawing" Target="../diagrams/drawing16.xml"/><Relationship Id="rId10" Type="http://schemas.openxmlformats.org/officeDocument/2006/relationships/image" Target="../media/image26.png"/><Relationship Id="rId11"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17.xml"/><Relationship Id="rId5" Type="http://schemas.openxmlformats.org/officeDocument/2006/relationships/diagramLayout" Target="../diagrams/layout17.xml"/><Relationship Id="rId6" Type="http://schemas.openxmlformats.org/officeDocument/2006/relationships/diagramQuickStyle" Target="../diagrams/quickStyle17.xml"/><Relationship Id="rId7" Type="http://schemas.openxmlformats.org/officeDocument/2006/relationships/diagramColors" Target="../diagrams/colors17.xml"/><Relationship Id="rId8" Type="http://schemas.microsoft.com/office/2007/relationships/diagramDrawing" Target="../diagrams/drawing17.xml"/><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18.xml"/><Relationship Id="rId5" Type="http://schemas.openxmlformats.org/officeDocument/2006/relationships/diagramLayout" Target="../diagrams/layout18.xml"/><Relationship Id="rId6" Type="http://schemas.openxmlformats.org/officeDocument/2006/relationships/diagramQuickStyle" Target="../diagrams/quickStyle18.xml"/><Relationship Id="rId7" Type="http://schemas.openxmlformats.org/officeDocument/2006/relationships/diagramColors" Target="../diagrams/colors18.xml"/><Relationship Id="rId8" Type="http://schemas.microsoft.com/office/2007/relationships/diagramDrawing" Target="../diagrams/drawing18.xml"/><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19.xml"/><Relationship Id="rId5" Type="http://schemas.openxmlformats.org/officeDocument/2006/relationships/diagramLayout" Target="../diagrams/layout19.xml"/><Relationship Id="rId6" Type="http://schemas.openxmlformats.org/officeDocument/2006/relationships/diagramQuickStyle" Target="../diagrams/quickStyle19.xml"/><Relationship Id="rId7" Type="http://schemas.openxmlformats.org/officeDocument/2006/relationships/diagramColors" Target="../diagrams/colors19.xml"/><Relationship Id="rId8" Type="http://schemas.microsoft.com/office/2007/relationships/diagramDrawing" Target="../diagrams/drawing19.xml"/><Relationship Id="rId9" Type="http://schemas.openxmlformats.org/officeDocument/2006/relationships/image" Target="../media/image28.jpeg"/><Relationship Id="rId10" Type="http://schemas.openxmlformats.org/officeDocument/2006/relationships/image" Target="../media/image29.jpeg"/><Relationship Id="rId11" Type="http://schemas.openxmlformats.org/officeDocument/2006/relationships/image" Target="../media/image30.jp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20.xml"/><Relationship Id="rId5" Type="http://schemas.openxmlformats.org/officeDocument/2006/relationships/diagramLayout" Target="../diagrams/layout20.xml"/><Relationship Id="rId6" Type="http://schemas.openxmlformats.org/officeDocument/2006/relationships/diagramQuickStyle" Target="../diagrams/quickStyle20.xml"/><Relationship Id="rId7" Type="http://schemas.openxmlformats.org/officeDocument/2006/relationships/diagramColors" Target="../diagrams/colors20.xml"/><Relationship Id="rId8" Type="http://schemas.microsoft.com/office/2007/relationships/diagramDrawing" Target="../diagrams/drawing20.xml"/><Relationship Id="rId9" Type="http://schemas.openxmlformats.org/officeDocument/2006/relationships/image" Target="../media/image31.png"/><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16" Type="http://schemas.openxmlformats.org/officeDocument/2006/relationships/image" Target="../media/image32.jpeg"/><Relationship Id="rId10" Type="http://schemas.openxmlformats.org/officeDocument/2006/relationships/image" Target="../media/image4.png"/><Relationship Id="rId11" Type="http://schemas.openxmlformats.org/officeDocument/2006/relationships/diagramData" Target="../diagrams/data21.xml"/><Relationship Id="rId9" Type="http://schemas.openxmlformats.org/officeDocument/2006/relationships/image" Target="../media/image34.png"/><Relationship Id="rId12" Type="http://schemas.openxmlformats.org/officeDocument/2006/relationships/diagramLayout" Target="../diagrams/layout21.xml"/><Relationship Id="rId13" Type="http://schemas.openxmlformats.org/officeDocument/2006/relationships/diagramQuickStyle" Target="../diagrams/quickStyle21.xml"/><Relationship Id="rId14" Type="http://schemas.openxmlformats.org/officeDocument/2006/relationships/diagramColors" Target="../diagrams/colors21.xml"/><Relationship Id="rId15" Type="http://schemas.microsoft.com/office/2007/relationships/diagramDrawing" Target="../diagrams/drawing21.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2.xml"/><Relationship Id="rId5" Type="http://schemas.openxmlformats.org/officeDocument/2006/relationships/diagramLayout" Target="../diagrams/layout2.xml"/><Relationship Id="rId6" Type="http://schemas.openxmlformats.org/officeDocument/2006/relationships/diagramQuickStyle" Target="../diagrams/quickStyle2.xml"/><Relationship Id="rId7" Type="http://schemas.openxmlformats.org/officeDocument/2006/relationships/diagramColors" Target="../diagrams/colors2.xml"/><Relationship Id="rId8"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3.png"/><Relationship Id="rId6" Type="http://schemas.openxmlformats.org/officeDocument/2006/relationships/image" Target="../media/image35.png"/><Relationship Id="rId7" Type="http://schemas.openxmlformats.org/officeDocument/2006/relationships/diagramData" Target="../diagrams/data22.xml"/><Relationship Id="rId8" Type="http://schemas.openxmlformats.org/officeDocument/2006/relationships/diagramLayout" Target="../diagrams/layout22.xml"/><Relationship Id="rId9" Type="http://schemas.openxmlformats.org/officeDocument/2006/relationships/diagramQuickStyle" Target="../diagrams/quickStyle22.xml"/><Relationship Id="rId10" Type="http://schemas.openxmlformats.org/officeDocument/2006/relationships/diagramColors" Target="../diagrams/colors22.xml"/><Relationship Id="rId11" Type="http://schemas.microsoft.com/office/2007/relationships/diagramDrawing" Target="../diagrams/drawing22.xm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23.xml"/><Relationship Id="rId5" Type="http://schemas.openxmlformats.org/officeDocument/2006/relationships/diagramLayout" Target="../diagrams/layout23.xml"/><Relationship Id="rId6" Type="http://schemas.openxmlformats.org/officeDocument/2006/relationships/diagramQuickStyle" Target="../diagrams/quickStyle23.xml"/><Relationship Id="rId7" Type="http://schemas.openxmlformats.org/officeDocument/2006/relationships/diagramColors" Target="../diagrams/colors23.xml"/><Relationship Id="rId8" Type="http://schemas.microsoft.com/office/2007/relationships/diagramDrawing" Target="../diagrams/drawing23.xml"/><Relationship Id="rId9" Type="http://schemas.openxmlformats.org/officeDocument/2006/relationships/image" Target="../media/image36.emf"/><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diagramData" Target="../diagrams/data24.xml"/><Relationship Id="rId6" Type="http://schemas.openxmlformats.org/officeDocument/2006/relationships/diagramLayout" Target="../diagrams/layout24.xml"/><Relationship Id="rId7" Type="http://schemas.openxmlformats.org/officeDocument/2006/relationships/diagramQuickStyle" Target="../diagrams/quickStyle24.xml"/><Relationship Id="rId8" Type="http://schemas.openxmlformats.org/officeDocument/2006/relationships/diagramColors" Target="../diagrams/colors24.xml"/><Relationship Id="rId9" Type="http://schemas.microsoft.com/office/2007/relationships/diagramDrawing" Target="../diagrams/drawing24.xm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diagramData" Target="../diagrams/data25.xml"/><Relationship Id="rId6" Type="http://schemas.openxmlformats.org/officeDocument/2006/relationships/diagramLayout" Target="../diagrams/layout25.xml"/><Relationship Id="rId7" Type="http://schemas.openxmlformats.org/officeDocument/2006/relationships/diagramQuickStyle" Target="../diagrams/quickStyle25.xml"/><Relationship Id="rId8" Type="http://schemas.openxmlformats.org/officeDocument/2006/relationships/diagramColors" Target="../diagrams/colors25.xml"/><Relationship Id="rId9" Type="http://schemas.microsoft.com/office/2007/relationships/diagramDrawing" Target="../diagrams/drawing25.xm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26.xml"/><Relationship Id="rId5" Type="http://schemas.openxmlformats.org/officeDocument/2006/relationships/diagramLayout" Target="../diagrams/layout26.xml"/><Relationship Id="rId6" Type="http://schemas.openxmlformats.org/officeDocument/2006/relationships/diagramQuickStyle" Target="../diagrams/quickStyle26.xml"/><Relationship Id="rId7" Type="http://schemas.openxmlformats.org/officeDocument/2006/relationships/diagramColors" Target="../diagrams/colors26.xml"/><Relationship Id="rId8" Type="http://schemas.microsoft.com/office/2007/relationships/diagramDrawing" Target="../diagrams/drawing26.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27.xml"/><Relationship Id="rId5" Type="http://schemas.openxmlformats.org/officeDocument/2006/relationships/diagramLayout" Target="../diagrams/layout27.xml"/><Relationship Id="rId6" Type="http://schemas.openxmlformats.org/officeDocument/2006/relationships/diagramQuickStyle" Target="../diagrams/quickStyle27.xml"/><Relationship Id="rId7" Type="http://schemas.openxmlformats.org/officeDocument/2006/relationships/diagramColors" Target="../diagrams/colors27.xml"/><Relationship Id="rId8" Type="http://schemas.microsoft.com/office/2007/relationships/diagramDrawing" Target="../diagrams/drawing27.xml"/><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28.xml"/><Relationship Id="rId5" Type="http://schemas.openxmlformats.org/officeDocument/2006/relationships/diagramLayout" Target="../diagrams/layout28.xml"/><Relationship Id="rId6" Type="http://schemas.openxmlformats.org/officeDocument/2006/relationships/diagramQuickStyle" Target="../diagrams/quickStyle28.xml"/><Relationship Id="rId7" Type="http://schemas.openxmlformats.org/officeDocument/2006/relationships/diagramColors" Target="../diagrams/colors28.xml"/><Relationship Id="rId8" Type="http://schemas.microsoft.com/office/2007/relationships/diagramDrawing" Target="../diagrams/drawing28.xml"/><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29.xml"/><Relationship Id="rId5" Type="http://schemas.openxmlformats.org/officeDocument/2006/relationships/diagramLayout" Target="../diagrams/layout29.xml"/><Relationship Id="rId6" Type="http://schemas.openxmlformats.org/officeDocument/2006/relationships/diagramQuickStyle" Target="../diagrams/quickStyle29.xml"/><Relationship Id="rId7" Type="http://schemas.openxmlformats.org/officeDocument/2006/relationships/diagramColors" Target="../diagrams/colors29.xml"/><Relationship Id="rId8" Type="http://schemas.microsoft.com/office/2007/relationships/diagramDrawing" Target="../diagrams/drawing29.xml"/><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30.xml"/><Relationship Id="rId5" Type="http://schemas.openxmlformats.org/officeDocument/2006/relationships/diagramLayout" Target="../diagrams/layout30.xml"/><Relationship Id="rId6" Type="http://schemas.openxmlformats.org/officeDocument/2006/relationships/diagramQuickStyle" Target="../diagrams/quickStyle30.xml"/><Relationship Id="rId7" Type="http://schemas.openxmlformats.org/officeDocument/2006/relationships/diagramColors" Target="../diagrams/colors30.xml"/><Relationship Id="rId8" Type="http://schemas.microsoft.com/office/2007/relationships/diagramDrawing" Target="../diagrams/drawing30.xml"/><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31.xml"/><Relationship Id="rId5" Type="http://schemas.openxmlformats.org/officeDocument/2006/relationships/diagramLayout" Target="../diagrams/layout31.xml"/><Relationship Id="rId6" Type="http://schemas.openxmlformats.org/officeDocument/2006/relationships/diagramQuickStyle" Target="../diagrams/quickStyle31.xml"/><Relationship Id="rId7" Type="http://schemas.openxmlformats.org/officeDocument/2006/relationships/diagramColors" Target="../diagrams/colors31.xml"/><Relationship Id="rId8" Type="http://schemas.microsoft.com/office/2007/relationships/diagramDrawing" Target="../diagrams/drawing31.xml"/><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3.xml"/><Relationship Id="rId5" Type="http://schemas.openxmlformats.org/officeDocument/2006/relationships/diagramLayout" Target="../diagrams/layout3.xml"/><Relationship Id="rId6" Type="http://schemas.openxmlformats.org/officeDocument/2006/relationships/diagramQuickStyle" Target="../diagrams/quickStyle3.xml"/><Relationship Id="rId7" Type="http://schemas.openxmlformats.org/officeDocument/2006/relationships/diagramColors" Target="../diagrams/colors3.xml"/><Relationship Id="rId8"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32.xml"/><Relationship Id="rId5" Type="http://schemas.openxmlformats.org/officeDocument/2006/relationships/diagramLayout" Target="../diagrams/layout32.xml"/><Relationship Id="rId6" Type="http://schemas.openxmlformats.org/officeDocument/2006/relationships/diagramQuickStyle" Target="../diagrams/quickStyle32.xml"/><Relationship Id="rId7" Type="http://schemas.openxmlformats.org/officeDocument/2006/relationships/diagramColors" Target="../diagrams/colors32.xml"/><Relationship Id="rId8" Type="http://schemas.microsoft.com/office/2007/relationships/diagramDrawing" Target="../diagrams/drawing32.xml"/><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diagramData" Target="../diagrams/data33.xml"/><Relationship Id="rId6" Type="http://schemas.openxmlformats.org/officeDocument/2006/relationships/diagramLayout" Target="../diagrams/layout33.xml"/><Relationship Id="rId7" Type="http://schemas.openxmlformats.org/officeDocument/2006/relationships/diagramQuickStyle" Target="../diagrams/quickStyle33.xml"/><Relationship Id="rId8" Type="http://schemas.openxmlformats.org/officeDocument/2006/relationships/diagramColors" Target="../diagrams/colors33.xml"/><Relationship Id="rId9" Type="http://schemas.microsoft.com/office/2007/relationships/diagramDrawing" Target="../diagrams/drawing33.xml"/><Relationship Id="rId10" Type="http://schemas.openxmlformats.org/officeDocument/2006/relationships/image" Target="../media/image37.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diagramData" Target="../diagrams/data34.xml"/><Relationship Id="rId6" Type="http://schemas.openxmlformats.org/officeDocument/2006/relationships/diagramLayout" Target="../diagrams/layout34.xml"/><Relationship Id="rId7" Type="http://schemas.openxmlformats.org/officeDocument/2006/relationships/diagramQuickStyle" Target="../diagrams/quickStyle34.xml"/><Relationship Id="rId8" Type="http://schemas.openxmlformats.org/officeDocument/2006/relationships/diagramColors" Target="../diagrams/colors34.xml"/><Relationship Id="rId9" Type="http://schemas.microsoft.com/office/2007/relationships/diagramDrawing" Target="../diagrams/drawing34.xml"/><Relationship Id="rId10" Type="http://schemas.openxmlformats.org/officeDocument/2006/relationships/image" Target="../media/image37.png"/><Relationship Id="rId11" Type="http://schemas.openxmlformats.org/officeDocument/2006/relationships/image" Target="../media/image38.pn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diagramData" Target="../diagrams/data35.xml"/><Relationship Id="rId6" Type="http://schemas.openxmlformats.org/officeDocument/2006/relationships/diagramLayout" Target="../diagrams/layout35.xml"/><Relationship Id="rId7" Type="http://schemas.openxmlformats.org/officeDocument/2006/relationships/diagramQuickStyle" Target="../diagrams/quickStyle35.xml"/><Relationship Id="rId8" Type="http://schemas.openxmlformats.org/officeDocument/2006/relationships/diagramColors" Target="../diagrams/colors35.xml"/><Relationship Id="rId9" Type="http://schemas.microsoft.com/office/2007/relationships/diagramDrawing" Target="../diagrams/drawing35.xml"/><Relationship Id="rId10" Type="http://schemas.openxmlformats.org/officeDocument/2006/relationships/image" Target="../media/image37.png"/><Relationship Id="rId11" Type="http://schemas.openxmlformats.org/officeDocument/2006/relationships/image" Target="../media/image39.png"/><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45.xml.rels><?xml version="1.0" encoding="UTF-8" standalone="yes"?>
<Relationships xmlns="http://schemas.openxmlformats.org/package/2006/relationships"><Relationship Id="rId11" Type="http://schemas.openxmlformats.org/officeDocument/2006/relationships/image" Target="../media/image37.png"/><Relationship Id="rId12" Type="http://schemas.openxmlformats.org/officeDocument/2006/relationships/image" Target="../media/image38.png"/><Relationship Id="rId13" Type="http://schemas.openxmlformats.org/officeDocument/2006/relationships/image" Target="../media/image41.png"/><Relationship Id="rId14" Type="http://schemas.openxmlformats.org/officeDocument/2006/relationships/image" Target="../media/image42.png"/><Relationship Id="rId15" Type="http://schemas.openxmlformats.org/officeDocument/2006/relationships/image" Target="../media/image43.png"/><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40.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diagramData" Target="../diagrams/data36.xml"/><Relationship Id="rId7" Type="http://schemas.openxmlformats.org/officeDocument/2006/relationships/diagramLayout" Target="../diagrams/layout36.xml"/><Relationship Id="rId8" Type="http://schemas.openxmlformats.org/officeDocument/2006/relationships/diagramQuickStyle" Target="../diagrams/quickStyle36.xml"/><Relationship Id="rId9" Type="http://schemas.openxmlformats.org/officeDocument/2006/relationships/diagramColors" Target="../diagrams/colors36.xml"/><Relationship Id="rId10" Type="http://schemas.microsoft.com/office/2007/relationships/diagramDrawing" Target="../diagrams/drawing36.xml"/></Relationships>
</file>

<file path=ppt/slides/_rels/slide46.xml.rels><?xml version="1.0" encoding="UTF-8" standalone="yes"?>
<Relationships xmlns="http://schemas.openxmlformats.org/package/2006/relationships"><Relationship Id="rId11" Type="http://schemas.openxmlformats.org/officeDocument/2006/relationships/image" Target="../media/image37.png"/><Relationship Id="rId12" Type="http://schemas.openxmlformats.org/officeDocument/2006/relationships/image" Target="../media/image38.png"/><Relationship Id="rId13" Type="http://schemas.openxmlformats.org/officeDocument/2006/relationships/image" Target="../media/image41.png"/><Relationship Id="rId14" Type="http://schemas.openxmlformats.org/officeDocument/2006/relationships/image" Target="../media/image42.png"/><Relationship Id="rId15" Type="http://schemas.openxmlformats.org/officeDocument/2006/relationships/image" Target="../media/image43.png"/><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0.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diagramData" Target="../diagrams/data37.xml"/><Relationship Id="rId7" Type="http://schemas.openxmlformats.org/officeDocument/2006/relationships/diagramLayout" Target="../diagrams/layout37.xml"/><Relationship Id="rId8" Type="http://schemas.openxmlformats.org/officeDocument/2006/relationships/diagramQuickStyle" Target="../diagrams/quickStyle37.xml"/><Relationship Id="rId9" Type="http://schemas.openxmlformats.org/officeDocument/2006/relationships/diagramColors" Target="../diagrams/colors37.xml"/><Relationship Id="rId10" Type="http://schemas.microsoft.com/office/2007/relationships/diagramDrawing" Target="../diagrams/drawing37.xml"/></Relationships>
</file>

<file path=ppt/slides/_rels/slide47.xml.rels><?xml version="1.0" encoding="UTF-8" standalone="yes"?>
<Relationships xmlns="http://schemas.openxmlformats.org/package/2006/relationships"><Relationship Id="rId11" Type="http://schemas.openxmlformats.org/officeDocument/2006/relationships/image" Target="../media/image37.png"/><Relationship Id="rId12" Type="http://schemas.openxmlformats.org/officeDocument/2006/relationships/image" Target="../media/image38.png"/><Relationship Id="rId13" Type="http://schemas.openxmlformats.org/officeDocument/2006/relationships/image" Target="../media/image41.png"/><Relationship Id="rId14" Type="http://schemas.openxmlformats.org/officeDocument/2006/relationships/image" Target="../media/image42.png"/><Relationship Id="rId15" Type="http://schemas.openxmlformats.org/officeDocument/2006/relationships/image" Target="../media/image43.png"/><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0.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diagramData" Target="../diagrams/data38.xml"/><Relationship Id="rId7" Type="http://schemas.openxmlformats.org/officeDocument/2006/relationships/diagramLayout" Target="../diagrams/layout38.xml"/><Relationship Id="rId8" Type="http://schemas.openxmlformats.org/officeDocument/2006/relationships/diagramQuickStyle" Target="../diagrams/quickStyle38.xml"/><Relationship Id="rId9" Type="http://schemas.openxmlformats.org/officeDocument/2006/relationships/diagramColors" Target="../diagrams/colors38.xml"/><Relationship Id="rId10" Type="http://schemas.microsoft.com/office/2007/relationships/diagramDrawing" Target="../diagrams/drawing38.xml"/></Relationships>
</file>

<file path=ppt/slides/_rels/slide48.xml.rels><?xml version="1.0" encoding="UTF-8" standalone="yes"?>
<Relationships xmlns="http://schemas.openxmlformats.org/package/2006/relationships"><Relationship Id="rId11" Type="http://schemas.openxmlformats.org/officeDocument/2006/relationships/image" Target="../media/image37.png"/><Relationship Id="rId12" Type="http://schemas.openxmlformats.org/officeDocument/2006/relationships/image" Target="../media/image38.png"/><Relationship Id="rId13" Type="http://schemas.openxmlformats.org/officeDocument/2006/relationships/image" Target="../media/image41.png"/><Relationship Id="rId14" Type="http://schemas.openxmlformats.org/officeDocument/2006/relationships/image" Target="../media/image42.png"/><Relationship Id="rId15" Type="http://schemas.openxmlformats.org/officeDocument/2006/relationships/image" Target="../media/image43.png"/><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40.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diagramData" Target="../diagrams/data39.xml"/><Relationship Id="rId7" Type="http://schemas.openxmlformats.org/officeDocument/2006/relationships/diagramLayout" Target="../diagrams/layout39.xml"/><Relationship Id="rId8" Type="http://schemas.openxmlformats.org/officeDocument/2006/relationships/diagramQuickStyle" Target="../diagrams/quickStyle39.xml"/><Relationship Id="rId9" Type="http://schemas.openxmlformats.org/officeDocument/2006/relationships/diagramColors" Target="../diagrams/colors39.xml"/><Relationship Id="rId10" Type="http://schemas.microsoft.com/office/2007/relationships/diagramDrawing" Target="../diagrams/drawing39.xml"/></Relationships>
</file>

<file path=ppt/slides/_rels/slide49.xml.rels><?xml version="1.0" encoding="UTF-8" standalone="yes"?>
<Relationships xmlns="http://schemas.openxmlformats.org/package/2006/relationships"><Relationship Id="rId11" Type="http://schemas.openxmlformats.org/officeDocument/2006/relationships/image" Target="../media/image37.png"/><Relationship Id="rId12" Type="http://schemas.openxmlformats.org/officeDocument/2006/relationships/image" Target="../media/image38.png"/><Relationship Id="rId13" Type="http://schemas.openxmlformats.org/officeDocument/2006/relationships/image" Target="../media/image41.png"/><Relationship Id="rId14" Type="http://schemas.openxmlformats.org/officeDocument/2006/relationships/image" Target="../media/image42.png"/><Relationship Id="rId15" Type="http://schemas.openxmlformats.org/officeDocument/2006/relationships/image" Target="../media/image43.png"/><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40.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diagramData" Target="../diagrams/data40.xml"/><Relationship Id="rId7" Type="http://schemas.openxmlformats.org/officeDocument/2006/relationships/diagramLayout" Target="../diagrams/layout40.xml"/><Relationship Id="rId8" Type="http://schemas.openxmlformats.org/officeDocument/2006/relationships/diagramQuickStyle" Target="../diagrams/quickStyle40.xml"/><Relationship Id="rId9" Type="http://schemas.openxmlformats.org/officeDocument/2006/relationships/diagramColors" Target="../diagrams/colors40.xml"/><Relationship Id="rId10" Type="http://schemas.microsoft.com/office/2007/relationships/diagramDrawing" Target="../diagrams/drawing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41.xml"/><Relationship Id="rId5" Type="http://schemas.openxmlformats.org/officeDocument/2006/relationships/diagramLayout" Target="../diagrams/layout41.xml"/><Relationship Id="rId6" Type="http://schemas.openxmlformats.org/officeDocument/2006/relationships/diagramQuickStyle" Target="../diagrams/quickStyle41.xml"/><Relationship Id="rId7" Type="http://schemas.openxmlformats.org/officeDocument/2006/relationships/diagramColors" Target="../diagrams/colors41.xml"/><Relationship Id="rId8" Type="http://schemas.microsoft.com/office/2007/relationships/diagramDrawing" Target="../diagrams/drawing41.xml"/><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42.xml"/><Relationship Id="rId5" Type="http://schemas.openxmlformats.org/officeDocument/2006/relationships/diagramLayout" Target="../diagrams/layout42.xml"/><Relationship Id="rId6" Type="http://schemas.openxmlformats.org/officeDocument/2006/relationships/diagramQuickStyle" Target="../diagrams/quickStyle42.xml"/><Relationship Id="rId7" Type="http://schemas.openxmlformats.org/officeDocument/2006/relationships/diagramColors" Target="../diagrams/colors42.xml"/><Relationship Id="rId8" Type="http://schemas.microsoft.com/office/2007/relationships/diagramDrawing" Target="../diagrams/drawing42.xml"/><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43.xml"/><Relationship Id="rId5" Type="http://schemas.openxmlformats.org/officeDocument/2006/relationships/diagramLayout" Target="../diagrams/layout43.xml"/><Relationship Id="rId6" Type="http://schemas.openxmlformats.org/officeDocument/2006/relationships/diagramQuickStyle" Target="../diagrams/quickStyle43.xml"/><Relationship Id="rId7" Type="http://schemas.openxmlformats.org/officeDocument/2006/relationships/diagramColors" Target="../diagrams/colors43.xml"/><Relationship Id="rId8" Type="http://schemas.microsoft.com/office/2007/relationships/diagramDrawing" Target="../diagrams/drawing43.xml"/><Relationship Id="rId9" Type="http://schemas.openxmlformats.org/officeDocument/2006/relationships/chart" Target="../charts/chart2.xml"/><Relationship Id="rId10" Type="http://schemas.openxmlformats.org/officeDocument/2006/relationships/chart" Target="../charts/chart3.xml"/><Relationship Id="rId11" Type="http://schemas.openxmlformats.org/officeDocument/2006/relationships/chart" Target="../charts/chart4.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44.xml"/><Relationship Id="rId5" Type="http://schemas.openxmlformats.org/officeDocument/2006/relationships/diagramLayout" Target="../diagrams/layout44.xml"/><Relationship Id="rId6" Type="http://schemas.openxmlformats.org/officeDocument/2006/relationships/diagramQuickStyle" Target="../diagrams/quickStyle44.xml"/><Relationship Id="rId7" Type="http://schemas.openxmlformats.org/officeDocument/2006/relationships/diagramColors" Target="../diagrams/colors44.xml"/><Relationship Id="rId8" Type="http://schemas.microsoft.com/office/2007/relationships/diagramDrawing" Target="../diagrams/drawing44.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diagramData" Target="../diagrams/data4.xml"/><Relationship Id="rId6" Type="http://schemas.openxmlformats.org/officeDocument/2006/relationships/diagramLayout" Target="../diagrams/layout4.xml"/><Relationship Id="rId7" Type="http://schemas.openxmlformats.org/officeDocument/2006/relationships/diagramQuickStyle" Target="../diagrams/quickStyle4.xml"/><Relationship Id="rId8" Type="http://schemas.openxmlformats.org/officeDocument/2006/relationships/diagramColors" Target="../diagrams/colors4.xml"/><Relationship Id="rId9" Type="http://schemas.microsoft.com/office/2007/relationships/diagramDrawing" Target="../diagrams/drawing4.xml"/><Relationship Id="rId10" Type="http://schemas.openxmlformats.org/officeDocument/2006/relationships/image" Target="../media/image4.tiff"/><Relationship Id="rId11"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tiff"/><Relationship Id="rId5" Type="http://schemas.openxmlformats.org/officeDocument/2006/relationships/diagramData" Target="../diagrams/data5.xml"/><Relationship Id="rId6" Type="http://schemas.openxmlformats.org/officeDocument/2006/relationships/diagramLayout" Target="../diagrams/layout5.xml"/><Relationship Id="rId7" Type="http://schemas.openxmlformats.org/officeDocument/2006/relationships/diagramQuickStyle" Target="../diagrams/quickStyle5.xml"/><Relationship Id="rId8" Type="http://schemas.openxmlformats.org/officeDocument/2006/relationships/diagramColors" Target="../diagrams/colors5.xml"/><Relationship Id="rId9"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7.jpe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6.png"/><Relationship Id="rId5"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1" Type="http://schemas.openxmlformats.org/officeDocument/2006/relationships/image" Target="../media/image14.tiff"/><Relationship Id="rId12" Type="http://schemas.openxmlformats.org/officeDocument/2006/relationships/image" Target="../media/image15.tiff"/><Relationship Id="rId13" Type="http://schemas.openxmlformats.org/officeDocument/2006/relationships/diagramData" Target="../diagrams/data6.xml"/><Relationship Id="rId14" Type="http://schemas.openxmlformats.org/officeDocument/2006/relationships/diagramLayout" Target="../diagrams/layout6.xml"/><Relationship Id="rId15" Type="http://schemas.openxmlformats.org/officeDocument/2006/relationships/diagramQuickStyle" Target="../diagrams/quickStyle6.xml"/><Relationship Id="rId16" Type="http://schemas.openxmlformats.org/officeDocument/2006/relationships/diagramColors" Target="../diagrams/colors6.xml"/><Relationship Id="rId17" Type="http://schemas.microsoft.com/office/2007/relationships/diagramDrawing" Target="../diagrams/drawing6.xml"/><Relationship Id="rId18" Type="http://schemas.openxmlformats.org/officeDocument/2006/relationships/image" Target="../media/image16.tiff"/><Relationship Id="rId19"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4.tiff"/><Relationship Id="rId5" Type="http://schemas.openxmlformats.org/officeDocument/2006/relationships/image" Target="../media/image55.png"/><Relationship Id="rId6" Type="http://schemas.openxmlformats.org/officeDocument/2006/relationships/image" Target="../media/image57.png"/><Relationship Id="rId7"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45.xml"/><Relationship Id="rId5" Type="http://schemas.openxmlformats.org/officeDocument/2006/relationships/diagramLayout" Target="../diagrams/layout45.xml"/><Relationship Id="rId6" Type="http://schemas.openxmlformats.org/officeDocument/2006/relationships/diagramQuickStyle" Target="../diagrams/quickStyle45.xml"/><Relationship Id="rId7" Type="http://schemas.openxmlformats.org/officeDocument/2006/relationships/diagramColors" Target="../diagrams/colors45.xml"/><Relationship Id="rId8" Type="http://schemas.microsoft.com/office/2007/relationships/diagramDrawing" Target="../diagrams/drawing45.xml"/><Relationship Id="rId9" Type="http://schemas.openxmlformats.org/officeDocument/2006/relationships/image" Target="../media/image63.png"/><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46.xml"/><Relationship Id="rId5" Type="http://schemas.openxmlformats.org/officeDocument/2006/relationships/diagramLayout" Target="../diagrams/layout46.xml"/><Relationship Id="rId6" Type="http://schemas.openxmlformats.org/officeDocument/2006/relationships/diagramQuickStyle" Target="../diagrams/quickStyle46.xml"/><Relationship Id="rId7" Type="http://schemas.openxmlformats.org/officeDocument/2006/relationships/diagramColors" Target="../diagrams/colors46.xml"/><Relationship Id="rId8" Type="http://schemas.microsoft.com/office/2007/relationships/diagramDrawing" Target="../diagrams/drawing46.xml"/><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47.xml"/><Relationship Id="rId5" Type="http://schemas.openxmlformats.org/officeDocument/2006/relationships/diagramLayout" Target="../diagrams/layout47.xml"/><Relationship Id="rId6" Type="http://schemas.openxmlformats.org/officeDocument/2006/relationships/diagramQuickStyle" Target="../diagrams/quickStyle47.xml"/><Relationship Id="rId7" Type="http://schemas.openxmlformats.org/officeDocument/2006/relationships/diagramColors" Target="../diagrams/colors47.xml"/><Relationship Id="rId8" Type="http://schemas.microsoft.com/office/2007/relationships/diagramDrawing" Target="../diagrams/drawing47.xml"/><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48.xml"/><Relationship Id="rId5" Type="http://schemas.openxmlformats.org/officeDocument/2006/relationships/diagramLayout" Target="../diagrams/layout48.xml"/><Relationship Id="rId6" Type="http://schemas.openxmlformats.org/officeDocument/2006/relationships/diagramQuickStyle" Target="../diagrams/quickStyle48.xml"/><Relationship Id="rId7" Type="http://schemas.openxmlformats.org/officeDocument/2006/relationships/diagramColors" Target="../diagrams/colors48.xml"/><Relationship Id="rId8" Type="http://schemas.microsoft.com/office/2007/relationships/diagramDrawing" Target="../diagrams/drawing48.xml"/><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49.xml"/><Relationship Id="rId5" Type="http://schemas.openxmlformats.org/officeDocument/2006/relationships/diagramLayout" Target="../diagrams/layout49.xml"/><Relationship Id="rId6" Type="http://schemas.openxmlformats.org/officeDocument/2006/relationships/diagramQuickStyle" Target="../diagrams/quickStyle49.xml"/><Relationship Id="rId7" Type="http://schemas.openxmlformats.org/officeDocument/2006/relationships/diagramColors" Target="../diagrams/colors49.xml"/><Relationship Id="rId8" Type="http://schemas.microsoft.com/office/2007/relationships/diagramDrawing" Target="../diagrams/drawing49.xml"/><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chart" Target="../charts/chart5.xml"/><Relationship Id="rId5" Type="http://schemas.openxmlformats.org/officeDocument/2006/relationships/diagramData" Target="../diagrams/data50.xml"/><Relationship Id="rId6" Type="http://schemas.openxmlformats.org/officeDocument/2006/relationships/diagramLayout" Target="../diagrams/layout50.xml"/><Relationship Id="rId7" Type="http://schemas.openxmlformats.org/officeDocument/2006/relationships/diagramQuickStyle" Target="../diagrams/quickStyle50.xml"/><Relationship Id="rId8" Type="http://schemas.openxmlformats.org/officeDocument/2006/relationships/diagramColors" Target="../diagrams/colors50.xml"/><Relationship Id="rId9" Type="http://schemas.microsoft.com/office/2007/relationships/diagramDrawing" Target="../diagrams/drawing50.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9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chart" Target="../charts/chart6.xml"/><Relationship Id="rId5" Type="http://schemas.openxmlformats.org/officeDocument/2006/relationships/diagramData" Target="../diagrams/data51.xml"/><Relationship Id="rId6" Type="http://schemas.openxmlformats.org/officeDocument/2006/relationships/diagramLayout" Target="../diagrams/layout51.xml"/><Relationship Id="rId7" Type="http://schemas.openxmlformats.org/officeDocument/2006/relationships/diagramQuickStyle" Target="../diagrams/quickStyle51.xml"/><Relationship Id="rId8" Type="http://schemas.openxmlformats.org/officeDocument/2006/relationships/diagramColors" Target="../diagrams/colors51.xml"/><Relationship Id="rId9" Type="http://schemas.microsoft.com/office/2007/relationships/diagramDrawing" Target="../diagrams/drawing51.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chart" Target="../charts/chart7.xml"/><Relationship Id="rId5" Type="http://schemas.openxmlformats.org/officeDocument/2006/relationships/diagramData" Target="../diagrams/data52.xml"/><Relationship Id="rId6" Type="http://schemas.openxmlformats.org/officeDocument/2006/relationships/diagramLayout" Target="../diagrams/layout52.xml"/><Relationship Id="rId7" Type="http://schemas.openxmlformats.org/officeDocument/2006/relationships/diagramQuickStyle" Target="../diagrams/quickStyle52.xml"/><Relationship Id="rId8" Type="http://schemas.openxmlformats.org/officeDocument/2006/relationships/diagramColors" Target="../diagrams/colors52.xml"/><Relationship Id="rId9" Type="http://schemas.microsoft.com/office/2007/relationships/diagramDrawing" Target="../diagrams/drawing52.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chart" Target="../charts/chart8.xml"/><Relationship Id="rId5" Type="http://schemas.openxmlformats.org/officeDocument/2006/relationships/diagramData" Target="../diagrams/data53.xml"/><Relationship Id="rId6" Type="http://schemas.openxmlformats.org/officeDocument/2006/relationships/diagramLayout" Target="../diagrams/layout53.xml"/><Relationship Id="rId7" Type="http://schemas.openxmlformats.org/officeDocument/2006/relationships/diagramQuickStyle" Target="../diagrams/quickStyle53.xml"/><Relationship Id="rId8" Type="http://schemas.openxmlformats.org/officeDocument/2006/relationships/diagramColors" Target="../diagrams/colors53.xml"/><Relationship Id="rId9" Type="http://schemas.microsoft.com/office/2007/relationships/diagramDrawing" Target="../diagrams/drawing53.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9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8.png"/><Relationship Id="rId5"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9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9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2.png"/><Relationship Id="rId5" Type="http://schemas.openxmlformats.org/officeDocument/2006/relationships/image" Target="../media/image64.png"/><Relationship Id="rId6"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ubtitle 2"/>
          <p:cNvSpPr txBox="1">
            <a:spLocks/>
          </p:cNvSpPr>
          <p:nvPr/>
        </p:nvSpPr>
        <p:spPr>
          <a:xfrm>
            <a:off x="1371600" y="0"/>
            <a:ext cx="6400800" cy="6096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sz="2800" b="1" dirty="0" smtClean="0">
                <a:solidFill>
                  <a:schemeClr val="bg2">
                    <a:lumMod val="25000"/>
                  </a:schemeClr>
                </a:solidFill>
              </a:rPr>
              <a:t>Preliminary Design Review </a:t>
            </a:r>
            <a:endParaRPr lang="en-US" sz="2800" b="1" dirty="0">
              <a:solidFill>
                <a:schemeClr val="bg2">
                  <a:lumMod val="25000"/>
                </a:schemeClr>
              </a:solidFill>
            </a:endParaRPr>
          </a:p>
        </p:txBody>
      </p:sp>
      <p:sp>
        <p:nvSpPr>
          <p:cNvPr id="7" name="Title 1"/>
          <p:cNvSpPr txBox="1">
            <a:spLocks/>
          </p:cNvSpPr>
          <p:nvPr/>
        </p:nvSpPr>
        <p:spPr>
          <a:xfrm>
            <a:off x="228600" y="914400"/>
            <a:ext cx="8839200" cy="1830532"/>
          </a:xfrm>
          <a:prstGeom prst="rect">
            <a:avLst/>
          </a:prstGeom>
        </p:spPr>
        <p:txBody>
          <a:bodyPr vert="horz" lIns="91440" tIns="45720" rIns="91440" bIns="45720" rtlCol="0" anchor="ctr">
            <a:normAutofit fontScale="5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8900" b="1" dirty="0" smtClean="0">
                <a:ln w="28575" cmpd="sng">
                  <a:solidFill>
                    <a:schemeClr val="accent1"/>
                  </a:solidFill>
                  <a:prstDash val="solid"/>
                </a:ln>
                <a:solidFill>
                  <a:schemeClr val="bg2"/>
                </a:solidFill>
                <a:effectLst>
                  <a:outerShdw blurRad="50800" dist="38100" dir="2700000" algn="tl" rotWithShape="0">
                    <a:prstClr val="black">
                      <a:alpha val="40000"/>
                    </a:prstClr>
                  </a:outerShdw>
                </a:effectLst>
              </a:rPr>
              <a:t>;</a:t>
            </a:r>
            <a:r>
              <a:rPr lang="en-US" sz="8900" b="1" dirty="0" err="1" smtClean="0">
                <a:ln w="28575" cmpd="sng">
                  <a:solidFill>
                    <a:schemeClr val="accent1"/>
                  </a:solidFill>
                  <a:prstDash val="solid"/>
                </a:ln>
                <a:solidFill>
                  <a:schemeClr val="bg2"/>
                </a:solidFill>
                <a:effectLst>
                  <a:outerShdw blurRad="50800" dist="38100" dir="2700000" algn="tl" rotWithShape="0">
                    <a:prstClr val="black">
                      <a:alpha val="40000"/>
                    </a:prstClr>
                  </a:outerShdw>
                </a:effectLst>
              </a:rPr>
              <a:t>jgnfje</a:t>
            </a:r>
            <a:r>
              <a:rPr lang="en-US" sz="8900" b="1" dirty="0" smtClean="0">
                <a:ln w="28575" cmpd="sng">
                  <a:solidFill>
                    <a:schemeClr val="accent1"/>
                  </a:solidFill>
                  <a:prstDash val="solid"/>
                </a:ln>
                <a:solidFill>
                  <a:schemeClr val="bg2"/>
                </a:solidFill>
                <a:effectLst>
                  <a:outerShdw blurRad="50800" dist="38100" dir="2700000" algn="tl" rotWithShape="0">
                    <a:prstClr val="black">
                      <a:alpha val="40000"/>
                    </a:prstClr>
                  </a:outerShdw>
                </a:effectLst>
              </a:rPr>
              <a:t> </a:t>
            </a:r>
            <a:r>
              <a:rPr lang="en-US" sz="8900" b="1" dirty="0" err="1" smtClean="0">
                <a:ln w="28575" cmpd="sng">
                  <a:solidFill>
                    <a:schemeClr val="accent1"/>
                  </a:solidFill>
                  <a:prstDash val="solid"/>
                </a:ln>
                <a:solidFill>
                  <a:schemeClr val="bg2"/>
                </a:solidFill>
                <a:effectLst>
                  <a:outerShdw blurRad="50800" dist="38100" dir="2700000" algn="tl" rotWithShape="0">
                    <a:prstClr val="black">
                      <a:alpha val="40000"/>
                    </a:prstClr>
                  </a:outerShdw>
                </a:effectLst>
              </a:rPr>
              <a:t>tljgbnfiufdsanbjoiiewht</a:t>
            </a:r>
            <a:r>
              <a:rPr lang="en-US" sz="8900" b="1" dirty="0" smtClean="0">
                <a:ln w="28575" cmpd="sng">
                  <a:solidFill>
                    <a:schemeClr val="accent1"/>
                  </a:solidFill>
                  <a:prstDash val="solid"/>
                </a:ln>
                <a:solidFill>
                  <a:schemeClr val="bg2"/>
                </a:solidFill>
                <a:effectLst>
                  <a:outerShdw blurRad="50800" dist="38100" dir="2700000" algn="tl" rotWithShape="0">
                    <a:prstClr val="black">
                      <a:alpha val="40000"/>
                    </a:prstClr>
                  </a:outerShdw>
                </a:effectLst>
              </a:rPr>
              <a:t>[9 ho </a:t>
            </a:r>
            <a:r>
              <a:rPr lang="en-US" sz="8900" b="1" dirty="0" err="1" smtClean="0">
                <a:ln w="28575" cmpd="sng">
                  <a:solidFill>
                    <a:schemeClr val="accent1"/>
                  </a:solidFill>
                  <a:prstDash val="solid"/>
                </a:ln>
                <a:solidFill>
                  <a:schemeClr val="bg2"/>
                </a:solidFill>
                <a:effectLst>
                  <a:outerShdw blurRad="50800" dist="38100" dir="2700000" algn="tl" rotWithShape="0">
                    <a:prstClr val="black">
                      <a:alpha val="40000"/>
                    </a:prstClr>
                  </a:outerShdw>
                </a:effectLst>
              </a:rPr>
              <a:t>sgh</a:t>
            </a:r>
            <a:r>
              <a:rPr lang="en-US" dirty="0" smtClean="0">
                <a:solidFill>
                  <a:schemeClr val="accent1">
                    <a:lumMod val="50000"/>
                  </a:schemeClr>
                </a:solidFill>
              </a:rPr>
              <a:t/>
            </a:r>
            <a:br>
              <a:rPr lang="en-US" dirty="0" smtClean="0">
                <a:solidFill>
                  <a:schemeClr val="accent1">
                    <a:lumMod val="50000"/>
                  </a:schemeClr>
                </a:solidFill>
              </a:rPr>
            </a:br>
            <a:r>
              <a:rPr lang="en-US" sz="2200" b="1" u="sng" dirty="0" err="1" smtClean="0">
                <a:solidFill>
                  <a:schemeClr val="bg2">
                    <a:lumMod val="25000"/>
                  </a:schemeClr>
                </a:solidFill>
              </a:rPr>
              <a:t>F</a:t>
            </a:r>
            <a:r>
              <a:rPr lang="en-US" sz="2200" dirty="0" err="1" smtClean="0">
                <a:solidFill>
                  <a:schemeClr val="bg2">
                    <a:lumMod val="25000"/>
                  </a:schemeClr>
                </a:solidFill>
              </a:rPr>
              <a:t>eatherCraft</a:t>
            </a:r>
            <a:r>
              <a:rPr lang="en-US" sz="2200" dirty="0" smtClean="0">
                <a:solidFill>
                  <a:schemeClr val="bg2">
                    <a:lumMod val="25000"/>
                  </a:schemeClr>
                </a:solidFill>
              </a:rPr>
              <a:t> </a:t>
            </a:r>
            <a:r>
              <a:rPr lang="en-US" sz="2200" b="1" u="sng" dirty="0" smtClean="0">
                <a:solidFill>
                  <a:schemeClr val="bg2">
                    <a:lumMod val="25000"/>
                  </a:schemeClr>
                </a:solidFill>
              </a:rPr>
              <a:t>I</a:t>
            </a:r>
            <a:r>
              <a:rPr lang="en-US" sz="2200" dirty="0" smtClean="0">
                <a:solidFill>
                  <a:schemeClr val="bg2">
                    <a:lumMod val="25000"/>
                  </a:schemeClr>
                </a:solidFill>
              </a:rPr>
              <a:t>ntegrated </a:t>
            </a:r>
            <a:r>
              <a:rPr lang="en-US" sz="2200" b="1" u="sng" dirty="0" smtClean="0">
                <a:solidFill>
                  <a:schemeClr val="bg2">
                    <a:lumMod val="25000"/>
                  </a:schemeClr>
                </a:solidFill>
              </a:rPr>
              <a:t>S</a:t>
            </a:r>
            <a:r>
              <a:rPr lang="en-US" sz="2200" dirty="0" smtClean="0">
                <a:solidFill>
                  <a:schemeClr val="bg2">
                    <a:lumMod val="25000"/>
                  </a:schemeClr>
                </a:solidFill>
              </a:rPr>
              <a:t>tructural </a:t>
            </a:r>
            <a:r>
              <a:rPr lang="en-US" sz="2200" b="1" u="sng" dirty="0" smtClean="0">
                <a:solidFill>
                  <a:schemeClr val="bg2">
                    <a:lumMod val="25000"/>
                  </a:schemeClr>
                </a:solidFill>
              </a:rPr>
              <a:t>H</a:t>
            </a:r>
            <a:r>
              <a:rPr lang="en-US" sz="2200" dirty="0" smtClean="0">
                <a:solidFill>
                  <a:schemeClr val="bg2">
                    <a:lumMod val="25000"/>
                  </a:schemeClr>
                </a:solidFill>
              </a:rPr>
              <a:t>ousing &amp; </a:t>
            </a:r>
            <a:br>
              <a:rPr lang="en-US" sz="2200" dirty="0" smtClean="0">
                <a:solidFill>
                  <a:schemeClr val="bg2">
                    <a:lumMod val="25000"/>
                  </a:schemeClr>
                </a:solidFill>
              </a:rPr>
            </a:br>
            <a:r>
              <a:rPr lang="en-US" sz="2200" b="1" u="sng" dirty="0" smtClean="0">
                <a:solidFill>
                  <a:schemeClr val="bg2">
                    <a:lumMod val="25000"/>
                  </a:schemeClr>
                </a:solidFill>
              </a:rPr>
              <a:t>C</a:t>
            </a:r>
            <a:r>
              <a:rPr lang="en-US" sz="2200" dirty="0" smtClean="0">
                <a:solidFill>
                  <a:schemeClr val="bg2">
                    <a:lumMod val="25000"/>
                  </a:schemeClr>
                </a:solidFill>
              </a:rPr>
              <a:t>omputer, </a:t>
            </a:r>
            <a:r>
              <a:rPr lang="en-US" sz="2200" b="1" u="sng" dirty="0" smtClean="0">
                <a:solidFill>
                  <a:schemeClr val="bg2">
                    <a:lumMod val="25000"/>
                  </a:schemeClr>
                </a:solidFill>
              </a:rPr>
              <a:t>H</a:t>
            </a:r>
            <a:r>
              <a:rPr lang="en-US" sz="2200" dirty="0" smtClean="0">
                <a:solidFill>
                  <a:schemeClr val="bg2">
                    <a:lumMod val="25000"/>
                  </a:schemeClr>
                </a:solidFill>
              </a:rPr>
              <a:t>ardware </a:t>
            </a:r>
            <a:r>
              <a:rPr lang="en-US" sz="2200" b="1" u="sng" dirty="0" err="1" smtClean="0">
                <a:solidFill>
                  <a:schemeClr val="bg2">
                    <a:lumMod val="25000"/>
                  </a:schemeClr>
                </a:solidFill>
              </a:rPr>
              <a:t>I</a:t>
            </a:r>
            <a:r>
              <a:rPr lang="en-US" sz="2200" dirty="0" err="1" smtClean="0">
                <a:solidFill>
                  <a:schemeClr val="bg2">
                    <a:lumMod val="25000"/>
                  </a:schemeClr>
                </a:solidFill>
              </a:rPr>
              <a:t>nfofdafdsafrmation</a:t>
            </a:r>
            <a:r>
              <a:rPr lang="en-US" sz="2200" dirty="0" smtClean="0">
                <a:solidFill>
                  <a:schemeClr val="bg2">
                    <a:lumMod val="25000"/>
                  </a:schemeClr>
                </a:solidFill>
              </a:rPr>
              <a:t> </a:t>
            </a:r>
            <a:r>
              <a:rPr lang="en-US" sz="2200" b="1" u="sng" dirty="0" smtClean="0">
                <a:solidFill>
                  <a:schemeClr val="bg2">
                    <a:lumMod val="25000"/>
                  </a:schemeClr>
                </a:solidFill>
              </a:rPr>
              <a:t>P</a:t>
            </a:r>
            <a:r>
              <a:rPr lang="en-US" sz="2200" dirty="0" smtClean="0">
                <a:solidFill>
                  <a:schemeClr val="bg2">
                    <a:lumMod val="25000"/>
                  </a:schemeClr>
                </a:solidFill>
              </a:rPr>
              <a:t>rocessing </a:t>
            </a:r>
            <a:r>
              <a:rPr lang="en-US" sz="2200" b="1" u="sng" dirty="0" smtClean="0">
                <a:solidFill>
                  <a:schemeClr val="bg2">
                    <a:lumMod val="25000"/>
                  </a:schemeClr>
                </a:solidFill>
              </a:rPr>
              <a:t>S</a:t>
            </a:r>
            <a:r>
              <a:rPr lang="en-US" sz="2200" dirty="0" smtClean="0">
                <a:solidFill>
                  <a:schemeClr val="bg2">
                    <a:lumMod val="25000"/>
                  </a:schemeClr>
                </a:solidFill>
              </a:rPr>
              <a:t>uite </a:t>
            </a:r>
            <a:endParaRPr lang="en-US" sz="2200" dirty="0">
              <a:solidFill>
                <a:schemeClr val="bg2">
                  <a:lumMod val="25000"/>
                </a:schemeClr>
              </a:solidFill>
            </a:endParaRPr>
          </a:p>
        </p:txBody>
      </p:sp>
      <p:sp>
        <p:nvSpPr>
          <p:cNvPr id="8" name="TextBox 7"/>
          <p:cNvSpPr txBox="1"/>
          <p:nvPr/>
        </p:nvSpPr>
        <p:spPr>
          <a:xfrm>
            <a:off x="990600" y="3943171"/>
            <a:ext cx="7162800" cy="1200329"/>
          </a:xfrm>
          <a:prstGeom prst="rect">
            <a:avLst/>
          </a:prstGeom>
          <a:noFill/>
        </p:spPr>
        <p:txBody>
          <a:bodyPr wrap="square" rtlCol="0">
            <a:spAutoFit/>
          </a:bodyPr>
          <a:lstStyle/>
          <a:p>
            <a:r>
              <a:rPr lang="en-US" b="1" dirty="0" smtClean="0">
                <a:solidFill>
                  <a:schemeClr val="bg2">
                    <a:lumMod val="25000"/>
                  </a:schemeClr>
                </a:solidFill>
              </a:rPr>
              <a:t>Team: </a:t>
            </a:r>
            <a:r>
              <a:rPr lang="en-US" dirty="0">
                <a:solidFill>
                  <a:schemeClr val="bg2">
                    <a:lumMod val="25000"/>
                  </a:schemeClr>
                </a:solidFill>
              </a:rPr>
              <a:t>B</a:t>
            </a:r>
            <a:r>
              <a:rPr lang="en-US" dirty="0" smtClean="0">
                <a:solidFill>
                  <a:schemeClr val="bg2">
                    <a:lumMod val="25000"/>
                  </a:schemeClr>
                </a:solidFill>
              </a:rPr>
              <a:t>arry </a:t>
            </a:r>
            <a:r>
              <a:rPr lang="en-US" dirty="0" err="1">
                <a:solidFill>
                  <a:schemeClr val="bg2">
                    <a:lumMod val="25000"/>
                  </a:schemeClr>
                </a:solidFill>
              </a:rPr>
              <a:t>L</a:t>
            </a:r>
            <a:r>
              <a:rPr lang="en-US" dirty="0" err="1" smtClean="0">
                <a:solidFill>
                  <a:schemeClr val="bg2">
                    <a:lumMod val="25000"/>
                  </a:schemeClr>
                </a:solidFill>
              </a:rPr>
              <a:t>urkey</a:t>
            </a:r>
            <a:r>
              <a:rPr lang="en-US" dirty="0" smtClean="0">
                <a:solidFill>
                  <a:schemeClr val="bg2">
                    <a:lumMod val="25000"/>
                  </a:schemeClr>
                </a:solidFill>
              </a:rPr>
              <a:t>, Jorge Cervantes, Lewis </a:t>
            </a:r>
            <a:r>
              <a:rPr lang="en-US" dirty="0" err="1" smtClean="0">
                <a:solidFill>
                  <a:schemeClr val="bg2">
                    <a:lumMod val="25000"/>
                  </a:schemeClr>
                </a:solidFill>
              </a:rPr>
              <a:t>Gilis</a:t>
            </a:r>
            <a:r>
              <a:rPr lang="en-US" dirty="0" smtClean="0">
                <a:solidFill>
                  <a:schemeClr val="bg2">
                    <a:lumMod val="25000"/>
                  </a:schemeClr>
                </a:solidFill>
              </a:rPr>
              <a:t>, Evan </a:t>
            </a:r>
            <a:r>
              <a:rPr lang="en-US" dirty="0" err="1" smtClean="0">
                <a:solidFill>
                  <a:schemeClr val="bg2">
                    <a:lumMod val="25000"/>
                  </a:schemeClr>
                </a:solidFill>
              </a:rPr>
              <a:t>Graser</a:t>
            </a:r>
            <a:r>
              <a:rPr lang="en-US" dirty="0" smtClean="0">
                <a:solidFill>
                  <a:schemeClr val="bg2">
                    <a:lumMod val="25000"/>
                  </a:schemeClr>
                </a:solidFill>
              </a:rPr>
              <a:t>, Andrei </a:t>
            </a:r>
            <a:r>
              <a:rPr lang="en-US" dirty="0" err="1" smtClean="0">
                <a:solidFill>
                  <a:schemeClr val="bg2">
                    <a:lumMod val="25000"/>
                  </a:schemeClr>
                </a:solidFill>
              </a:rPr>
              <a:t>Iskra</a:t>
            </a:r>
            <a:r>
              <a:rPr lang="en-US" dirty="0" smtClean="0">
                <a:solidFill>
                  <a:schemeClr val="bg2">
                    <a:lumMod val="25000"/>
                  </a:schemeClr>
                </a:solidFill>
              </a:rPr>
              <a:t>, </a:t>
            </a:r>
          </a:p>
          <a:p>
            <a:r>
              <a:rPr lang="en-US" dirty="0">
                <a:solidFill>
                  <a:schemeClr val="bg2">
                    <a:lumMod val="25000"/>
                  </a:schemeClr>
                </a:solidFill>
              </a:rPr>
              <a:t>	</a:t>
            </a:r>
            <a:r>
              <a:rPr lang="en-US" dirty="0" smtClean="0">
                <a:solidFill>
                  <a:schemeClr val="bg2">
                    <a:lumMod val="25000"/>
                  </a:schemeClr>
                </a:solidFill>
              </a:rPr>
              <a:t>Megan Howard, Taylor Maurer, Davis Peterson, Maggie Williams </a:t>
            </a:r>
          </a:p>
          <a:p>
            <a:r>
              <a:rPr lang="en-US" b="1" dirty="0" smtClean="0">
                <a:solidFill>
                  <a:schemeClr val="bg2">
                    <a:lumMod val="25000"/>
                  </a:schemeClr>
                </a:solidFill>
              </a:rPr>
              <a:t>Customer:</a:t>
            </a:r>
            <a:r>
              <a:rPr lang="en-US" dirty="0" smtClean="0">
                <a:solidFill>
                  <a:schemeClr val="bg2">
                    <a:lumMod val="25000"/>
                  </a:schemeClr>
                </a:solidFill>
              </a:rPr>
              <a:t> Michael Brown </a:t>
            </a:r>
          </a:p>
          <a:p>
            <a:r>
              <a:rPr lang="en-US" b="1" dirty="0" smtClean="0">
                <a:solidFill>
                  <a:schemeClr val="bg2">
                    <a:lumMod val="25000"/>
                  </a:schemeClr>
                </a:solidFill>
              </a:rPr>
              <a:t>Advisor: </a:t>
            </a:r>
            <a:r>
              <a:rPr lang="en-US" dirty="0" smtClean="0">
                <a:solidFill>
                  <a:schemeClr val="bg2">
                    <a:lumMod val="25000"/>
                  </a:schemeClr>
                </a:solidFill>
              </a:rPr>
              <a:t>Joe Tanner </a:t>
            </a:r>
            <a:endParaRPr lang="en-US" b="1" dirty="0">
              <a:solidFill>
                <a:schemeClr val="bg2">
                  <a:lumMod val="25000"/>
                </a:schemeClr>
              </a:solidFill>
            </a:endParaRPr>
          </a:p>
        </p:txBody>
      </p:sp>
    </p:spTree>
    <p:extLst>
      <p:ext uri="{BB962C8B-B14F-4D97-AF65-F5344CB8AC3E}">
        <p14:creationId xmlns:p14="http://schemas.microsoft.com/office/powerpoint/2010/main" val="233320710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28588"/>
            <a:ext cx="7772400" cy="657224"/>
          </a:xfrm>
        </p:spPr>
        <p:txBody>
          <a:bodyPr>
            <a:noAutofit/>
          </a:bodyPr>
          <a:lstStyle/>
          <a:p>
            <a:pPr algn="ctr"/>
            <a:r>
              <a:rPr lang="en-US" sz="4400" dirty="0" smtClean="0">
                <a:solidFill>
                  <a:schemeClr val="bg2">
                    <a:lumMod val="25000"/>
                  </a:schemeClr>
                </a:solidFill>
              </a:rPr>
              <a:t>Structure Feasibility</a:t>
            </a:r>
            <a:endParaRPr lang="en-US" sz="44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Content Placeholder 2"/>
          <p:cNvSpPr txBox="1">
            <a:spLocks/>
          </p:cNvSpPr>
          <p:nvPr/>
        </p:nvSpPr>
        <p:spPr>
          <a:xfrm>
            <a:off x="457200" y="1200151"/>
            <a:ext cx="8229600" cy="3200399"/>
          </a:xfrm>
          <a:prstGeom prst="rect">
            <a:avLst/>
          </a:prstGeom>
        </p:spPr>
        <p:txBody>
          <a:bodyPr vert="horz" lIns="91440" tIns="45720" rIns="91440" bIns="45720" rtlCol="0" anchor="b">
            <a:normAutofit fontScale="92500" lnSpcReduction="10000"/>
          </a:bodyPr>
          <a:lstStyle>
            <a:lvl1pPr marL="0" indent="0" algn="l"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algn="ctr">
              <a:buFont typeface="Wingdings" panose="05000000000000000000" pitchFamily="2" charset="2"/>
              <a:buChar char="§"/>
            </a:pPr>
            <a:r>
              <a:rPr lang="en-US" sz="2800" dirty="0" smtClean="0">
                <a:solidFill>
                  <a:schemeClr val="bg2">
                    <a:lumMod val="25000"/>
                  </a:schemeClr>
                </a:solidFill>
              </a:rPr>
              <a:t>Materials are chosen to optimize mass</a:t>
            </a:r>
          </a:p>
          <a:p>
            <a:pPr algn="ctr"/>
            <a:r>
              <a:rPr lang="en-US" sz="2800" dirty="0" smtClean="0">
                <a:solidFill>
                  <a:schemeClr val="bg2">
                    <a:lumMod val="25000"/>
                  </a:schemeClr>
                </a:solidFill>
              </a:rPr>
              <a:t> and maximize stiffness</a:t>
            </a:r>
          </a:p>
          <a:p>
            <a:endParaRPr lang="en-US" sz="2800" dirty="0" smtClean="0">
              <a:solidFill>
                <a:schemeClr val="bg2">
                  <a:lumMod val="25000"/>
                </a:schemeClr>
              </a:solidFill>
            </a:endParaRPr>
          </a:p>
          <a:p>
            <a:pPr lvl="1">
              <a:buFont typeface="Wingdings" panose="05000000000000000000" pitchFamily="2" charset="2"/>
              <a:buChar char="§"/>
            </a:pPr>
            <a:r>
              <a:rPr lang="en-US" sz="2800" dirty="0" smtClean="0">
                <a:solidFill>
                  <a:schemeClr val="bg2">
                    <a:lumMod val="25000"/>
                  </a:schemeClr>
                </a:solidFill>
              </a:rPr>
              <a:t>Feasible design will comply with mass requirement</a:t>
            </a:r>
          </a:p>
          <a:p>
            <a:pPr lvl="1">
              <a:buFont typeface="Wingdings" panose="05000000000000000000" pitchFamily="2" charset="2"/>
              <a:buChar char="§"/>
            </a:pPr>
            <a:r>
              <a:rPr lang="en-US" sz="2800" dirty="0" smtClean="0">
                <a:solidFill>
                  <a:schemeClr val="bg2">
                    <a:lumMod val="25000"/>
                  </a:schemeClr>
                </a:solidFill>
              </a:rPr>
              <a:t>Structure will handle specified vibration tests</a:t>
            </a:r>
          </a:p>
          <a:p>
            <a:pPr lvl="1">
              <a:buFont typeface="Wingdings" panose="05000000000000000000" pitchFamily="2" charset="2"/>
              <a:buChar char="§"/>
            </a:pPr>
            <a:r>
              <a:rPr lang="en-US" sz="2800" dirty="0" smtClean="0">
                <a:solidFill>
                  <a:schemeClr val="bg2">
                    <a:lumMod val="25000"/>
                  </a:schemeClr>
                </a:solidFill>
              </a:rPr>
              <a:t>Preliminary calculations assume quasi-static load</a:t>
            </a:r>
          </a:p>
          <a:p>
            <a:pPr lvl="2">
              <a:buFont typeface="Wingdings" panose="05000000000000000000" pitchFamily="2" charset="2"/>
              <a:buChar char="§"/>
            </a:pPr>
            <a:r>
              <a:rPr lang="en-US" sz="2600" dirty="0" smtClean="0">
                <a:solidFill>
                  <a:schemeClr val="bg2">
                    <a:lumMod val="25000"/>
                  </a:schemeClr>
                </a:solidFill>
              </a:rPr>
              <a:t>Nominal average acceleration 1</a:t>
            </a:r>
            <a:r>
              <a:rPr lang="el-GR" sz="2800" dirty="0" smtClean="0">
                <a:solidFill>
                  <a:schemeClr val="bg2">
                    <a:lumMod val="25000"/>
                  </a:schemeClr>
                </a:solidFill>
              </a:rPr>
              <a:t>σ</a:t>
            </a:r>
            <a:r>
              <a:rPr lang="en-US" sz="2800" dirty="0" smtClean="0">
                <a:solidFill>
                  <a:schemeClr val="bg2">
                    <a:lumMod val="25000"/>
                  </a:schemeClr>
                </a:solidFill>
              </a:rPr>
              <a:t> = 1.29 g (</a:t>
            </a:r>
            <a:r>
              <a:rPr lang="en-US" sz="2800" dirty="0" err="1" smtClean="0">
                <a:solidFill>
                  <a:schemeClr val="bg2">
                    <a:lumMod val="25000"/>
                  </a:schemeClr>
                </a:solidFill>
              </a:rPr>
              <a:t>rms</a:t>
            </a:r>
            <a:r>
              <a:rPr lang="en-US" sz="2800" dirty="0" smtClean="0">
                <a:solidFill>
                  <a:schemeClr val="bg2">
                    <a:lumMod val="25000"/>
                  </a:schemeClr>
                </a:solidFill>
              </a:rPr>
              <a:t>)</a:t>
            </a:r>
            <a:endParaRPr lang="en-US" sz="2600" dirty="0">
              <a:solidFill>
                <a:schemeClr val="bg2">
                  <a:lumMod val="25000"/>
                </a:schemeClr>
              </a:solidFill>
            </a:endParaRPr>
          </a:p>
        </p:txBody>
      </p:sp>
    </p:spTree>
    <p:extLst>
      <p:ext uri="{BB962C8B-B14F-4D97-AF65-F5344CB8AC3E}">
        <p14:creationId xmlns:p14="http://schemas.microsoft.com/office/powerpoint/2010/main" val="3987045342"/>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sz="4000" b="1" dirty="0" smtClean="0">
                <a:solidFill>
                  <a:schemeClr val="bg2">
                    <a:lumMod val="25000"/>
                  </a:schemeClr>
                </a:solidFill>
              </a:rPr>
              <a:t>Getting around educational license</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32593" y="1200151"/>
            <a:ext cx="5815807" cy="3200399"/>
          </a:xfrm>
        </p:spPr>
        <p:txBody>
          <a:bodyPr>
            <a:normAutofit/>
          </a:bodyPr>
          <a:lstStyle/>
          <a:p>
            <a:pPr>
              <a:buFont typeface="Wingdings" panose="05000000000000000000" pitchFamily="2" charset="2"/>
              <a:buChar char="§"/>
            </a:pPr>
            <a:r>
              <a:rPr lang="en-US" sz="2000" dirty="0" smtClean="0">
                <a:solidFill>
                  <a:schemeClr val="bg2">
                    <a:lumMod val="25000"/>
                  </a:schemeClr>
                </a:solidFill>
              </a:rPr>
              <a:t>Having 3 layers of elements quickly creates too many elements.</a:t>
            </a:r>
          </a:p>
          <a:p>
            <a:pPr>
              <a:buFont typeface="Wingdings" panose="05000000000000000000" pitchFamily="2" charset="2"/>
              <a:buChar char="§"/>
            </a:pPr>
            <a:r>
              <a:rPr lang="en-US" sz="2000" dirty="0" smtClean="0">
                <a:solidFill>
                  <a:schemeClr val="bg2">
                    <a:lumMod val="25000"/>
                  </a:schemeClr>
                </a:solidFill>
              </a:rPr>
              <a:t>Can use 1 layer of shell element (2D) and describe it’s material properties with a layered section</a:t>
            </a:r>
          </a:p>
          <a:p>
            <a:pPr>
              <a:buFont typeface="Wingdings" panose="05000000000000000000" pitchFamily="2" charset="2"/>
              <a:buChar char="§"/>
            </a:pPr>
            <a:r>
              <a:rPr lang="en-US" sz="2000" dirty="0" smtClean="0">
                <a:solidFill>
                  <a:schemeClr val="bg2">
                    <a:lumMod val="25000"/>
                  </a:schemeClr>
                </a:solidFill>
              </a:rPr>
              <a:t>Deformation still within 16% of analytical</a:t>
            </a:r>
          </a:p>
          <a:p>
            <a:pPr>
              <a:buFont typeface="Wingdings" panose="05000000000000000000" pitchFamily="2" charset="2"/>
              <a:buChar char="§"/>
            </a:pPr>
            <a:r>
              <a:rPr lang="en-US" sz="2000" dirty="0" smtClean="0">
                <a:solidFill>
                  <a:schemeClr val="bg2">
                    <a:lumMod val="25000"/>
                  </a:schemeClr>
                </a:solidFill>
              </a:rPr>
              <a:t>Stresses show ~no change</a:t>
            </a:r>
            <a:endParaRPr lang="en-US" sz="1400" dirty="0" smtClean="0">
              <a:solidFill>
                <a:schemeClr val="bg2">
                  <a:lumMod val="25000"/>
                </a:schemeClr>
              </a:solidFill>
            </a:endParaRPr>
          </a:p>
          <a:p>
            <a:pPr>
              <a:buFont typeface="Wingdings" panose="05000000000000000000" pitchFamily="2" charset="2"/>
              <a:buChar char="§"/>
            </a:pPr>
            <a:endParaRPr lang="en-US" sz="2000" dirty="0">
              <a:solidFill>
                <a:schemeClr val="bg2">
                  <a:lumMod val="25000"/>
                </a:schemeClr>
              </a:solidFill>
            </a:endParaRPr>
          </a:p>
        </p:txBody>
      </p:sp>
      <p:pic>
        <p:nvPicPr>
          <p:cNvPr id="3" name="Picture 2"/>
          <p:cNvPicPr>
            <a:picLocks noChangeAspect="1"/>
          </p:cNvPicPr>
          <p:nvPr/>
        </p:nvPicPr>
        <p:blipFill>
          <a:blip r:embed="rId4"/>
          <a:stretch>
            <a:fillRect/>
          </a:stretch>
        </p:blipFill>
        <p:spPr>
          <a:xfrm>
            <a:off x="1332705" y="3333750"/>
            <a:ext cx="6429375" cy="1228725"/>
          </a:xfrm>
          <a:prstGeom prst="rect">
            <a:avLst/>
          </a:prstGeom>
        </p:spPr>
      </p:pic>
      <p:pic>
        <p:nvPicPr>
          <p:cNvPr id="6" name="Picture 5"/>
          <p:cNvPicPr>
            <a:picLocks noChangeAspect="1"/>
          </p:cNvPicPr>
          <p:nvPr/>
        </p:nvPicPr>
        <p:blipFill>
          <a:blip r:embed="rId5"/>
          <a:stretch>
            <a:fillRect/>
          </a:stretch>
        </p:blipFill>
        <p:spPr>
          <a:xfrm>
            <a:off x="6248400" y="1885950"/>
            <a:ext cx="2606866" cy="1247775"/>
          </a:xfrm>
          <a:prstGeom prst="rect">
            <a:avLst/>
          </a:prstGeom>
        </p:spPr>
      </p:pic>
    </p:spTree>
    <p:extLst>
      <p:ext uri="{BB962C8B-B14F-4D97-AF65-F5344CB8AC3E}">
        <p14:creationId xmlns:p14="http://schemas.microsoft.com/office/powerpoint/2010/main" val="1608486529"/>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sz="4000" b="1" dirty="0" smtClean="0">
                <a:solidFill>
                  <a:schemeClr val="bg2">
                    <a:lumMod val="25000"/>
                  </a:schemeClr>
                </a:solidFill>
              </a:rPr>
              <a:t>Material Properties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32593" y="1200151"/>
            <a:ext cx="5815807" cy="3200399"/>
          </a:xfrm>
        </p:spPr>
        <p:txBody>
          <a:bodyPr>
            <a:normAutofit/>
          </a:bodyPr>
          <a:lstStyle/>
          <a:p>
            <a:pPr>
              <a:buFont typeface="Wingdings" panose="05000000000000000000" pitchFamily="2" charset="2"/>
              <a:buChar char="§"/>
            </a:pPr>
            <a:r>
              <a:rPr lang="en-US" sz="2000" dirty="0" smtClean="0">
                <a:solidFill>
                  <a:schemeClr val="bg2">
                    <a:lumMod val="25000"/>
                  </a:schemeClr>
                </a:solidFill>
              </a:rPr>
              <a:t>Using honeycomb properties provided from Hexcel corp.</a:t>
            </a:r>
          </a:p>
          <a:p>
            <a:pPr lvl="1">
              <a:buFont typeface="Wingdings" panose="05000000000000000000" pitchFamily="2" charset="2"/>
              <a:buChar char="§"/>
            </a:pPr>
            <a:r>
              <a:rPr lang="en-US" sz="1400" dirty="0" smtClean="0">
                <a:solidFill>
                  <a:schemeClr val="bg2">
                    <a:lumMod val="25000"/>
                  </a:schemeClr>
                </a:solidFill>
              </a:rPr>
              <a:t>Orthotropic</a:t>
            </a:r>
          </a:p>
          <a:p>
            <a:pPr>
              <a:buFont typeface="Wingdings" panose="05000000000000000000" pitchFamily="2" charset="2"/>
              <a:buChar char="§"/>
            </a:pPr>
            <a:r>
              <a:rPr lang="en-US" sz="1800" dirty="0" smtClean="0">
                <a:solidFill>
                  <a:schemeClr val="bg2">
                    <a:lumMod val="25000"/>
                  </a:schemeClr>
                </a:solidFill>
              </a:rPr>
              <a:t>Carbon Fiber more difficult </a:t>
            </a:r>
          </a:p>
          <a:p>
            <a:pPr lvl="1">
              <a:buFont typeface="Wingdings" panose="05000000000000000000" pitchFamily="2" charset="2"/>
              <a:buChar char="§"/>
            </a:pPr>
            <a:r>
              <a:rPr lang="en-US" sz="1400" dirty="0" smtClean="0">
                <a:solidFill>
                  <a:schemeClr val="bg2">
                    <a:lumMod val="25000"/>
                  </a:schemeClr>
                </a:solidFill>
              </a:rPr>
              <a:t>Found that fabric orthotropic properties are not enough to describe buckling</a:t>
            </a:r>
          </a:p>
          <a:p>
            <a:pPr lvl="1">
              <a:buFont typeface="Wingdings" panose="05000000000000000000" pitchFamily="2" charset="2"/>
              <a:buChar char="§"/>
            </a:pPr>
            <a:r>
              <a:rPr lang="en-US" sz="1400" dirty="0" smtClean="0">
                <a:solidFill>
                  <a:schemeClr val="bg2">
                    <a:lumMod val="25000"/>
                  </a:schemeClr>
                </a:solidFill>
              </a:rPr>
              <a:t>Used M55J fiber properties as generated by AJ </a:t>
            </a:r>
            <a:r>
              <a:rPr lang="en-US" sz="1400" dirty="0" err="1" smtClean="0">
                <a:solidFill>
                  <a:schemeClr val="bg2">
                    <a:lumMod val="25000"/>
                  </a:schemeClr>
                </a:solidFill>
              </a:rPr>
              <a:t>Gemer</a:t>
            </a:r>
            <a:r>
              <a:rPr lang="en-US" sz="1400" dirty="0" smtClean="0">
                <a:solidFill>
                  <a:schemeClr val="bg2">
                    <a:lumMod val="25000"/>
                  </a:schemeClr>
                </a:solidFill>
              </a:rPr>
              <a:t>, using a modeled simulated layup of alternating </a:t>
            </a:r>
            <a:r>
              <a:rPr lang="en-US" sz="1400" dirty="0" err="1" smtClean="0">
                <a:solidFill>
                  <a:schemeClr val="bg2">
                    <a:lumMod val="25000"/>
                  </a:schemeClr>
                </a:solidFill>
              </a:rPr>
              <a:t>uni</a:t>
            </a:r>
            <a:r>
              <a:rPr lang="en-US" sz="1400" dirty="0" smtClean="0">
                <a:solidFill>
                  <a:schemeClr val="bg2">
                    <a:lumMod val="25000"/>
                  </a:schemeClr>
                </a:solidFill>
              </a:rPr>
              <a:t>-directional cells=</a:t>
            </a:r>
          </a:p>
          <a:p>
            <a:pPr>
              <a:buFont typeface="Wingdings" panose="05000000000000000000" pitchFamily="2" charset="2"/>
              <a:buChar char="§"/>
            </a:pPr>
            <a:endParaRPr lang="en-US" sz="2000" dirty="0">
              <a:solidFill>
                <a:schemeClr val="bg2">
                  <a:lumMod val="25000"/>
                </a:schemeClr>
              </a:solidFill>
            </a:endParaRPr>
          </a:p>
        </p:txBody>
      </p:sp>
      <p:pic>
        <p:nvPicPr>
          <p:cNvPr id="12" name="Picture 11"/>
          <p:cNvPicPr>
            <a:picLocks noChangeAspect="1"/>
          </p:cNvPicPr>
          <p:nvPr/>
        </p:nvPicPr>
        <p:blipFill rotWithShape="1">
          <a:blip r:embed="rId4"/>
          <a:srcRect l="17036" r="22856"/>
          <a:stretch/>
        </p:blipFill>
        <p:spPr>
          <a:xfrm>
            <a:off x="7010400" y="2495550"/>
            <a:ext cx="2027724" cy="1799200"/>
          </a:xfrm>
          <a:prstGeom prst="rect">
            <a:avLst/>
          </a:prstGeom>
        </p:spPr>
      </p:pic>
      <p:sp>
        <p:nvSpPr>
          <p:cNvPr id="13" name="TextBox 12"/>
          <p:cNvSpPr txBox="1"/>
          <p:nvPr/>
        </p:nvSpPr>
        <p:spPr>
          <a:xfrm>
            <a:off x="6996723" y="4319662"/>
            <a:ext cx="1534394" cy="215444"/>
          </a:xfrm>
          <a:prstGeom prst="rect">
            <a:avLst/>
          </a:prstGeom>
          <a:noFill/>
        </p:spPr>
        <p:txBody>
          <a:bodyPr wrap="none" rtlCol="0">
            <a:spAutoFit/>
          </a:bodyPr>
          <a:lstStyle/>
          <a:p>
            <a:r>
              <a:rPr lang="en-US" sz="800" dirty="0" smtClean="0"/>
              <a:t>LASP </a:t>
            </a:r>
            <a:r>
              <a:rPr lang="en-US" sz="800" dirty="0" err="1" smtClean="0"/>
              <a:t>HyperDust</a:t>
            </a:r>
            <a:r>
              <a:rPr lang="en-US" sz="800" dirty="0" smtClean="0"/>
              <a:t> Instrument CDR</a:t>
            </a:r>
            <a:endParaRPr lang="en-US" sz="800" dirty="0"/>
          </a:p>
        </p:txBody>
      </p:sp>
    </p:spTree>
    <p:extLst>
      <p:ext uri="{BB962C8B-B14F-4D97-AF65-F5344CB8AC3E}">
        <p14:creationId xmlns:p14="http://schemas.microsoft.com/office/powerpoint/2010/main" val="4134021092"/>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CHARGE  AMPLIFIER:</a:t>
            </a:r>
            <a:endParaRPr lang="en-US" b="1" dirty="0">
              <a:solidFill>
                <a:schemeClr val="bg2">
                  <a:lumMod val="25000"/>
                </a:schemeClr>
              </a:solidFill>
            </a:endParaRPr>
          </a:p>
        </p:txBody>
      </p:sp>
      <p:graphicFrame>
        <p:nvGraphicFramePr>
          <p:cNvPr id="8" name="Content Placeholder 5"/>
          <p:cNvGraphicFramePr>
            <a:graphicFrameLocks/>
          </p:cNvGraphicFramePr>
          <p:nvPr>
            <p:extLst>
              <p:ext uri="{D42A27DB-BD31-4B8C-83A1-F6EECF244321}">
                <p14:modId xmlns:p14="http://schemas.microsoft.com/office/powerpoint/2010/main" val="928719012"/>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5791" y="1346063"/>
            <a:ext cx="7163204" cy="2987000"/>
          </a:xfrm>
          <a:prstGeom prst="rect">
            <a:avLst/>
          </a:prstGeom>
        </p:spPr>
      </p:pic>
    </p:spTree>
    <p:extLst>
      <p:ext uri="{BB962C8B-B14F-4D97-AF65-F5344CB8AC3E}">
        <p14:creationId xmlns:p14="http://schemas.microsoft.com/office/powerpoint/2010/main" val="1571482296"/>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Why 60 Channels?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8229600" cy="3200399"/>
          </a:xfrm>
        </p:spPr>
        <p:txBody>
          <a:bodyPr/>
          <a:lstStyle/>
          <a:p>
            <a:pPr>
              <a:buFont typeface="Wingdings" panose="05000000000000000000" pitchFamily="2" charset="2"/>
              <a:buChar char="§"/>
            </a:pPr>
            <a:r>
              <a:rPr lang="en-US" dirty="0" smtClean="0">
                <a:solidFill>
                  <a:schemeClr val="bg2">
                    <a:lumMod val="25000"/>
                  </a:schemeClr>
                </a:solidFill>
              </a:rPr>
              <a:t>Used as an estimate from Surrey until we are able to perform a modal analysis test on the structure.</a:t>
            </a:r>
            <a:endParaRPr lang="en-US" dirty="0">
              <a:solidFill>
                <a:schemeClr val="bg2">
                  <a:lumMod val="25000"/>
                </a:schemeClr>
              </a:solidFill>
            </a:endParaRPr>
          </a:p>
        </p:txBody>
      </p:sp>
      <p:graphicFrame>
        <p:nvGraphicFramePr>
          <p:cNvPr id="15" name="Content Placeholder 5"/>
          <p:cNvGraphicFramePr>
            <a:graphicFrameLocks/>
          </p:cNvGraphicFramePr>
          <p:nvPr>
            <p:extLst>
              <p:ext uri="{D42A27DB-BD31-4B8C-83A1-F6EECF244321}">
                <p14:modId xmlns:p14="http://schemas.microsoft.com/office/powerpoint/2010/main" val="1621537343"/>
              </p:ext>
            </p:extLst>
          </p:nvPr>
        </p:nvGraphicFramePr>
        <p:xfrm>
          <a:off x="457200" y="4492625"/>
          <a:ext cx="8229600" cy="650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84277258"/>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457200" y="1200150"/>
            <a:ext cx="4038600" cy="2545556"/>
          </a:xfrm>
        </p:spPr>
        <p:txBody>
          <a:bodyPr/>
          <a:lstStyle/>
          <a:p>
            <a:pPr>
              <a:buFont typeface="Wingdings" panose="05000000000000000000" pitchFamily="2" charset="2"/>
              <a:buChar char="§"/>
            </a:pPr>
            <a:endParaRPr lang="en-US" dirty="0">
              <a:solidFill>
                <a:schemeClr val="bg2">
                  <a:lumMod val="25000"/>
                </a:schemeClr>
              </a:solidFill>
            </a:endParaRPr>
          </a:p>
        </p:txBody>
      </p:sp>
      <p:sp>
        <p:nvSpPr>
          <p:cNvPr id="8" name="Content Placeholder 7"/>
          <p:cNvSpPr>
            <a:spLocks noGrp="1"/>
          </p:cNvSpPr>
          <p:nvPr>
            <p:ph sz="half" idx="2"/>
          </p:nvPr>
        </p:nvSpPr>
        <p:spPr>
          <a:xfrm>
            <a:off x="4623593" y="1200150"/>
            <a:ext cx="4038600" cy="2545556"/>
          </a:xfrm>
        </p:spPr>
        <p:txBody>
          <a:bodyPr/>
          <a:lstStyle/>
          <a:p>
            <a:pPr>
              <a:buFont typeface="Wingdings" panose="05000000000000000000" pitchFamily="2" charset="2"/>
              <a:buChar char="§"/>
            </a:pPr>
            <a:endParaRPr lang="en-US"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TITLE:</a:t>
            </a:r>
            <a:endParaRPr lang="en-US" b="1" dirty="0">
              <a:solidFill>
                <a:schemeClr val="bg2">
                  <a:lumMod val="25000"/>
                </a:schemeClr>
              </a:solidFill>
            </a:endParaRPr>
          </a:p>
        </p:txBody>
      </p:sp>
      <p:graphicFrame>
        <p:nvGraphicFramePr>
          <p:cNvPr id="12" name="Content Placeholder 5"/>
          <p:cNvGraphicFramePr>
            <a:graphicFrameLocks/>
          </p:cNvGraphicFramePr>
          <p:nvPr>
            <p:extLst>
              <p:ext uri="{D42A27DB-BD31-4B8C-83A1-F6EECF244321}">
                <p14:modId xmlns:p14="http://schemas.microsoft.com/office/powerpoint/2010/main" val="1621537343"/>
              </p:ext>
            </p:extLst>
          </p:nvPr>
        </p:nvGraphicFramePr>
        <p:xfrm>
          <a:off x="457200" y="4492625"/>
          <a:ext cx="8229600" cy="650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00087789"/>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endParaRPr lang="en-US" dirty="0">
              <a:solidFill>
                <a:schemeClr val="bg2">
                  <a:lumMod val="25000"/>
                </a:schemeClr>
              </a:solidFill>
            </a:endParaRPr>
          </a:p>
        </p:txBody>
      </p:sp>
      <p:sp>
        <p:nvSpPr>
          <p:cNvPr id="7" name="Content Placeholder 6"/>
          <p:cNvSpPr>
            <a:spLocks noGrp="1"/>
          </p:cNvSpPr>
          <p:nvPr>
            <p:ph sz="half" idx="2"/>
          </p:nvPr>
        </p:nvSpPr>
        <p:spPr/>
        <p:txBody>
          <a:bodyPr/>
          <a:lstStyle/>
          <a:p>
            <a:pPr>
              <a:buFont typeface="Wingdings" panose="05000000000000000000" pitchFamily="2" charset="2"/>
              <a:buChar char="§"/>
            </a:pPr>
            <a:endParaRPr lang="en-US" dirty="0">
              <a:solidFill>
                <a:schemeClr val="bg2">
                  <a:lumMod val="25000"/>
                </a:schemeClr>
              </a:solidFill>
            </a:endParaRPr>
          </a:p>
        </p:txBody>
      </p:sp>
      <p:sp>
        <p:nvSpPr>
          <p:cNvPr id="8" name="Text Placeholder 7"/>
          <p:cNvSpPr>
            <a:spLocks noGrp="1"/>
          </p:cNvSpPr>
          <p:nvPr>
            <p:ph type="body" sz="quarter" idx="3"/>
          </p:nvPr>
        </p:nvSpPr>
        <p:spPr/>
        <p:txBody>
          <a:bodyPr/>
          <a:lstStyle/>
          <a:p>
            <a:endParaRPr lang="en-US" dirty="0">
              <a:solidFill>
                <a:schemeClr val="bg2">
                  <a:lumMod val="25000"/>
                </a:schemeClr>
              </a:solidFill>
            </a:endParaRPr>
          </a:p>
        </p:txBody>
      </p:sp>
      <p:sp>
        <p:nvSpPr>
          <p:cNvPr id="9" name="Content Placeholder 8"/>
          <p:cNvSpPr>
            <a:spLocks noGrp="1"/>
          </p:cNvSpPr>
          <p:nvPr>
            <p:ph sz="quarter" idx="4"/>
          </p:nvPr>
        </p:nvSpPr>
        <p:spPr/>
        <p:txBody>
          <a:bodyPr/>
          <a:lstStyle/>
          <a:p>
            <a:pPr>
              <a:buFont typeface="Wingdings" panose="05000000000000000000" pitchFamily="2" charset="2"/>
              <a:buChar char="§"/>
            </a:pPr>
            <a:endParaRPr lang="en-US" dirty="0">
              <a:solidFill>
                <a:schemeClr val="bg2">
                  <a:lumMod val="25000"/>
                </a:schemeClr>
              </a:solidFill>
            </a:endParaRPr>
          </a:p>
        </p:txBody>
      </p:sp>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TITLE:</a:t>
            </a:r>
            <a:endParaRPr lang="en-US" b="1" dirty="0">
              <a:solidFill>
                <a:schemeClr val="bg2">
                  <a:lumMod val="25000"/>
                </a:schemeClr>
              </a:solidFill>
            </a:endParaRPr>
          </a:p>
        </p:txBody>
      </p:sp>
      <p:graphicFrame>
        <p:nvGraphicFramePr>
          <p:cNvPr id="14" name="Content Placeholder 5"/>
          <p:cNvGraphicFramePr>
            <a:graphicFrameLocks/>
          </p:cNvGraphicFramePr>
          <p:nvPr>
            <p:extLst>
              <p:ext uri="{D42A27DB-BD31-4B8C-83A1-F6EECF244321}">
                <p14:modId xmlns:p14="http://schemas.microsoft.com/office/powerpoint/2010/main" val="1621537343"/>
              </p:ext>
            </p:extLst>
          </p:nvPr>
        </p:nvGraphicFramePr>
        <p:xfrm>
          <a:off x="457200" y="4492625"/>
          <a:ext cx="8229600" cy="650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24175782"/>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dirty="0">
              <a:solidFill>
                <a:schemeClr val="bg2">
                  <a:lumMod val="25000"/>
                </a:schemeClr>
              </a:solidFill>
            </a:endParaRPr>
          </a:p>
        </p:txBody>
      </p:sp>
      <p:sp>
        <p:nvSpPr>
          <p:cNvPr id="8" name="Content Placeholder 7"/>
          <p:cNvSpPr>
            <a:spLocks noGrp="1"/>
          </p:cNvSpPr>
          <p:nvPr>
            <p:ph idx="1"/>
          </p:nvPr>
        </p:nvSpPr>
        <p:spPr/>
        <p:txBody>
          <a:bodyPr/>
          <a:lstStyle/>
          <a:p>
            <a:pPr>
              <a:buFont typeface="Wingdings" panose="05000000000000000000" pitchFamily="2" charset="2"/>
              <a:buChar char="§"/>
            </a:pPr>
            <a:endParaRPr lang="en-US" dirty="0">
              <a:solidFill>
                <a:schemeClr val="bg2">
                  <a:lumMod val="25000"/>
                </a:schemeClr>
              </a:solidFill>
            </a:endParaRPr>
          </a:p>
        </p:txBody>
      </p:sp>
      <p:sp>
        <p:nvSpPr>
          <p:cNvPr id="9" name="Text Placeholder 8"/>
          <p:cNvSpPr>
            <a:spLocks noGrp="1"/>
          </p:cNvSpPr>
          <p:nvPr>
            <p:ph type="body" sz="half" idx="2"/>
          </p:nvPr>
        </p:nvSpPr>
        <p:spPr/>
        <p:txBody>
          <a:bodyPr/>
          <a:lstStyle/>
          <a:p>
            <a:endParaRPr lang="en-US" dirty="0">
              <a:solidFill>
                <a:schemeClr val="bg2">
                  <a:lumMod val="25000"/>
                </a:schemeClr>
              </a:solidFill>
            </a:endParaRPr>
          </a:p>
        </p:txBody>
      </p:sp>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3" name="Content Placeholder 5"/>
          <p:cNvGraphicFramePr>
            <a:graphicFrameLocks/>
          </p:cNvGraphicFramePr>
          <p:nvPr>
            <p:extLst>
              <p:ext uri="{D42A27DB-BD31-4B8C-83A1-F6EECF244321}">
                <p14:modId xmlns:p14="http://schemas.microsoft.com/office/powerpoint/2010/main" val="1621537343"/>
              </p:ext>
            </p:extLst>
          </p:nvPr>
        </p:nvGraphicFramePr>
        <p:xfrm>
          <a:off x="457200" y="4492625"/>
          <a:ext cx="8229600" cy="650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14700956"/>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extLst>
              <p:ext uri="{D42A27DB-BD31-4B8C-83A1-F6EECF244321}">
                <p14:modId xmlns:p14="http://schemas.microsoft.com/office/powerpoint/2010/main" val="3922487903"/>
              </p:ext>
            </p:extLst>
          </p:nvPr>
        </p:nvGraphicFramePr>
        <p:xfrm>
          <a:off x="457200" y="1200150"/>
          <a:ext cx="8229600" cy="1483360"/>
        </p:xfrm>
        <a:graphic>
          <a:graphicData uri="http://schemas.openxmlformats.org/drawingml/2006/table">
            <a:tbl>
              <a:tblPr firstRow="1" bandRow="1">
                <a:tableStyleId>{EB344D84-9AFB-497E-A393-DC336BA19D2E}</a:tableStyleId>
              </a:tblPr>
              <a:tblGrid>
                <a:gridCol w="1645920"/>
                <a:gridCol w="1645920"/>
                <a:gridCol w="1645920"/>
                <a:gridCol w="1645920"/>
                <a:gridCol w="1645920"/>
              </a:tblGrid>
              <a:tr h="370840">
                <a:tc>
                  <a:txBody>
                    <a:bodyPr/>
                    <a:lstStyle/>
                    <a:p>
                      <a:r>
                        <a:rPr lang="en-US" dirty="0" smtClean="0"/>
                        <a:t>Thing</a:t>
                      </a:r>
                      <a:r>
                        <a:rPr lang="en-US" baseline="0" dirty="0" smtClean="0"/>
                        <a:t> 1: </a:t>
                      </a:r>
                      <a:endParaRPr lang="en-US" dirty="0">
                        <a:solidFill>
                          <a:schemeClr val="bg2">
                            <a:lumMod val="25000"/>
                          </a:schemeClr>
                        </a:solidFill>
                      </a:endParaRPr>
                    </a:p>
                  </a:txBody>
                  <a:tcPr/>
                </a:tc>
                <a:tc>
                  <a:txBody>
                    <a:bodyPr/>
                    <a:lstStyle/>
                    <a:p>
                      <a:r>
                        <a:rPr lang="en-US" dirty="0" smtClean="0"/>
                        <a:t>Thing 2:</a:t>
                      </a:r>
                      <a:r>
                        <a:rPr lang="en-US" baseline="0" dirty="0" smtClean="0"/>
                        <a:t> </a:t>
                      </a:r>
                      <a:endParaRPr lang="en-US" dirty="0">
                        <a:solidFill>
                          <a:schemeClr val="bg2">
                            <a:lumMod val="25000"/>
                          </a:schemeClr>
                        </a:solidFill>
                      </a:endParaRPr>
                    </a:p>
                  </a:txBody>
                  <a:tcPr/>
                </a:tc>
                <a:tc>
                  <a:txBody>
                    <a:bodyPr/>
                    <a:lstStyle/>
                    <a:p>
                      <a:r>
                        <a:rPr lang="en-US" dirty="0" smtClean="0"/>
                        <a:t>Thing 3: </a:t>
                      </a:r>
                      <a:endParaRPr lang="en-US" dirty="0">
                        <a:solidFill>
                          <a:schemeClr val="bg2">
                            <a:lumMod val="25000"/>
                          </a:schemeClr>
                        </a:solidFill>
                      </a:endParaRPr>
                    </a:p>
                  </a:txBody>
                  <a:tcPr/>
                </a:tc>
                <a:tc>
                  <a:txBody>
                    <a:bodyPr/>
                    <a:lstStyle/>
                    <a:p>
                      <a:r>
                        <a:rPr lang="en-US" dirty="0" smtClean="0"/>
                        <a:t>Thing 4: </a:t>
                      </a:r>
                      <a:endParaRPr lang="en-US" dirty="0">
                        <a:solidFill>
                          <a:schemeClr val="bg2">
                            <a:lumMod val="25000"/>
                          </a:schemeClr>
                        </a:solidFill>
                      </a:endParaRPr>
                    </a:p>
                  </a:txBody>
                  <a:tcPr/>
                </a:tc>
                <a:tc>
                  <a:txBody>
                    <a:bodyPr/>
                    <a:lstStyle/>
                    <a:p>
                      <a:r>
                        <a:rPr lang="en-US" dirty="0" smtClean="0"/>
                        <a:t>Thing 5: </a:t>
                      </a:r>
                      <a:endParaRPr lang="en-US" dirty="0">
                        <a:solidFill>
                          <a:schemeClr val="bg2">
                            <a:lumMod val="25000"/>
                          </a:schemeClr>
                        </a:solidFill>
                      </a:endParaRPr>
                    </a:p>
                  </a:txBody>
                  <a:tcPr/>
                </a:tc>
              </a:tr>
              <a:tr h="370840">
                <a:tc>
                  <a:txBody>
                    <a:bodyPr/>
                    <a:lstStyle/>
                    <a:p>
                      <a:endParaRPr lang="en-US" dirty="0">
                        <a:solidFill>
                          <a:schemeClr val="bg2">
                            <a:lumMod val="25000"/>
                          </a:schemeClr>
                        </a:solidFill>
                      </a:endParaRPr>
                    </a:p>
                  </a:txBody>
                  <a:tcPr/>
                </a:tc>
                <a:tc>
                  <a:txBody>
                    <a:bodyPr/>
                    <a:lstStyle/>
                    <a:p>
                      <a:endParaRPr lang="en-US" dirty="0">
                        <a:solidFill>
                          <a:schemeClr val="bg2">
                            <a:lumMod val="25000"/>
                          </a:schemeClr>
                        </a:solidFill>
                      </a:endParaRPr>
                    </a:p>
                  </a:txBody>
                  <a:tcPr/>
                </a:tc>
                <a:tc>
                  <a:txBody>
                    <a:bodyPr/>
                    <a:lstStyle/>
                    <a:p>
                      <a:endParaRPr lang="en-US" dirty="0">
                        <a:solidFill>
                          <a:schemeClr val="bg2">
                            <a:lumMod val="25000"/>
                          </a:schemeClr>
                        </a:solidFill>
                      </a:endParaRPr>
                    </a:p>
                  </a:txBody>
                  <a:tcPr/>
                </a:tc>
                <a:tc>
                  <a:txBody>
                    <a:bodyPr/>
                    <a:lstStyle/>
                    <a:p>
                      <a:endParaRPr lang="en-US" dirty="0">
                        <a:solidFill>
                          <a:schemeClr val="bg2">
                            <a:lumMod val="25000"/>
                          </a:schemeClr>
                        </a:solidFill>
                      </a:endParaRPr>
                    </a:p>
                  </a:txBody>
                  <a:tcPr/>
                </a:tc>
                <a:tc>
                  <a:txBody>
                    <a:bodyPr/>
                    <a:lstStyle/>
                    <a:p>
                      <a:endParaRPr lang="en-US" dirty="0">
                        <a:solidFill>
                          <a:schemeClr val="bg2">
                            <a:lumMod val="25000"/>
                          </a:schemeClr>
                        </a:solidFill>
                      </a:endParaRPr>
                    </a:p>
                  </a:txBody>
                  <a:tcPr/>
                </a:tc>
              </a:tr>
              <a:tr h="370840">
                <a:tc>
                  <a:txBody>
                    <a:bodyPr/>
                    <a:lstStyle/>
                    <a:p>
                      <a:endParaRPr lang="en-US">
                        <a:solidFill>
                          <a:schemeClr val="bg2">
                            <a:lumMod val="25000"/>
                          </a:schemeClr>
                        </a:solidFill>
                      </a:endParaRPr>
                    </a:p>
                  </a:txBody>
                  <a:tcPr/>
                </a:tc>
                <a:tc>
                  <a:txBody>
                    <a:bodyPr/>
                    <a:lstStyle/>
                    <a:p>
                      <a:endParaRPr lang="en-US" dirty="0">
                        <a:solidFill>
                          <a:schemeClr val="bg2">
                            <a:lumMod val="25000"/>
                          </a:schemeClr>
                        </a:solidFill>
                      </a:endParaRPr>
                    </a:p>
                  </a:txBody>
                  <a:tcPr/>
                </a:tc>
                <a:tc>
                  <a:txBody>
                    <a:bodyPr/>
                    <a:lstStyle/>
                    <a:p>
                      <a:endParaRPr lang="en-US" dirty="0">
                        <a:solidFill>
                          <a:schemeClr val="bg2">
                            <a:lumMod val="25000"/>
                          </a:schemeClr>
                        </a:solidFill>
                      </a:endParaRPr>
                    </a:p>
                  </a:txBody>
                  <a:tcPr/>
                </a:tc>
                <a:tc>
                  <a:txBody>
                    <a:bodyPr/>
                    <a:lstStyle/>
                    <a:p>
                      <a:endParaRPr lang="en-US" dirty="0">
                        <a:solidFill>
                          <a:schemeClr val="bg2">
                            <a:lumMod val="25000"/>
                          </a:schemeClr>
                        </a:solidFill>
                      </a:endParaRPr>
                    </a:p>
                  </a:txBody>
                  <a:tcPr/>
                </a:tc>
                <a:tc>
                  <a:txBody>
                    <a:bodyPr/>
                    <a:lstStyle/>
                    <a:p>
                      <a:endParaRPr lang="en-US">
                        <a:solidFill>
                          <a:schemeClr val="bg2">
                            <a:lumMod val="25000"/>
                          </a:schemeClr>
                        </a:solidFill>
                      </a:endParaRPr>
                    </a:p>
                  </a:txBody>
                  <a:tcPr/>
                </a:tc>
              </a:tr>
              <a:tr h="370840">
                <a:tc>
                  <a:txBody>
                    <a:bodyPr/>
                    <a:lstStyle/>
                    <a:p>
                      <a:endParaRPr lang="en-US">
                        <a:solidFill>
                          <a:schemeClr val="bg2">
                            <a:lumMod val="25000"/>
                          </a:schemeClr>
                        </a:solidFill>
                      </a:endParaRPr>
                    </a:p>
                  </a:txBody>
                  <a:tcPr/>
                </a:tc>
                <a:tc>
                  <a:txBody>
                    <a:bodyPr/>
                    <a:lstStyle/>
                    <a:p>
                      <a:endParaRPr lang="en-US" dirty="0">
                        <a:solidFill>
                          <a:schemeClr val="bg2">
                            <a:lumMod val="25000"/>
                          </a:schemeClr>
                        </a:solidFill>
                      </a:endParaRPr>
                    </a:p>
                  </a:txBody>
                  <a:tcPr/>
                </a:tc>
                <a:tc>
                  <a:txBody>
                    <a:bodyPr/>
                    <a:lstStyle/>
                    <a:p>
                      <a:endParaRPr lang="en-US" dirty="0">
                        <a:solidFill>
                          <a:schemeClr val="bg2">
                            <a:lumMod val="25000"/>
                          </a:schemeClr>
                        </a:solidFill>
                      </a:endParaRPr>
                    </a:p>
                  </a:txBody>
                  <a:tcPr/>
                </a:tc>
                <a:tc>
                  <a:txBody>
                    <a:bodyPr/>
                    <a:lstStyle/>
                    <a:p>
                      <a:endParaRPr lang="en-US" dirty="0">
                        <a:solidFill>
                          <a:schemeClr val="bg2">
                            <a:lumMod val="25000"/>
                          </a:schemeClr>
                        </a:solidFill>
                      </a:endParaRPr>
                    </a:p>
                  </a:txBody>
                  <a:tcPr/>
                </a:tc>
                <a:tc>
                  <a:txBody>
                    <a:bodyPr/>
                    <a:lstStyle/>
                    <a:p>
                      <a:endParaRPr lang="en-US" dirty="0">
                        <a:solidFill>
                          <a:schemeClr val="bg2">
                            <a:lumMod val="25000"/>
                          </a:schemeClr>
                        </a:solidFill>
                      </a:endParaRPr>
                    </a:p>
                  </a:txBody>
                  <a:tcPr/>
                </a:tc>
              </a:tr>
            </a:tbl>
          </a:graphicData>
        </a:graphic>
      </p:graphicFrame>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TITLE:</a:t>
            </a:r>
            <a:endParaRPr lang="en-US" b="1" dirty="0">
              <a:solidFill>
                <a:schemeClr val="bg2">
                  <a:lumMod val="25000"/>
                </a:schemeClr>
              </a:solidFill>
            </a:endParaRPr>
          </a:p>
        </p:txBody>
      </p:sp>
      <p:graphicFrame>
        <p:nvGraphicFramePr>
          <p:cNvPr id="11" name="Content Placeholder 5"/>
          <p:cNvGraphicFramePr>
            <a:graphicFrameLocks/>
          </p:cNvGraphicFramePr>
          <p:nvPr>
            <p:extLst>
              <p:ext uri="{D42A27DB-BD31-4B8C-83A1-F6EECF244321}">
                <p14:modId xmlns:p14="http://schemas.microsoft.com/office/powerpoint/2010/main" val="1621537343"/>
              </p:ext>
            </p:extLst>
          </p:nvPr>
        </p:nvGraphicFramePr>
        <p:xfrm>
          <a:off x="457200" y="4492625"/>
          <a:ext cx="8229600" cy="650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8200180"/>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8000" dirty="0" smtClean="0">
                <a:solidFill>
                  <a:schemeClr val="bg2">
                    <a:lumMod val="25000"/>
                  </a:schemeClr>
                </a:solidFill>
              </a:rPr>
              <a:t>SECTION HEADER </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330788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Quasi-static load:</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8229600" cy="3200399"/>
          </a:xfrm>
        </p:spPr>
        <p:txBody>
          <a:bodyPr>
            <a:normAutofit/>
          </a:bodyPr>
          <a:lstStyle/>
          <a:p>
            <a:pPr>
              <a:buFont typeface="Wingdings" panose="05000000000000000000" pitchFamily="2" charset="2"/>
              <a:buChar char="§"/>
            </a:pPr>
            <a:r>
              <a:rPr lang="en-US" dirty="0" smtClean="0">
                <a:solidFill>
                  <a:schemeClr val="bg2">
                    <a:lumMod val="25000"/>
                  </a:schemeClr>
                </a:solidFill>
              </a:rPr>
              <a:t>Assume: static load 1.4 g and 4</a:t>
            </a:r>
            <a:r>
              <a:rPr lang="el-GR" dirty="0" smtClean="0">
                <a:solidFill>
                  <a:schemeClr val="bg2">
                    <a:lumMod val="25000"/>
                  </a:schemeClr>
                </a:solidFill>
              </a:rPr>
              <a:t>σ</a:t>
            </a:r>
            <a:r>
              <a:rPr lang="en-US" dirty="0" smtClean="0">
                <a:solidFill>
                  <a:schemeClr val="bg2">
                    <a:lumMod val="25000"/>
                  </a:schemeClr>
                </a:solidFill>
              </a:rPr>
              <a:t> dynamic load</a:t>
            </a:r>
          </a:p>
          <a:p>
            <a:pPr marL="0" indent="0" algn="ctr">
              <a:buNone/>
            </a:pPr>
            <a:r>
              <a:rPr lang="en-US" dirty="0" smtClean="0">
                <a:solidFill>
                  <a:schemeClr val="bg2">
                    <a:lumMod val="25000"/>
                  </a:schemeClr>
                </a:solidFill>
              </a:rPr>
              <a:t>F = m*a</a:t>
            </a:r>
          </a:p>
          <a:p>
            <a:pPr marL="0" indent="0" algn="ctr">
              <a:buNone/>
            </a:pPr>
            <a:r>
              <a:rPr lang="en-US" sz="2600" dirty="0" smtClean="0">
                <a:solidFill>
                  <a:schemeClr val="bg2">
                    <a:lumMod val="25000"/>
                  </a:schemeClr>
                </a:solidFill>
              </a:rPr>
              <a:t>F </a:t>
            </a:r>
            <a:r>
              <a:rPr lang="en-US" sz="2600" dirty="0">
                <a:solidFill>
                  <a:schemeClr val="bg2">
                    <a:lumMod val="25000"/>
                  </a:schemeClr>
                </a:solidFill>
              </a:rPr>
              <a:t>=</a:t>
            </a:r>
            <a:r>
              <a:rPr lang="en-US" sz="2600" dirty="0" smtClean="0">
                <a:solidFill>
                  <a:schemeClr val="bg2">
                    <a:lumMod val="25000"/>
                  </a:schemeClr>
                </a:solidFill>
              </a:rPr>
              <a:t>M*g*1.4 + M*(4*1.29*g)</a:t>
            </a:r>
          </a:p>
          <a:p>
            <a:pPr marL="0" indent="0" algn="ctr">
              <a:buNone/>
            </a:pPr>
            <a:r>
              <a:rPr lang="en-US" sz="2600" dirty="0" smtClean="0">
                <a:solidFill>
                  <a:schemeClr val="bg2">
                    <a:lumMod val="25000"/>
                  </a:schemeClr>
                </a:solidFill>
              </a:rPr>
              <a:t>M = 100 kg; g = 9.81 m/s2</a:t>
            </a:r>
          </a:p>
          <a:p>
            <a:pPr marL="0" indent="0" algn="ctr">
              <a:buNone/>
            </a:pPr>
            <a:endParaRPr lang="en-US" sz="2600" dirty="0" smtClean="0">
              <a:solidFill>
                <a:schemeClr val="bg2">
                  <a:lumMod val="25000"/>
                </a:schemeClr>
              </a:solidFill>
            </a:endParaRPr>
          </a:p>
          <a:p>
            <a:pPr marL="0" indent="0" algn="ctr">
              <a:buNone/>
            </a:pPr>
            <a:r>
              <a:rPr lang="en-US" sz="2600" b="1" dirty="0" smtClean="0">
                <a:solidFill>
                  <a:schemeClr val="bg2">
                    <a:lumMod val="25000"/>
                  </a:schemeClr>
                </a:solidFill>
              </a:rPr>
              <a:t>F = 6.9 </a:t>
            </a:r>
            <a:r>
              <a:rPr lang="en-US" sz="2600" b="1" dirty="0" err="1" smtClean="0">
                <a:solidFill>
                  <a:schemeClr val="bg2">
                    <a:lumMod val="25000"/>
                  </a:schemeClr>
                </a:solidFill>
              </a:rPr>
              <a:t>kN</a:t>
            </a:r>
            <a:endParaRPr lang="en-US" sz="2600" b="1" dirty="0" smtClean="0">
              <a:solidFill>
                <a:schemeClr val="bg2">
                  <a:lumMod val="25000"/>
                </a:schemeClr>
              </a:solidFill>
            </a:endParaRPr>
          </a:p>
          <a:p>
            <a:pPr marL="0" indent="0">
              <a:buNone/>
            </a:pPr>
            <a:endParaRPr lang="en-US" sz="2600" dirty="0">
              <a:solidFill>
                <a:schemeClr val="bg2">
                  <a:lumMod val="25000"/>
                </a:schemeClr>
              </a:solidFill>
            </a:endParaRPr>
          </a:p>
        </p:txBody>
      </p:sp>
      <p:graphicFrame>
        <p:nvGraphicFramePr>
          <p:cNvPr id="7"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6503467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442" y="209550"/>
            <a:ext cx="8229600" cy="857250"/>
          </a:xfrm>
        </p:spPr>
        <p:txBody>
          <a:bodyPr/>
          <a:lstStyle/>
          <a:p>
            <a:pPr algn="l"/>
            <a:r>
              <a:rPr lang="en-US" b="1" dirty="0" smtClean="0">
                <a:solidFill>
                  <a:schemeClr val="bg2">
                    <a:lumMod val="25000"/>
                  </a:schemeClr>
                </a:solidFill>
              </a:rPr>
              <a:t>VIBRATION LOADING:</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 name="Content Placeholder 5"/>
          <p:cNvGraphicFramePr>
            <a:graphicFrameLocks noGrp="1"/>
          </p:cNvGraphicFramePr>
          <p:nvPr>
            <p:ph idx="1"/>
            <p:extLst>
              <p:ext uri="{D42A27DB-BD31-4B8C-83A1-F6EECF244321}">
                <p14:modId xmlns:p14="http://schemas.microsoft.com/office/powerpoint/2010/main" val="4222274019"/>
              </p:ext>
            </p:extLst>
          </p:nvPr>
        </p:nvGraphicFramePr>
        <p:xfrm>
          <a:off x="4495800" y="1073727"/>
          <a:ext cx="4267201" cy="3308213"/>
        </p:xfrm>
        <a:graphic>
          <a:graphicData uri="http://schemas.openxmlformats.org/drawingml/2006/table">
            <a:tbl>
              <a:tblPr firstRow="1" bandRow="1">
                <a:tableStyleId>{EB344D84-9AFB-497E-A393-DC336BA19D2E}</a:tableStyleId>
              </a:tblPr>
              <a:tblGrid>
                <a:gridCol w="657855"/>
                <a:gridCol w="1447800"/>
                <a:gridCol w="1066800"/>
                <a:gridCol w="1094746"/>
              </a:tblGrid>
              <a:tr h="514350">
                <a:tc>
                  <a:txBody>
                    <a:bodyPr/>
                    <a:lstStyle/>
                    <a:p>
                      <a:pPr algn="l"/>
                      <a:r>
                        <a:rPr lang="en-US" sz="1600" dirty="0" smtClean="0"/>
                        <a:t>Axis:</a:t>
                      </a:r>
                      <a:endParaRPr lang="en-US" sz="1600" dirty="0"/>
                    </a:p>
                  </a:txBody>
                  <a:tcPr anchor="b">
                    <a:solidFill>
                      <a:schemeClr val="tx2"/>
                    </a:solidFill>
                  </a:tcPr>
                </a:tc>
                <a:tc>
                  <a:txBody>
                    <a:bodyPr/>
                    <a:lstStyle/>
                    <a:p>
                      <a:pPr algn="l"/>
                      <a:r>
                        <a:rPr lang="en-US" sz="1600" dirty="0" smtClean="0"/>
                        <a:t>Description:</a:t>
                      </a:r>
                      <a:endParaRPr lang="en-US" sz="1600" dirty="0"/>
                    </a:p>
                  </a:txBody>
                  <a:tcPr anchor="b">
                    <a:solidFill>
                      <a:schemeClr val="tx2"/>
                    </a:solidFill>
                  </a:tcPr>
                </a:tc>
                <a:tc>
                  <a:txBody>
                    <a:bodyPr/>
                    <a:lstStyle/>
                    <a:p>
                      <a:pPr algn="l"/>
                      <a:r>
                        <a:rPr lang="en-US" sz="1600" dirty="0" smtClean="0"/>
                        <a:t>Type of load:</a:t>
                      </a:r>
                      <a:endParaRPr lang="en-US" sz="1600" dirty="0"/>
                    </a:p>
                  </a:txBody>
                  <a:tcPr anchor="b">
                    <a:solidFill>
                      <a:schemeClr val="tx2"/>
                    </a:solidFill>
                  </a:tcPr>
                </a:tc>
                <a:tc>
                  <a:txBody>
                    <a:bodyPr/>
                    <a:lstStyle/>
                    <a:p>
                      <a:pPr algn="l"/>
                      <a:r>
                        <a:rPr lang="en-US" sz="1600" dirty="0" smtClean="0"/>
                        <a:t>Design Margin:</a:t>
                      </a:r>
                      <a:endParaRPr lang="en-US" sz="1600" dirty="0"/>
                    </a:p>
                  </a:txBody>
                  <a:tcPr anchor="b">
                    <a:solidFill>
                      <a:schemeClr val="tx2"/>
                    </a:solidFill>
                  </a:tcPr>
                </a:tc>
              </a:tr>
              <a:tr h="649513">
                <a:tc rowSpan="2">
                  <a:txBody>
                    <a:bodyPr/>
                    <a:lstStyle/>
                    <a:p>
                      <a:pPr algn="ctr"/>
                      <a:r>
                        <a:rPr lang="en-US" sz="1600" dirty="0" smtClean="0">
                          <a:solidFill>
                            <a:schemeClr val="tx1"/>
                          </a:solidFill>
                        </a:rPr>
                        <a:t>X</a:t>
                      </a:r>
                      <a:endParaRPr lang="en-US" sz="1600" dirty="0">
                        <a:solidFill>
                          <a:schemeClr val="tx1"/>
                        </a:solidFill>
                      </a:endParaRPr>
                    </a:p>
                  </a:txBody>
                  <a:tcPr anchor="ctr">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smtClean="0"/>
                        <a:t>Tube – Plate</a:t>
                      </a:r>
                    </a:p>
                  </a:txBody>
                  <a:tcPr/>
                </a:tc>
                <a:tc>
                  <a:txBody>
                    <a:bodyPr/>
                    <a:lstStyle/>
                    <a:p>
                      <a:pPr algn="ctr"/>
                      <a:r>
                        <a:rPr lang="en-US" sz="1600" dirty="0" smtClean="0"/>
                        <a:t>Shear</a:t>
                      </a:r>
                      <a:endParaRPr lang="en-US" sz="1600" dirty="0"/>
                    </a:p>
                  </a:txBody>
                  <a:tcPr/>
                </a:tc>
                <a:tc>
                  <a:txBody>
                    <a:bodyPr/>
                    <a:lstStyle/>
                    <a:p>
                      <a:pPr algn="ctr"/>
                      <a:r>
                        <a:rPr lang="en-US" sz="1600" dirty="0" smtClean="0"/>
                        <a:t>5</a:t>
                      </a:r>
                      <a:endParaRPr lang="en-US" sz="1600" dirty="0">
                        <a:solidFill>
                          <a:srgbClr val="FF0000"/>
                        </a:solidFill>
                      </a:endParaRPr>
                    </a:p>
                  </a:txBody>
                  <a:tcPr/>
                </a:tc>
              </a:tr>
              <a:tr h="415916">
                <a:tc vMerge="1">
                  <a:txBody>
                    <a:bodyPr/>
                    <a:lstStyle/>
                    <a:p>
                      <a:endParaRPr lang="en-US" dirty="0"/>
                    </a:p>
                  </a:txBody>
                  <a:tcPr/>
                </a:tc>
                <a:tc>
                  <a:txBody>
                    <a:bodyPr/>
                    <a:lstStyle/>
                    <a:p>
                      <a:pPr algn="ctr"/>
                      <a:r>
                        <a:rPr lang="en-US" sz="1600" dirty="0" smtClean="0"/>
                        <a:t>Column</a:t>
                      </a:r>
                      <a:endParaRPr lang="en-US" sz="1600" dirty="0"/>
                    </a:p>
                  </a:txBody>
                  <a:tcPr>
                    <a:lnB w="28575" cap="flat" cmpd="sng" algn="ctr">
                      <a:solidFill>
                        <a:schemeClr val="tx1"/>
                      </a:solidFill>
                      <a:prstDash val="solid"/>
                      <a:round/>
                      <a:headEnd type="none" w="med" len="med"/>
                      <a:tailEnd type="none" w="med" len="med"/>
                    </a:lnB>
                  </a:tcPr>
                </a:tc>
                <a:tc>
                  <a:txBody>
                    <a:bodyPr/>
                    <a:lstStyle/>
                    <a:p>
                      <a:pPr algn="ctr"/>
                      <a:r>
                        <a:rPr lang="en-US" sz="1600" dirty="0" smtClean="0"/>
                        <a:t>Buckling</a:t>
                      </a:r>
                      <a:endParaRPr lang="en-US" sz="1600" dirty="0"/>
                    </a:p>
                  </a:txBody>
                  <a:tcPr>
                    <a:lnB w="28575" cap="flat" cmpd="sng" algn="ctr">
                      <a:solidFill>
                        <a:schemeClr val="tx1"/>
                      </a:solidFill>
                      <a:prstDash val="solid"/>
                      <a:round/>
                      <a:headEnd type="none" w="med" len="med"/>
                      <a:tailEnd type="none" w="med" len="med"/>
                    </a:lnB>
                  </a:tcPr>
                </a:tc>
                <a:tc>
                  <a:txBody>
                    <a:bodyPr/>
                    <a:lstStyle/>
                    <a:p>
                      <a:pPr algn="ctr"/>
                      <a:r>
                        <a:rPr lang="en-US" sz="1600" dirty="0" smtClean="0"/>
                        <a:t>1</a:t>
                      </a:r>
                      <a:endParaRPr lang="en-US" sz="1600" dirty="0"/>
                    </a:p>
                  </a:txBody>
                  <a:tcPr>
                    <a:lnB w="28575" cap="flat" cmpd="sng" algn="ctr">
                      <a:solidFill>
                        <a:schemeClr val="tx1"/>
                      </a:solidFill>
                      <a:prstDash val="solid"/>
                      <a:round/>
                      <a:headEnd type="none" w="med" len="med"/>
                      <a:tailEnd type="none" w="med" len="med"/>
                    </a:lnB>
                  </a:tcPr>
                </a:tc>
              </a:tr>
              <a:tr h="415916">
                <a:tc rowSpan="2">
                  <a:txBody>
                    <a:bodyPr/>
                    <a:lstStyle/>
                    <a:p>
                      <a:pPr algn="ctr"/>
                      <a:r>
                        <a:rPr lang="en-US" sz="1600" dirty="0" smtClean="0">
                          <a:solidFill>
                            <a:schemeClr val="tx1"/>
                          </a:solidFill>
                        </a:rPr>
                        <a:t>Y</a:t>
                      </a:r>
                      <a:endParaRPr lang="en-US" sz="1600" dirty="0">
                        <a:solidFill>
                          <a:schemeClr val="tx1"/>
                        </a:solidFill>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smtClean="0"/>
                        <a:t>Column</a:t>
                      </a:r>
                      <a:endParaRPr lang="en-US" sz="1600" dirty="0"/>
                    </a:p>
                  </a:txBody>
                  <a:tcPr>
                    <a:lnT w="28575" cap="flat" cmpd="sng" algn="ctr">
                      <a:solidFill>
                        <a:schemeClr val="tx1"/>
                      </a:solidFill>
                      <a:prstDash val="solid"/>
                      <a:round/>
                      <a:headEnd type="none" w="med" len="med"/>
                      <a:tailEnd type="none" w="med" len="med"/>
                    </a:lnT>
                  </a:tcPr>
                </a:tc>
                <a:tc>
                  <a:txBody>
                    <a:bodyPr/>
                    <a:lstStyle/>
                    <a:p>
                      <a:pPr algn="ctr"/>
                      <a:r>
                        <a:rPr lang="en-US" sz="1600" dirty="0" smtClean="0"/>
                        <a:t>Bending</a:t>
                      </a:r>
                      <a:endParaRPr lang="en-US" sz="1600" dirty="0"/>
                    </a:p>
                  </a:txBody>
                  <a:tcPr>
                    <a:lnT w="28575" cap="flat" cmpd="sng" algn="ctr">
                      <a:solidFill>
                        <a:schemeClr val="tx1"/>
                      </a:solidFill>
                      <a:prstDash val="solid"/>
                      <a:round/>
                      <a:headEnd type="none" w="med" len="med"/>
                      <a:tailEnd type="none" w="med" len="med"/>
                    </a:lnT>
                  </a:tcPr>
                </a:tc>
                <a:tc>
                  <a:txBody>
                    <a:bodyPr/>
                    <a:lstStyle/>
                    <a:p>
                      <a:pPr algn="ctr"/>
                      <a:r>
                        <a:rPr lang="en-US" sz="1600" dirty="0" smtClean="0"/>
                        <a:t>6</a:t>
                      </a:r>
                      <a:endParaRPr lang="en-US" sz="1600" dirty="0"/>
                    </a:p>
                  </a:txBody>
                  <a:tcPr>
                    <a:lnT w="28575" cap="flat" cmpd="sng" algn="ctr">
                      <a:solidFill>
                        <a:schemeClr val="tx1"/>
                      </a:solidFill>
                      <a:prstDash val="solid"/>
                      <a:round/>
                      <a:headEnd type="none" w="med" len="med"/>
                      <a:tailEnd type="none" w="med" len="med"/>
                    </a:lnT>
                  </a:tcPr>
                </a:tc>
              </a:tr>
              <a:tr h="415916">
                <a:tc vMerge="1">
                  <a:txBody>
                    <a:bodyPr/>
                    <a:lstStyle/>
                    <a:p>
                      <a:pPr algn="ctr"/>
                      <a:endParaRPr lang="en-US" sz="1600" dirty="0"/>
                    </a:p>
                  </a:txBody>
                  <a:tcPr/>
                </a:tc>
                <a:tc>
                  <a:txBody>
                    <a:bodyPr/>
                    <a:lstStyle/>
                    <a:p>
                      <a:pPr algn="ctr"/>
                      <a:r>
                        <a:rPr lang="en-US" sz="1600" dirty="0" smtClean="0"/>
                        <a:t>Side panel</a:t>
                      </a:r>
                      <a:endParaRPr lang="en-US" sz="1600" dirty="0"/>
                    </a:p>
                  </a:txBody>
                  <a:tcPr>
                    <a:lnB w="28575" cap="flat" cmpd="sng" algn="ctr">
                      <a:solidFill>
                        <a:schemeClr val="tx1"/>
                      </a:solidFill>
                      <a:prstDash val="solid"/>
                      <a:round/>
                      <a:headEnd type="none" w="med" len="med"/>
                      <a:tailEnd type="none" w="med" len="med"/>
                    </a:lnB>
                  </a:tcPr>
                </a:tc>
                <a:tc>
                  <a:txBody>
                    <a:bodyPr/>
                    <a:lstStyle/>
                    <a:p>
                      <a:pPr algn="ctr"/>
                      <a:r>
                        <a:rPr lang="en-US" sz="1600" dirty="0" smtClean="0"/>
                        <a:t>Bending</a:t>
                      </a:r>
                      <a:endParaRPr lang="en-US" sz="1600" dirty="0"/>
                    </a:p>
                  </a:txBody>
                  <a:tcPr>
                    <a:lnB w="28575" cap="flat" cmpd="sng" algn="ctr">
                      <a:solidFill>
                        <a:schemeClr val="tx1"/>
                      </a:solidFill>
                      <a:prstDash val="solid"/>
                      <a:round/>
                      <a:headEnd type="none" w="med" len="med"/>
                      <a:tailEnd type="none" w="med" len="med"/>
                    </a:lnB>
                  </a:tcPr>
                </a:tc>
                <a:tc>
                  <a:txBody>
                    <a:bodyPr/>
                    <a:lstStyle/>
                    <a:p>
                      <a:pPr algn="ctr"/>
                      <a:r>
                        <a:rPr lang="en-US" sz="1600" dirty="0" smtClean="0"/>
                        <a:t>TBD</a:t>
                      </a:r>
                      <a:endParaRPr lang="en-US" sz="1600" dirty="0"/>
                    </a:p>
                  </a:txBody>
                  <a:tcPr>
                    <a:lnB w="28575" cap="flat" cmpd="sng" algn="ctr">
                      <a:solidFill>
                        <a:schemeClr val="tx1"/>
                      </a:solidFill>
                      <a:prstDash val="solid"/>
                      <a:round/>
                      <a:headEnd type="none" w="med" len="med"/>
                      <a:tailEnd type="none" w="med" len="med"/>
                    </a:lnB>
                  </a:tcPr>
                </a:tc>
              </a:tr>
              <a:tr h="415916">
                <a:tc rowSpan="2">
                  <a:txBody>
                    <a:bodyPr/>
                    <a:lstStyle/>
                    <a:p>
                      <a:pPr algn="ctr"/>
                      <a:r>
                        <a:rPr lang="en-US" sz="1600" dirty="0" smtClean="0">
                          <a:solidFill>
                            <a:schemeClr val="tx1"/>
                          </a:solidFill>
                        </a:rPr>
                        <a:t>Z</a:t>
                      </a:r>
                      <a:endParaRPr lang="en-US" sz="1600" dirty="0">
                        <a:solidFill>
                          <a:schemeClr val="tx1"/>
                        </a:solidFill>
                      </a:endParaRPr>
                    </a:p>
                  </a:txBody>
                  <a:tcPr anchor="ctr">
                    <a:lnT w="28575" cap="flat" cmpd="sng" algn="ctr">
                      <a:solidFill>
                        <a:schemeClr val="tx1"/>
                      </a:solidFill>
                      <a:prstDash val="solid"/>
                      <a:round/>
                      <a:headEnd type="none" w="med" len="med"/>
                      <a:tailEnd type="none" w="med" len="med"/>
                    </a:lnT>
                    <a:solidFill>
                      <a:schemeClr val="bg1"/>
                    </a:solidFill>
                  </a:tcPr>
                </a:tc>
                <a:tc>
                  <a:txBody>
                    <a:bodyPr/>
                    <a:lstStyle/>
                    <a:p>
                      <a:pPr algn="ctr"/>
                      <a:r>
                        <a:rPr lang="en-US" sz="1600" dirty="0" smtClean="0"/>
                        <a:t>Middle</a:t>
                      </a:r>
                      <a:r>
                        <a:rPr lang="en-US" sz="1600" baseline="0" dirty="0" smtClean="0"/>
                        <a:t> panel</a:t>
                      </a:r>
                      <a:endParaRPr lang="en-US" sz="1600" dirty="0"/>
                    </a:p>
                  </a:txBody>
                  <a:tcPr>
                    <a:lnT w="28575" cap="flat" cmpd="sng" algn="ctr">
                      <a:solidFill>
                        <a:schemeClr val="tx1"/>
                      </a:solidFill>
                      <a:prstDash val="solid"/>
                      <a:round/>
                      <a:headEnd type="none" w="med" len="med"/>
                      <a:tailEnd type="none" w="med" len="med"/>
                    </a:lnT>
                  </a:tcPr>
                </a:tc>
                <a:tc>
                  <a:txBody>
                    <a:bodyPr/>
                    <a:lstStyle/>
                    <a:p>
                      <a:pPr algn="ctr"/>
                      <a:r>
                        <a:rPr lang="en-US" sz="1600" dirty="0" smtClean="0"/>
                        <a:t>Bending</a:t>
                      </a:r>
                      <a:endParaRPr lang="en-US" sz="1600" dirty="0"/>
                    </a:p>
                  </a:txBody>
                  <a:tcPr>
                    <a:lnT w="28575" cap="flat" cmpd="sng" algn="ctr">
                      <a:solidFill>
                        <a:schemeClr val="tx1"/>
                      </a:solidFill>
                      <a:prstDash val="solid"/>
                      <a:round/>
                      <a:headEnd type="none" w="med" len="med"/>
                      <a:tailEnd type="none" w="med" len="med"/>
                    </a:lnT>
                  </a:tcPr>
                </a:tc>
                <a:tc>
                  <a:txBody>
                    <a:bodyPr/>
                    <a:lstStyle/>
                    <a:p>
                      <a:pPr algn="ctr"/>
                      <a:r>
                        <a:rPr lang="en-US" sz="1600" dirty="0" smtClean="0"/>
                        <a:t>500</a:t>
                      </a:r>
                      <a:endParaRPr lang="en-US" sz="1600" dirty="0"/>
                    </a:p>
                  </a:txBody>
                  <a:tcP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tcPr>
                </a:tc>
              </a:tr>
              <a:tr h="415916">
                <a:tc vMerge="1">
                  <a:txBody>
                    <a:bodyPr/>
                    <a:lstStyle/>
                    <a:p>
                      <a:pPr algn="ctr"/>
                      <a:endParaRPr lang="en-US" sz="1600" dirty="0"/>
                    </a:p>
                  </a:txBody>
                  <a:tcPr/>
                </a:tc>
                <a:tc>
                  <a:txBody>
                    <a:bodyPr/>
                    <a:lstStyle/>
                    <a:p>
                      <a:pPr algn="ctr"/>
                      <a:r>
                        <a:rPr lang="en-US" sz="1600" dirty="0" smtClean="0"/>
                        <a:t>Mid</a:t>
                      </a:r>
                      <a:r>
                        <a:rPr lang="en-US" sz="1600" baseline="0" dirty="0" smtClean="0"/>
                        <a:t> panel tabs</a:t>
                      </a:r>
                      <a:endParaRPr lang="en-US" sz="1600" dirty="0"/>
                    </a:p>
                  </a:txBody>
                  <a:tcPr/>
                </a:tc>
                <a:tc>
                  <a:txBody>
                    <a:bodyPr/>
                    <a:lstStyle/>
                    <a:p>
                      <a:pPr algn="ctr"/>
                      <a:r>
                        <a:rPr lang="en-US" sz="1600" dirty="0" smtClean="0"/>
                        <a:t>Shear</a:t>
                      </a:r>
                      <a:endParaRPr lang="en-US" sz="1600" dirty="0"/>
                    </a:p>
                  </a:txBody>
                  <a:tcPr>
                    <a:lnR w="12700" cap="flat" cmpd="sng" algn="ctr">
                      <a:noFill/>
                      <a:prstDash val="solid"/>
                      <a:round/>
                      <a:headEnd type="none" w="med" len="med"/>
                      <a:tailEnd type="none" w="med" len="med"/>
                    </a:lnR>
                  </a:tcPr>
                </a:tc>
                <a:tc>
                  <a:txBody>
                    <a:bodyPr/>
                    <a:lstStyle/>
                    <a:p>
                      <a:pPr algn="ctr"/>
                      <a:r>
                        <a:rPr lang="en-US" sz="1600" dirty="0" smtClean="0"/>
                        <a:t>10</a:t>
                      </a:r>
                      <a:endParaRPr lang="en-US" sz="1600" dirty="0">
                        <a:solidFill>
                          <a:srgbClr val="FF0000"/>
                        </a:solidFill>
                      </a:endParaRPr>
                    </a:p>
                  </a:txBody>
                  <a:tcP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15" name="Content Placeholder 5"/>
          <p:cNvGraphicFramePr>
            <a:graphicFrameLocks/>
          </p:cNvGraphicFramePr>
          <p:nvPr>
            <p:extLst>
              <p:ext uri="{D42A27DB-BD31-4B8C-83A1-F6EECF244321}">
                <p14:modId xmlns:p14="http://schemas.microsoft.com/office/powerpoint/2010/main" val="3720487775"/>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2"/>
          <p:cNvSpPr/>
          <p:nvPr/>
        </p:nvSpPr>
        <p:spPr>
          <a:xfrm>
            <a:off x="90055" y="2724150"/>
            <a:ext cx="4191000" cy="1754326"/>
          </a:xfrm>
          <a:prstGeom prst="rect">
            <a:avLst/>
          </a:prstGeom>
        </p:spPr>
        <p:txBody>
          <a:bodyPr wrap="square">
            <a:spAutoFit/>
          </a:bodyPr>
          <a:lstStyle/>
          <a:p>
            <a:r>
              <a:rPr lang="en-US" b="1" dirty="0" smtClean="0">
                <a:solidFill>
                  <a:schemeClr val="bg2">
                    <a:lumMod val="25000"/>
                  </a:schemeClr>
                </a:solidFill>
              </a:rPr>
              <a:t>Next:</a:t>
            </a:r>
          </a:p>
          <a:p>
            <a:pPr marL="285750" indent="-285750">
              <a:buFont typeface="Arial" panose="020B0604020202020204" pitchFamily="34" charset="0"/>
              <a:buChar char="•"/>
            </a:pPr>
            <a:r>
              <a:rPr lang="en-US" dirty="0" smtClean="0">
                <a:solidFill>
                  <a:schemeClr val="bg2">
                    <a:lumMod val="25000"/>
                  </a:schemeClr>
                </a:solidFill>
              </a:rPr>
              <a:t>Finite Element Model (FEM) </a:t>
            </a:r>
            <a:r>
              <a:rPr lang="en-US" dirty="0">
                <a:solidFill>
                  <a:schemeClr val="bg2">
                    <a:lumMod val="25000"/>
                  </a:schemeClr>
                </a:solidFill>
              </a:rPr>
              <a:t>analysis </a:t>
            </a:r>
            <a:r>
              <a:rPr lang="en-US" dirty="0" smtClean="0">
                <a:solidFill>
                  <a:schemeClr val="bg2">
                    <a:lumMod val="25000"/>
                  </a:schemeClr>
                </a:solidFill>
              </a:rPr>
              <a:t>shall identify </a:t>
            </a:r>
            <a:r>
              <a:rPr lang="en-US" dirty="0">
                <a:solidFill>
                  <a:schemeClr val="bg2">
                    <a:lumMod val="25000"/>
                  </a:schemeClr>
                </a:solidFill>
              </a:rPr>
              <a:t>areas of max </a:t>
            </a:r>
            <a:r>
              <a:rPr lang="en-US" dirty="0" smtClean="0">
                <a:solidFill>
                  <a:schemeClr val="bg2">
                    <a:lumMod val="25000"/>
                  </a:schemeClr>
                </a:solidFill>
              </a:rPr>
              <a:t>stress</a:t>
            </a:r>
          </a:p>
          <a:p>
            <a:endParaRPr lang="en-US" dirty="0" smtClean="0">
              <a:solidFill>
                <a:schemeClr val="bg2">
                  <a:lumMod val="25000"/>
                </a:schemeClr>
              </a:solidFill>
            </a:endParaRPr>
          </a:p>
          <a:p>
            <a:pPr marL="285750" indent="-285750">
              <a:buFont typeface="Arial" panose="020B0604020202020204" pitchFamily="34" charset="0"/>
              <a:buChar char="•"/>
            </a:pPr>
            <a:r>
              <a:rPr lang="en-US" dirty="0" smtClean="0">
                <a:solidFill>
                  <a:schemeClr val="bg2">
                    <a:lumMod val="25000"/>
                  </a:schemeClr>
                </a:solidFill>
              </a:rPr>
              <a:t>Natural frequency shall be estimated</a:t>
            </a:r>
          </a:p>
          <a:p>
            <a:pPr marL="285750" indent="-285750">
              <a:buFont typeface="Arial" panose="020B0604020202020204" pitchFamily="34" charset="0"/>
              <a:buChar char="•"/>
            </a:pPr>
            <a:r>
              <a:rPr lang="en-US" dirty="0" smtClean="0">
                <a:solidFill>
                  <a:schemeClr val="bg2">
                    <a:lumMod val="25000"/>
                  </a:schemeClr>
                </a:solidFill>
              </a:rPr>
              <a:t>Detailed analysis for CDR</a:t>
            </a:r>
          </a:p>
        </p:txBody>
      </p:sp>
      <p:sp>
        <p:nvSpPr>
          <p:cNvPr id="8" name="Rectangle 7"/>
          <p:cNvSpPr/>
          <p:nvPr/>
        </p:nvSpPr>
        <p:spPr>
          <a:xfrm>
            <a:off x="76200" y="1107227"/>
            <a:ext cx="4405745"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chemeClr val="bg2">
                    <a:lumMod val="25000"/>
                  </a:schemeClr>
                </a:solidFill>
              </a:rPr>
              <a:t>Major interfaces are analyzed to survive worst-case loading</a:t>
            </a:r>
          </a:p>
        </p:txBody>
      </p:sp>
    </p:spTree>
    <p:extLst>
      <p:ext uri="{BB962C8B-B14F-4D97-AF65-F5344CB8AC3E}">
        <p14:creationId xmlns:p14="http://schemas.microsoft.com/office/powerpoint/2010/main" val="388235371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ADHESIVES: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5181600" cy="3200399"/>
          </a:xfrm>
        </p:spPr>
        <p:txBody>
          <a:bodyPr>
            <a:normAutofit/>
          </a:bodyPr>
          <a:lstStyle/>
          <a:p>
            <a:pPr>
              <a:buFont typeface="Wingdings" panose="05000000000000000000" pitchFamily="2" charset="2"/>
              <a:buChar char="§"/>
            </a:pPr>
            <a:r>
              <a:rPr lang="en-US" sz="1800" dirty="0" smtClean="0">
                <a:solidFill>
                  <a:schemeClr val="bg2">
                    <a:lumMod val="25000"/>
                  </a:schemeClr>
                </a:solidFill>
              </a:rPr>
              <a:t>Using adhesive for attaching all components and structure</a:t>
            </a:r>
          </a:p>
          <a:p>
            <a:pPr lvl="1">
              <a:buFont typeface="Wingdings" panose="05000000000000000000" pitchFamily="2" charset="2"/>
              <a:buChar char="§"/>
            </a:pPr>
            <a:r>
              <a:rPr lang="en-US" sz="1400" dirty="0" smtClean="0">
                <a:solidFill>
                  <a:schemeClr val="bg2">
                    <a:lumMod val="25000"/>
                  </a:schemeClr>
                </a:solidFill>
              </a:rPr>
              <a:t>Worst loading case is 79.4 </a:t>
            </a:r>
            <a:r>
              <a:rPr lang="en-US" sz="1400" dirty="0" err="1" smtClean="0">
                <a:solidFill>
                  <a:schemeClr val="bg2">
                    <a:lumMod val="25000"/>
                  </a:schemeClr>
                </a:solidFill>
              </a:rPr>
              <a:t>kPa</a:t>
            </a:r>
            <a:endParaRPr lang="en-US" sz="1400" dirty="0" smtClean="0">
              <a:solidFill>
                <a:schemeClr val="bg2">
                  <a:lumMod val="25000"/>
                </a:schemeClr>
              </a:solidFill>
            </a:endParaRPr>
          </a:p>
          <a:p>
            <a:pPr lvl="1">
              <a:buFont typeface="Wingdings" panose="05000000000000000000" pitchFamily="2" charset="2"/>
              <a:buChar char="§"/>
            </a:pPr>
            <a:r>
              <a:rPr lang="en-US" sz="1400" dirty="0" smtClean="0">
                <a:solidFill>
                  <a:schemeClr val="bg2">
                    <a:lumMod val="25000"/>
                  </a:schemeClr>
                </a:solidFill>
              </a:rPr>
              <a:t>Total adhesive surface area with a 0.005 in thickness yields ~0.25 </a:t>
            </a:r>
            <a:r>
              <a:rPr lang="en-US" sz="1400" dirty="0" err="1" smtClean="0">
                <a:solidFill>
                  <a:schemeClr val="bg2">
                    <a:lumMod val="25000"/>
                  </a:schemeClr>
                </a:solidFill>
              </a:rPr>
              <a:t>qrt</a:t>
            </a:r>
            <a:endParaRPr lang="en-US" sz="1400" dirty="0" smtClean="0">
              <a:solidFill>
                <a:schemeClr val="bg2">
                  <a:lumMod val="25000"/>
                </a:schemeClr>
              </a:solidFill>
            </a:endParaRPr>
          </a:p>
          <a:p>
            <a:pPr lvl="1">
              <a:buFont typeface="Wingdings" panose="05000000000000000000" pitchFamily="2" charset="2"/>
              <a:buChar char="§"/>
            </a:pPr>
            <a:r>
              <a:rPr lang="en-US" sz="1400" dirty="0" smtClean="0">
                <a:solidFill>
                  <a:schemeClr val="bg2">
                    <a:lumMod val="25000"/>
                  </a:schemeClr>
                </a:solidFill>
              </a:rPr>
              <a:t>Picture of components on </a:t>
            </a:r>
            <a:r>
              <a:rPr lang="en-US" sz="1400" dirty="0" err="1" smtClean="0">
                <a:solidFill>
                  <a:schemeClr val="bg2">
                    <a:lumMod val="25000"/>
                  </a:schemeClr>
                </a:solidFill>
              </a:rPr>
              <a:t>midplate</a:t>
            </a:r>
            <a:endParaRPr lang="en-US" sz="1400" dirty="0">
              <a:solidFill>
                <a:schemeClr val="bg2">
                  <a:lumMod val="25000"/>
                </a:schemeClr>
              </a:solidFill>
            </a:endParaRPr>
          </a:p>
        </p:txBody>
      </p:sp>
      <p:graphicFrame>
        <p:nvGraphicFramePr>
          <p:cNvPr id="8" name="Content Placeholder 5"/>
          <p:cNvGraphicFramePr>
            <a:graphicFrameLocks/>
          </p:cNvGraphicFramePr>
          <p:nvPr>
            <p:extLst>
              <p:ext uri="{D42A27DB-BD31-4B8C-83A1-F6EECF244321}">
                <p14:modId xmlns:p14="http://schemas.microsoft.com/office/powerpoint/2010/main" val="1674785666"/>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5106815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514350"/>
          </a:xfrm>
        </p:spPr>
        <p:txBody>
          <a:bodyPr>
            <a:normAutofit fontScale="90000"/>
          </a:bodyPr>
          <a:lstStyle/>
          <a:p>
            <a:pPr algn="l"/>
            <a:r>
              <a:rPr lang="en-US" b="1" dirty="0" smtClean="0">
                <a:solidFill>
                  <a:schemeClr val="bg2">
                    <a:lumMod val="25000"/>
                  </a:schemeClr>
                </a:solidFill>
              </a:rPr>
              <a:t>ADHESIVES: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0" y="914400"/>
            <a:ext cx="5334000" cy="3638549"/>
          </a:xfrm>
        </p:spPr>
        <p:txBody>
          <a:bodyPr>
            <a:normAutofit/>
          </a:bodyPr>
          <a:lstStyle/>
          <a:p>
            <a:pPr>
              <a:buFont typeface="Wingdings" panose="05000000000000000000" pitchFamily="2" charset="2"/>
              <a:buChar char="§"/>
            </a:pPr>
            <a:r>
              <a:rPr lang="en-US" sz="1800" dirty="0" err="1" smtClean="0">
                <a:solidFill>
                  <a:schemeClr val="bg2">
                    <a:lumMod val="25000"/>
                  </a:schemeClr>
                </a:solidFill>
              </a:rPr>
              <a:t>Hysol</a:t>
            </a:r>
            <a:r>
              <a:rPr lang="en-US" sz="1800" dirty="0" smtClean="0">
                <a:solidFill>
                  <a:schemeClr val="bg2">
                    <a:lumMod val="25000"/>
                  </a:schemeClr>
                </a:solidFill>
              </a:rPr>
              <a:t> EA 9394 Aerospace Adhesive</a:t>
            </a:r>
          </a:p>
          <a:p>
            <a:pPr lvl="1">
              <a:buFont typeface="Wingdings" panose="05000000000000000000" pitchFamily="2" charset="2"/>
              <a:buChar char="§"/>
            </a:pPr>
            <a:r>
              <a:rPr lang="en-US" sz="1400" dirty="0" smtClean="0">
                <a:solidFill>
                  <a:schemeClr val="bg2">
                    <a:lumMod val="25000"/>
                  </a:schemeClr>
                </a:solidFill>
              </a:rPr>
              <a:t>Customer recommended</a:t>
            </a:r>
          </a:p>
          <a:p>
            <a:pPr lvl="1">
              <a:buFont typeface="Wingdings" panose="05000000000000000000" pitchFamily="2" charset="2"/>
              <a:buChar char="§"/>
            </a:pPr>
            <a:r>
              <a:rPr lang="en-US" sz="1400" dirty="0" smtClean="0">
                <a:solidFill>
                  <a:schemeClr val="bg2">
                    <a:lumMod val="25000"/>
                  </a:schemeClr>
                </a:solidFill>
              </a:rPr>
              <a:t>1 </a:t>
            </a:r>
            <a:r>
              <a:rPr lang="en-US" sz="1400" dirty="0" err="1">
                <a:solidFill>
                  <a:schemeClr val="bg2">
                    <a:lumMod val="25000"/>
                  </a:schemeClr>
                </a:solidFill>
              </a:rPr>
              <a:t>q</a:t>
            </a:r>
            <a:r>
              <a:rPr lang="en-US" sz="1400" dirty="0" err="1" smtClean="0">
                <a:solidFill>
                  <a:schemeClr val="bg2">
                    <a:lumMod val="25000"/>
                  </a:schemeClr>
                </a:solidFill>
              </a:rPr>
              <a:t>rt</a:t>
            </a:r>
            <a:r>
              <a:rPr lang="en-US" sz="1400" dirty="0" smtClean="0">
                <a:solidFill>
                  <a:schemeClr val="bg2">
                    <a:lumMod val="25000"/>
                  </a:schemeClr>
                </a:solidFill>
              </a:rPr>
              <a:t> attainable at skygeek.com – $184.89</a:t>
            </a:r>
          </a:p>
          <a:p>
            <a:pPr lvl="1">
              <a:buFont typeface="Wingdings" panose="05000000000000000000" pitchFamily="2" charset="2"/>
              <a:buChar char="§"/>
            </a:pPr>
            <a:r>
              <a:rPr lang="en-US" sz="1400" dirty="0" smtClean="0">
                <a:solidFill>
                  <a:schemeClr val="bg2">
                    <a:lumMod val="25000"/>
                  </a:schemeClr>
                </a:solidFill>
              </a:rPr>
              <a:t>1 </a:t>
            </a:r>
            <a:r>
              <a:rPr lang="en-US" sz="1400" dirty="0" err="1" smtClean="0">
                <a:solidFill>
                  <a:schemeClr val="bg2">
                    <a:lumMod val="25000"/>
                  </a:schemeClr>
                </a:solidFill>
              </a:rPr>
              <a:t>qrt</a:t>
            </a:r>
            <a:r>
              <a:rPr lang="en-US" sz="1400" dirty="0" smtClean="0">
                <a:solidFill>
                  <a:schemeClr val="bg2">
                    <a:lumMod val="25000"/>
                  </a:schemeClr>
                </a:solidFill>
              </a:rPr>
              <a:t> attainable at chemcenters.com - $210.00</a:t>
            </a:r>
          </a:p>
          <a:p>
            <a:pPr lvl="1">
              <a:buFont typeface="Wingdings" panose="05000000000000000000" pitchFamily="2" charset="2"/>
              <a:buChar char="§"/>
            </a:pPr>
            <a:r>
              <a:rPr lang="en-US" sz="1400" dirty="0" smtClean="0">
                <a:solidFill>
                  <a:schemeClr val="bg2">
                    <a:lumMod val="25000"/>
                  </a:schemeClr>
                </a:solidFill>
              </a:rPr>
              <a:t>Bonded </a:t>
            </a:r>
            <a:r>
              <a:rPr lang="en-US" sz="1400" dirty="0">
                <a:solidFill>
                  <a:schemeClr val="bg2">
                    <a:lumMod val="25000"/>
                  </a:schemeClr>
                </a:solidFill>
              </a:rPr>
              <a:t>in composites lab, curing takes 24 hours with support tooling with full strength attained after 3-5 </a:t>
            </a:r>
            <a:r>
              <a:rPr lang="en-US" sz="1400" dirty="0" smtClean="0">
                <a:solidFill>
                  <a:schemeClr val="bg2">
                    <a:lumMod val="25000"/>
                  </a:schemeClr>
                </a:solidFill>
              </a:rPr>
              <a:t>days</a:t>
            </a:r>
          </a:p>
          <a:p>
            <a:pPr>
              <a:buFont typeface="Wingdings" panose="05000000000000000000" pitchFamily="2" charset="2"/>
              <a:buChar char="§"/>
            </a:pPr>
            <a:r>
              <a:rPr lang="en-US" sz="1800" dirty="0" smtClean="0">
                <a:solidFill>
                  <a:schemeClr val="bg2">
                    <a:lumMod val="25000"/>
                  </a:schemeClr>
                </a:solidFill>
              </a:rPr>
              <a:t>Scotch-Weld 2216 Epoxy</a:t>
            </a:r>
          </a:p>
          <a:p>
            <a:pPr lvl="1">
              <a:buFont typeface="Wingdings" panose="05000000000000000000" pitchFamily="2" charset="2"/>
              <a:buChar char="§"/>
            </a:pPr>
            <a:r>
              <a:rPr lang="en-US" sz="1400" dirty="0" smtClean="0">
                <a:solidFill>
                  <a:schemeClr val="bg2">
                    <a:lumMod val="25000"/>
                  </a:schemeClr>
                </a:solidFill>
              </a:rPr>
              <a:t>Customer recommended, can be removed with heat</a:t>
            </a:r>
          </a:p>
          <a:p>
            <a:pPr lvl="1">
              <a:buFont typeface="Wingdings" panose="05000000000000000000" pitchFamily="2" charset="2"/>
              <a:buChar char="§"/>
            </a:pPr>
            <a:r>
              <a:rPr lang="en-US" sz="1400" dirty="0" smtClean="0">
                <a:solidFill>
                  <a:schemeClr val="bg2">
                    <a:lumMod val="25000"/>
                  </a:schemeClr>
                </a:solidFill>
              </a:rPr>
              <a:t>1 </a:t>
            </a:r>
            <a:r>
              <a:rPr lang="en-US" sz="1400" dirty="0" err="1" smtClean="0">
                <a:solidFill>
                  <a:schemeClr val="bg2">
                    <a:lumMod val="25000"/>
                  </a:schemeClr>
                </a:solidFill>
              </a:rPr>
              <a:t>qrt</a:t>
            </a:r>
            <a:r>
              <a:rPr lang="en-US" sz="1400" dirty="0" smtClean="0">
                <a:solidFill>
                  <a:schemeClr val="bg2">
                    <a:lumMod val="25000"/>
                  </a:schemeClr>
                </a:solidFill>
              </a:rPr>
              <a:t> attainable at amazon.com – $275.74</a:t>
            </a:r>
          </a:p>
          <a:p>
            <a:pPr lvl="1">
              <a:buFont typeface="Wingdings" panose="05000000000000000000" pitchFamily="2" charset="2"/>
              <a:buChar char="§"/>
            </a:pPr>
            <a:r>
              <a:rPr lang="en-US" sz="1400" dirty="0" smtClean="0">
                <a:solidFill>
                  <a:schemeClr val="bg2">
                    <a:lumMod val="25000"/>
                  </a:schemeClr>
                </a:solidFill>
              </a:rPr>
              <a:t>1 </a:t>
            </a:r>
            <a:r>
              <a:rPr lang="en-US" sz="1400" dirty="0" err="1" smtClean="0">
                <a:solidFill>
                  <a:schemeClr val="bg2">
                    <a:lumMod val="25000"/>
                  </a:schemeClr>
                </a:solidFill>
              </a:rPr>
              <a:t>qrt</a:t>
            </a:r>
            <a:r>
              <a:rPr lang="en-US" sz="1400" dirty="0" smtClean="0">
                <a:solidFill>
                  <a:schemeClr val="bg2">
                    <a:lumMod val="25000"/>
                  </a:schemeClr>
                </a:solidFill>
              </a:rPr>
              <a:t> attainable at ellsworth.com - $282.58</a:t>
            </a:r>
          </a:p>
          <a:p>
            <a:pPr lvl="1">
              <a:buFont typeface="Wingdings" panose="05000000000000000000" pitchFamily="2" charset="2"/>
              <a:buChar char="§"/>
            </a:pPr>
            <a:r>
              <a:rPr lang="en-US" sz="1400" dirty="0" smtClean="0">
                <a:solidFill>
                  <a:schemeClr val="bg2">
                    <a:lumMod val="25000"/>
                  </a:schemeClr>
                </a:solidFill>
              </a:rPr>
              <a:t>Handling strength at 10 hours, cured for 7 days</a:t>
            </a:r>
          </a:p>
          <a:p>
            <a:pPr>
              <a:buFont typeface="Wingdings" panose="05000000000000000000" pitchFamily="2" charset="2"/>
              <a:buChar char="§"/>
            </a:pPr>
            <a:r>
              <a:rPr lang="en-US" sz="1800" dirty="0" smtClean="0">
                <a:solidFill>
                  <a:schemeClr val="bg2">
                    <a:lumMod val="25000"/>
                  </a:schemeClr>
                </a:solidFill>
              </a:rPr>
              <a:t>Both have strength significantly higher than required for component mounting (79.4 </a:t>
            </a:r>
            <a:r>
              <a:rPr lang="en-US" sz="1800" dirty="0" err="1" smtClean="0">
                <a:solidFill>
                  <a:schemeClr val="bg2">
                    <a:lumMod val="25000"/>
                  </a:schemeClr>
                </a:solidFill>
              </a:rPr>
              <a:t>kPa</a:t>
            </a:r>
            <a:r>
              <a:rPr lang="en-US" sz="1800" dirty="0" smtClean="0">
                <a:solidFill>
                  <a:schemeClr val="bg2">
                    <a:lumMod val="25000"/>
                  </a:schemeClr>
                </a:solidFill>
              </a:rPr>
              <a:t>)</a:t>
            </a:r>
          </a:p>
          <a:p>
            <a:pPr lvl="1">
              <a:buFont typeface="Wingdings" panose="05000000000000000000" pitchFamily="2" charset="2"/>
              <a:buChar char="§"/>
            </a:pPr>
            <a:endParaRPr lang="en-US" sz="1400" dirty="0">
              <a:solidFill>
                <a:schemeClr val="bg2">
                  <a:lumMod val="25000"/>
                </a:schemeClr>
              </a:solidFill>
            </a:endParaRPr>
          </a:p>
        </p:txBody>
      </p:sp>
      <p:graphicFrame>
        <p:nvGraphicFramePr>
          <p:cNvPr id="7" name="Content Placeholder 9"/>
          <p:cNvGraphicFramePr>
            <a:graphicFrameLocks/>
          </p:cNvGraphicFramePr>
          <p:nvPr>
            <p:extLst>
              <p:ext uri="{D42A27DB-BD31-4B8C-83A1-F6EECF244321}">
                <p14:modId xmlns:p14="http://schemas.microsoft.com/office/powerpoint/2010/main" val="2842473319"/>
              </p:ext>
            </p:extLst>
          </p:nvPr>
        </p:nvGraphicFramePr>
        <p:xfrm>
          <a:off x="5334000" y="771304"/>
          <a:ext cx="3657600" cy="3541173"/>
        </p:xfrm>
        <a:graphic>
          <a:graphicData uri="http://schemas.openxmlformats.org/drawingml/2006/table">
            <a:tbl>
              <a:tblPr firstRow="1" bandRow="1">
                <a:tableStyleId>{EB344D84-9AFB-497E-A393-DC336BA19D2E}</a:tableStyleId>
              </a:tblPr>
              <a:tblGrid>
                <a:gridCol w="1295400"/>
                <a:gridCol w="1143000"/>
                <a:gridCol w="1219200"/>
              </a:tblGrid>
              <a:tr h="68792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rPr>
                        <a:t>Property (25</a:t>
                      </a:r>
                      <a:r>
                        <a:rPr lang="en-US" sz="1600" dirty="0" smtClean="0">
                          <a:solidFill>
                            <a:schemeClr val="bg1"/>
                          </a:solidFill>
                          <a:latin typeface="+mn-lt"/>
                        </a:rPr>
                        <a:t>⁰C)</a:t>
                      </a:r>
                      <a:endParaRPr lang="en-US" sz="1600" dirty="0" smtClean="0">
                        <a:solidFill>
                          <a:schemeClr val="bg1"/>
                        </a:solidFill>
                      </a:endParaRPr>
                    </a:p>
                    <a:p>
                      <a:endParaRPr lang="en-US" sz="1600" dirty="0">
                        <a:solidFill>
                          <a:schemeClr val="bg1"/>
                        </a:solidFill>
                      </a:endParaRPr>
                    </a:p>
                  </a:txBody>
                  <a:tcPr>
                    <a:solidFill>
                      <a:schemeClr val="tx2"/>
                    </a:solidFill>
                  </a:tcPr>
                </a:tc>
                <a:tc>
                  <a:txBody>
                    <a:bodyPr/>
                    <a:lstStyle/>
                    <a:p>
                      <a:r>
                        <a:rPr lang="en-US" sz="1600" dirty="0" err="1" smtClean="0">
                          <a:solidFill>
                            <a:schemeClr val="bg1"/>
                          </a:solidFill>
                        </a:rPr>
                        <a:t>Hysol</a:t>
                      </a:r>
                      <a:r>
                        <a:rPr lang="en-US" sz="1600" dirty="0" smtClean="0">
                          <a:solidFill>
                            <a:schemeClr val="bg1"/>
                          </a:solidFill>
                        </a:rPr>
                        <a:t> EA</a:t>
                      </a:r>
                      <a:r>
                        <a:rPr lang="en-US" sz="1600" baseline="0" dirty="0" smtClean="0">
                          <a:solidFill>
                            <a:schemeClr val="bg1"/>
                          </a:solidFill>
                        </a:rPr>
                        <a:t> 9394</a:t>
                      </a:r>
                      <a:endParaRPr lang="en-US" sz="1600" dirty="0">
                        <a:solidFill>
                          <a:schemeClr val="bg1"/>
                        </a:solidFill>
                      </a:endParaRPr>
                    </a:p>
                  </a:txBody>
                  <a:tcPr>
                    <a:solidFill>
                      <a:schemeClr val="tx2"/>
                    </a:solidFill>
                  </a:tcPr>
                </a:tc>
                <a:tc>
                  <a:txBody>
                    <a:bodyPr/>
                    <a:lstStyle/>
                    <a:p>
                      <a:r>
                        <a:rPr lang="en-US" sz="1600" dirty="0" smtClean="0">
                          <a:solidFill>
                            <a:schemeClr val="bg1"/>
                          </a:solidFill>
                        </a:rPr>
                        <a:t>Scotch-Weld 2216</a:t>
                      </a:r>
                      <a:endParaRPr lang="en-US" sz="1600" dirty="0">
                        <a:solidFill>
                          <a:schemeClr val="bg1"/>
                        </a:solidFill>
                      </a:endParaRPr>
                    </a:p>
                  </a:txBody>
                  <a:tcPr>
                    <a:solidFill>
                      <a:schemeClr val="tx2"/>
                    </a:solidFill>
                  </a:tcPr>
                </a:tc>
              </a:tr>
              <a:tr h="398273">
                <a:tc>
                  <a:txBody>
                    <a:bodyPr/>
                    <a:lstStyle/>
                    <a:p>
                      <a:r>
                        <a:rPr lang="en-US" sz="1600" dirty="0" smtClean="0">
                          <a:solidFill>
                            <a:schemeClr val="bg2">
                              <a:lumMod val="25000"/>
                            </a:schemeClr>
                          </a:solidFill>
                        </a:rPr>
                        <a:t>Tensile Lap Shear</a:t>
                      </a:r>
                      <a:endParaRPr lang="en-US" sz="1600" dirty="0">
                        <a:solidFill>
                          <a:schemeClr val="bg2">
                            <a:lumMod val="25000"/>
                          </a:schemeClr>
                        </a:solidFill>
                      </a:endParaRPr>
                    </a:p>
                  </a:txBody>
                  <a:tcPr/>
                </a:tc>
                <a:tc>
                  <a:txBody>
                    <a:bodyPr/>
                    <a:lstStyle/>
                    <a:p>
                      <a:r>
                        <a:rPr lang="en-US" sz="1600" dirty="0" smtClean="0">
                          <a:solidFill>
                            <a:schemeClr val="bg2">
                              <a:lumMod val="25000"/>
                            </a:schemeClr>
                          </a:solidFill>
                        </a:rPr>
                        <a:t>28.9 MPa</a:t>
                      </a:r>
                      <a:endParaRPr lang="en-US" sz="1600" dirty="0">
                        <a:solidFill>
                          <a:schemeClr val="bg2">
                            <a:lumMod val="25000"/>
                          </a:schemeClr>
                        </a:solidFill>
                      </a:endParaRPr>
                    </a:p>
                  </a:txBody>
                  <a:tcPr/>
                </a:tc>
                <a:tc>
                  <a:txBody>
                    <a:bodyPr/>
                    <a:lstStyle/>
                    <a:p>
                      <a:r>
                        <a:rPr lang="en-US" sz="1600" dirty="0" smtClean="0">
                          <a:solidFill>
                            <a:schemeClr val="bg2">
                              <a:lumMod val="25000"/>
                            </a:schemeClr>
                          </a:solidFill>
                        </a:rPr>
                        <a:t>22.1 MPa</a:t>
                      </a:r>
                      <a:endParaRPr lang="en-US" sz="1600" dirty="0">
                        <a:solidFill>
                          <a:schemeClr val="bg2">
                            <a:lumMod val="25000"/>
                          </a:schemeClr>
                        </a:solidFill>
                      </a:endParaRPr>
                    </a:p>
                  </a:txBody>
                  <a:tcPr/>
                </a:tc>
              </a:tr>
              <a:tr h="439635">
                <a:tc>
                  <a:txBody>
                    <a:bodyPr/>
                    <a:lstStyle/>
                    <a:p>
                      <a:r>
                        <a:rPr lang="en-US" sz="1600" dirty="0" smtClean="0">
                          <a:solidFill>
                            <a:schemeClr val="bg2">
                              <a:lumMod val="25000"/>
                            </a:schemeClr>
                          </a:solidFill>
                        </a:rPr>
                        <a:t>Tensile Strength</a:t>
                      </a:r>
                      <a:endParaRPr lang="en-US" sz="1600" dirty="0">
                        <a:solidFill>
                          <a:schemeClr val="bg2">
                            <a:lumMod val="25000"/>
                          </a:schemeClr>
                        </a:solidFill>
                      </a:endParaRPr>
                    </a:p>
                  </a:txBody>
                  <a:tcPr/>
                </a:tc>
                <a:tc>
                  <a:txBody>
                    <a:bodyPr/>
                    <a:lstStyle/>
                    <a:p>
                      <a:r>
                        <a:rPr lang="en-US" sz="1600" dirty="0" smtClean="0">
                          <a:solidFill>
                            <a:schemeClr val="bg2">
                              <a:lumMod val="25000"/>
                            </a:schemeClr>
                          </a:solidFill>
                        </a:rPr>
                        <a:t>46 MPa</a:t>
                      </a:r>
                      <a:endParaRPr lang="en-US" sz="1600" dirty="0">
                        <a:solidFill>
                          <a:schemeClr val="bg2">
                            <a:lumMod val="25000"/>
                          </a:schemeClr>
                        </a:solidFill>
                      </a:endParaRPr>
                    </a:p>
                  </a:txBody>
                  <a:tcPr/>
                </a:tc>
                <a:tc>
                  <a:txBody>
                    <a:bodyPr/>
                    <a:lstStyle/>
                    <a:p>
                      <a:endParaRPr lang="en-US" sz="1600" dirty="0">
                        <a:solidFill>
                          <a:schemeClr val="bg2">
                            <a:lumMod val="25000"/>
                          </a:schemeClr>
                        </a:solidFill>
                      </a:endParaRPr>
                    </a:p>
                  </a:txBody>
                  <a:tcPr/>
                </a:tc>
              </a:tr>
              <a:tr h="687927">
                <a:tc>
                  <a:txBody>
                    <a:bodyPr/>
                    <a:lstStyle/>
                    <a:p>
                      <a:r>
                        <a:rPr lang="en-US" sz="1600" dirty="0" smtClean="0">
                          <a:solidFill>
                            <a:schemeClr val="bg2">
                              <a:lumMod val="25000"/>
                            </a:schemeClr>
                          </a:solidFill>
                        </a:rPr>
                        <a:t>Compressive Strength</a:t>
                      </a:r>
                      <a:endParaRPr lang="en-US" sz="1600" dirty="0">
                        <a:solidFill>
                          <a:schemeClr val="bg2">
                            <a:lumMod val="25000"/>
                          </a:schemeClr>
                        </a:solidFill>
                      </a:endParaRPr>
                    </a:p>
                  </a:txBody>
                  <a:tcPr/>
                </a:tc>
                <a:tc>
                  <a:txBody>
                    <a:bodyPr/>
                    <a:lstStyle/>
                    <a:p>
                      <a:r>
                        <a:rPr lang="en-US" sz="1600" dirty="0" smtClean="0">
                          <a:solidFill>
                            <a:schemeClr val="bg2">
                              <a:lumMod val="25000"/>
                            </a:schemeClr>
                          </a:solidFill>
                        </a:rPr>
                        <a:t>158.6 MPa</a:t>
                      </a:r>
                      <a:endParaRPr lang="en-US" sz="1600" dirty="0">
                        <a:solidFill>
                          <a:schemeClr val="bg2">
                            <a:lumMod val="25000"/>
                          </a:schemeClr>
                        </a:solidFill>
                      </a:endParaRPr>
                    </a:p>
                  </a:txBody>
                  <a:tcPr/>
                </a:tc>
                <a:tc>
                  <a:txBody>
                    <a:bodyPr/>
                    <a:lstStyle/>
                    <a:p>
                      <a:endParaRPr lang="en-US" sz="1600" dirty="0">
                        <a:solidFill>
                          <a:schemeClr val="bg2">
                            <a:lumMod val="25000"/>
                          </a:schemeClr>
                        </a:solidFill>
                      </a:endParaRPr>
                    </a:p>
                  </a:txBody>
                  <a:tcPr/>
                </a:tc>
              </a:tr>
              <a:tr h="436023">
                <a:tc>
                  <a:txBody>
                    <a:bodyPr/>
                    <a:lstStyle/>
                    <a:p>
                      <a:r>
                        <a:rPr lang="en-US" sz="1600" dirty="0" smtClean="0">
                          <a:solidFill>
                            <a:schemeClr val="bg2">
                              <a:lumMod val="25000"/>
                            </a:schemeClr>
                          </a:solidFill>
                        </a:rPr>
                        <a:t>Density</a:t>
                      </a:r>
                      <a:endParaRPr lang="en-US" sz="1600" dirty="0">
                        <a:solidFill>
                          <a:schemeClr val="bg2">
                            <a:lumMod val="25000"/>
                          </a:schemeClr>
                        </a:solidFill>
                      </a:endParaRPr>
                    </a:p>
                  </a:txBody>
                  <a:tcPr>
                    <a:lnB w="12700" cap="flat" cmpd="sng" algn="ctr">
                      <a:solidFill>
                        <a:schemeClr val="tx1"/>
                      </a:solidFill>
                      <a:prstDash val="solid"/>
                      <a:round/>
                      <a:headEnd type="none" w="med" len="med"/>
                      <a:tailEnd type="none" w="med" len="med"/>
                    </a:lnB>
                  </a:tcPr>
                </a:tc>
                <a:tc>
                  <a:txBody>
                    <a:bodyPr/>
                    <a:lstStyle/>
                    <a:p>
                      <a:r>
                        <a:rPr lang="en-US" sz="1600" dirty="0" smtClean="0">
                          <a:solidFill>
                            <a:schemeClr val="bg2">
                              <a:lumMod val="25000"/>
                            </a:schemeClr>
                          </a:solidFill>
                        </a:rPr>
                        <a:t>1360 </a:t>
                      </a:r>
                      <a:r>
                        <a:rPr lang="en-US" sz="1600" i="0" dirty="0" smtClean="0">
                          <a:solidFill>
                            <a:schemeClr val="bg2">
                              <a:lumMod val="25000"/>
                            </a:schemeClr>
                          </a:solidFill>
                        </a:rPr>
                        <a:t>kg/</a:t>
                      </a:r>
                      <a:endParaRPr lang="en-US" sz="1600" i="0" dirty="0">
                        <a:solidFill>
                          <a:schemeClr val="bg2">
                            <a:lumMod val="25000"/>
                          </a:schemeClr>
                        </a:solidFill>
                      </a:endParaRPr>
                    </a:p>
                  </a:txBody>
                  <a:tcPr>
                    <a:lnB w="12700" cap="flat" cmpd="sng" algn="ctr">
                      <a:solidFill>
                        <a:schemeClr val="tx1"/>
                      </a:solidFill>
                      <a:prstDash val="solid"/>
                      <a:round/>
                      <a:headEnd type="none" w="med" len="med"/>
                      <a:tailEnd type="none" w="med" len="med"/>
                    </a:lnB>
                  </a:tcPr>
                </a:tc>
                <a:tc>
                  <a:txBody>
                    <a:bodyPr/>
                    <a:lstStyle/>
                    <a:p>
                      <a:r>
                        <a:rPr lang="en-US" sz="1600" i="0" dirty="0" smtClean="0">
                          <a:solidFill>
                            <a:schemeClr val="bg2">
                              <a:lumMod val="25000"/>
                            </a:schemeClr>
                          </a:solidFill>
                        </a:rPr>
                        <a:t>1330 kg/</a:t>
                      </a:r>
                      <a:endParaRPr lang="en-US" sz="1600" i="0" dirty="0">
                        <a:solidFill>
                          <a:schemeClr val="bg2">
                            <a:lumMod val="25000"/>
                          </a:schemeClr>
                        </a:solidFill>
                      </a:endParaRPr>
                    </a:p>
                  </a:txBody>
                  <a:tcPr>
                    <a:lnB w="12700" cap="flat" cmpd="sng" algn="ctr">
                      <a:solidFill>
                        <a:schemeClr val="tx1"/>
                      </a:solidFill>
                      <a:prstDash val="solid"/>
                      <a:round/>
                      <a:headEnd type="none" w="med" len="med"/>
                      <a:tailEnd type="none" w="med" len="med"/>
                    </a:lnB>
                  </a:tcPr>
                </a:tc>
              </a:tr>
              <a:tr h="436023">
                <a:tc>
                  <a:txBody>
                    <a:bodyPr/>
                    <a:lstStyle/>
                    <a:p>
                      <a:r>
                        <a:rPr lang="en-US" sz="1600" dirty="0" smtClean="0">
                          <a:solidFill>
                            <a:schemeClr val="bg2">
                              <a:lumMod val="25000"/>
                            </a:schemeClr>
                          </a:solidFill>
                        </a:rPr>
                        <a:t>Mass needed</a:t>
                      </a:r>
                      <a:endParaRPr lang="en-US" sz="1600" dirty="0">
                        <a:solidFill>
                          <a:schemeClr val="bg2">
                            <a:lumMod val="25000"/>
                          </a:schemeClr>
                        </a:solidFill>
                      </a:endParaRP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i="0" dirty="0" smtClean="0">
                          <a:solidFill>
                            <a:schemeClr val="bg2">
                              <a:lumMod val="25000"/>
                            </a:schemeClr>
                          </a:solidFill>
                        </a:rPr>
                        <a:t>0.288 kg</a:t>
                      </a:r>
                      <a:endParaRPr lang="en-US" sz="1600" i="0" dirty="0">
                        <a:solidFill>
                          <a:schemeClr val="bg2">
                            <a:lumMod val="25000"/>
                          </a:schemeClr>
                        </a:solidFill>
                      </a:endParaRP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i="0" dirty="0" smtClean="0">
                          <a:solidFill>
                            <a:schemeClr val="bg2">
                              <a:lumMod val="25000"/>
                            </a:schemeClr>
                          </a:solidFill>
                        </a:rPr>
                        <a:t>0.282 kg</a:t>
                      </a:r>
                      <a:endParaRPr lang="en-US" sz="1600" i="0" dirty="0">
                        <a:solidFill>
                          <a:schemeClr val="bg2">
                            <a:lumMod val="25000"/>
                          </a:schemeClr>
                        </a:solidFill>
                      </a:endParaRPr>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8" name="Content Placeholder 5"/>
          <p:cNvGraphicFramePr>
            <a:graphicFrameLocks/>
          </p:cNvGraphicFramePr>
          <p:nvPr>
            <p:extLst>
              <p:ext uri="{D42A27DB-BD31-4B8C-83A1-F6EECF244321}">
                <p14:modId xmlns:p14="http://schemas.microsoft.com/office/powerpoint/2010/main" val="1516824360"/>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9410312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MASS BUDGET:</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Content Placeholder 2"/>
          <p:cNvGraphicFramePr>
            <a:graphicFrameLocks noGrp="1"/>
          </p:cNvGraphicFramePr>
          <p:nvPr>
            <p:ph idx="1"/>
            <p:extLst>
              <p:ext uri="{D42A27DB-BD31-4B8C-83A1-F6EECF244321}">
                <p14:modId xmlns:p14="http://schemas.microsoft.com/office/powerpoint/2010/main" val="2814618825"/>
              </p:ext>
            </p:extLst>
          </p:nvPr>
        </p:nvGraphicFramePr>
        <p:xfrm>
          <a:off x="304800" y="1123950"/>
          <a:ext cx="8686800" cy="3200400"/>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p:cNvSpPr txBox="1"/>
          <p:nvPr/>
        </p:nvSpPr>
        <p:spPr>
          <a:xfrm>
            <a:off x="152400" y="2120382"/>
            <a:ext cx="2971800" cy="830997"/>
          </a:xfrm>
          <a:prstGeom prst="rect">
            <a:avLst/>
          </a:prstGeom>
          <a:noFill/>
          <a:ln w="38100">
            <a:solidFill>
              <a:schemeClr val="tx1"/>
            </a:solidFill>
          </a:ln>
        </p:spPr>
        <p:txBody>
          <a:bodyPr wrap="square" rtlCol="0">
            <a:spAutoFit/>
          </a:bodyPr>
          <a:lstStyle/>
          <a:p>
            <a:r>
              <a:rPr lang="en-US" sz="2400" dirty="0" smtClean="0">
                <a:solidFill>
                  <a:schemeClr val="bg2">
                    <a:lumMod val="25000"/>
                  </a:schemeClr>
                </a:solidFill>
              </a:rPr>
              <a:t>Mass Limit: 5kg </a:t>
            </a:r>
          </a:p>
          <a:p>
            <a:r>
              <a:rPr lang="en-US" sz="2400" dirty="0" smtClean="0">
                <a:solidFill>
                  <a:schemeClr val="bg2">
                    <a:lumMod val="25000"/>
                  </a:schemeClr>
                </a:solidFill>
              </a:rPr>
              <a:t>Mass of Design: 4.7kg </a:t>
            </a:r>
            <a:endParaRPr lang="en-US" sz="2400" dirty="0">
              <a:solidFill>
                <a:schemeClr val="bg2">
                  <a:lumMod val="25000"/>
                </a:schemeClr>
              </a:solidFill>
            </a:endParaRPr>
          </a:p>
        </p:txBody>
      </p:sp>
      <p:graphicFrame>
        <p:nvGraphicFramePr>
          <p:cNvPr id="8" name="Content Placeholder 5"/>
          <p:cNvGraphicFramePr>
            <a:graphicFrameLocks/>
          </p:cNvGraphicFramePr>
          <p:nvPr>
            <p:extLst>
              <p:ext uri="{D42A27DB-BD31-4B8C-83A1-F6EECF244321}">
                <p14:modId xmlns:p14="http://schemas.microsoft.com/office/powerpoint/2010/main" val="47643378"/>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18954319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smtClean="0">
                <a:solidFill>
                  <a:schemeClr val="bg2">
                    <a:lumMod val="25000"/>
                  </a:schemeClr>
                </a:solidFill>
              </a:rPr>
              <a:t>MANUFACTURING:</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228600" y="1184564"/>
            <a:ext cx="8229600" cy="3200399"/>
          </a:xfrm>
        </p:spPr>
        <p:txBody>
          <a:bodyPr>
            <a:normAutofit/>
          </a:bodyPr>
          <a:lstStyle/>
          <a:p>
            <a:pPr>
              <a:buFont typeface="Wingdings" panose="05000000000000000000" pitchFamily="2" charset="2"/>
              <a:buChar char="§"/>
            </a:pPr>
            <a:r>
              <a:rPr lang="en-US" sz="2400" dirty="0" smtClean="0">
                <a:solidFill>
                  <a:schemeClr val="bg2">
                    <a:lumMod val="25000"/>
                  </a:schemeClr>
                </a:solidFill>
              </a:rPr>
              <a:t>Most weight relief and support tabs are 2D</a:t>
            </a:r>
          </a:p>
          <a:p>
            <a:pPr lvl="1">
              <a:buFont typeface="Wingdings" panose="05000000000000000000" pitchFamily="2" charset="2"/>
              <a:buChar char="§"/>
            </a:pPr>
            <a:r>
              <a:rPr lang="en-US" sz="2000" dirty="0" smtClean="0">
                <a:solidFill>
                  <a:schemeClr val="bg2">
                    <a:lumMod val="25000"/>
                  </a:schemeClr>
                </a:solidFill>
              </a:rPr>
              <a:t>Achievable with Water Jet Cutter</a:t>
            </a:r>
          </a:p>
          <a:p>
            <a:pPr lvl="2">
              <a:buFont typeface="Wingdings" panose="05000000000000000000" pitchFamily="2" charset="2"/>
              <a:buChar char="§"/>
            </a:pPr>
            <a:r>
              <a:rPr lang="en-US" sz="1600" dirty="0" smtClean="0">
                <a:solidFill>
                  <a:schemeClr val="bg2">
                    <a:lumMod val="25000"/>
                  </a:schemeClr>
                </a:solidFill>
              </a:rPr>
              <a:t>Available at the Physics machine shop</a:t>
            </a:r>
          </a:p>
          <a:p>
            <a:pPr lvl="2">
              <a:buFont typeface="Wingdings" panose="05000000000000000000" pitchFamily="2" charset="2"/>
              <a:buChar char="§"/>
            </a:pPr>
            <a:r>
              <a:rPr lang="en-US" sz="1600" dirty="0" smtClean="0">
                <a:solidFill>
                  <a:schemeClr val="bg2">
                    <a:lumMod val="25000"/>
                  </a:schemeClr>
                </a:solidFill>
              </a:rPr>
              <a:t>Min. Radius = .006”</a:t>
            </a:r>
          </a:p>
          <a:p>
            <a:pPr lvl="2">
              <a:buFont typeface="Wingdings" panose="05000000000000000000" pitchFamily="2" charset="2"/>
              <a:buChar char="§"/>
            </a:pPr>
            <a:r>
              <a:rPr lang="en-US" sz="1600" dirty="0" smtClean="0">
                <a:solidFill>
                  <a:schemeClr val="bg2">
                    <a:lumMod val="25000"/>
                  </a:schemeClr>
                </a:solidFill>
              </a:rPr>
              <a:t>Positional Tolerance &lt; .005”</a:t>
            </a:r>
          </a:p>
          <a:p>
            <a:pPr>
              <a:buFont typeface="Wingdings" panose="05000000000000000000" pitchFamily="2" charset="2"/>
              <a:buChar char="§"/>
            </a:pPr>
            <a:r>
              <a:rPr lang="en-US" sz="2400" dirty="0" smtClean="0">
                <a:solidFill>
                  <a:schemeClr val="bg2">
                    <a:lumMod val="25000"/>
                  </a:schemeClr>
                </a:solidFill>
              </a:rPr>
              <a:t>Panel edges still need milling</a:t>
            </a:r>
          </a:p>
          <a:p>
            <a:pPr lvl="1">
              <a:buFont typeface="Wingdings" panose="05000000000000000000" pitchFamily="2" charset="2"/>
              <a:buChar char="§"/>
            </a:pPr>
            <a:r>
              <a:rPr lang="en-US" sz="2000" dirty="0" smtClean="0">
                <a:solidFill>
                  <a:schemeClr val="bg2">
                    <a:lumMod val="25000"/>
                  </a:schemeClr>
                </a:solidFill>
              </a:rPr>
              <a:t>Challenging</a:t>
            </a:r>
            <a:endParaRPr lang="en-US" sz="2000" dirty="0">
              <a:solidFill>
                <a:schemeClr val="bg2">
                  <a:lumMod val="25000"/>
                </a:schemeClr>
              </a:solidFill>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2600" y="717911"/>
            <a:ext cx="4021696" cy="2385910"/>
          </a:xfrm>
          <a:prstGeom prst="rect">
            <a:avLst/>
          </a:prstGeom>
        </p:spPr>
      </p:pic>
      <p:pic>
        <p:nvPicPr>
          <p:cNvPr id="1026" name="Picture 2" descr="http://i.ytimg.com/vi/6RnqB-10vOI/maxresdefaul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81799" y="3015246"/>
            <a:ext cx="1978025" cy="148351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cxnSp>
        <p:nvCxnSpPr>
          <p:cNvPr id="10" name="Straight Arrow Connector 9"/>
          <p:cNvCxnSpPr/>
          <p:nvPr/>
        </p:nvCxnSpPr>
        <p:spPr>
          <a:xfrm>
            <a:off x="6200566" y="1107959"/>
            <a:ext cx="209" cy="159714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715000" y="2266950"/>
            <a:ext cx="869067" cy="276999"/>
          </a:xfrm>
          <a:prstGeom prst="rect">
            <a:avLst/>
          </a:prstGeom>
          <a:noFill/>
        </p:spPr>
        <p:txBody>
          <a:bodyPr wrap="square" rtlCol="0">
            <a:spAutoFit/>
          </a:bodyPr>
          <a:lstStyle/>
          <a:p>
            <a:r>
              <a:rPr lang="en-US" sz="1200" dirty="0" smtClean="0"/>
              <a:t>19 in</a:t>
            </a:r>
            <a:endParaRPr lang="en-US" sz="1200" dirty="0"/>
          </a:p>
        </p:txBody>
      </p:sp>
      <p:cxnSp>
        <p:nvCxnSpPr>
          <p:cNvPr id="13" name="Straight Arrow Connector 12"/>
          <p:cNvCxnSpPr/>
          <p:nvPr/>
        </p:nvCxnSpPr>
        <p:spPr>
          <a:xfrm flipV="1">
            <a:off x="6264899" y="1033463"/>
            <a:ext cx="2636214" cy="675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336277" y="793763"/>
            <a:ext cx="869067" cy="276999"/>
          </a:xfrm>
          <a:prstGeom prst="rect">
            <a:avLst/>
          </a:prstGeom>
          <a:noFill/>
        </p:spPr>
        <p:txBody>
          <a:bodyPr wrap="square" rtlCol="0">
            <a:spAutoFit/>
          </a:bodyPr>
          <a:lstStyle/>
          <a:p>
            <a:r>
              <a:rPr lang="en-US" sz="1200" dirty="0" smtClean="0"/>
              <a:t>30 in</a:t>
            </a:r>
            <a:endParaRPr lang="en-US" sz="1200" dirty="0"/>
          </a:p>
        </p:txBody>
      </p:sp>
      <p:sp>
        <p:nvSpPr>
          <p:cNvPr id="17" name="TextBox 16"/>
          <p:cNvSpPr txBox="1"/>
          <p:nvPr/>
        </p:nvSpPr>
        <p:spPr>
          <a:xfrm>
            <a:off x="7256596" y="2666071"/>
            <a:ext cx="869067" cy="276999"/>
          </a:xfrm>
          <a:prstGeom prst="rect">
            <a:avLst/>
          </a:prstGeom>
          <a:noFill/>
        </p:spPr>
        <p:txBody>
          <a:bodyPr wrap="square" rtlCol="0">
            <a:spAutoFit/>
          </a:bodyPr>
          <a:lstStyle/>
          <a:p>
            <a:r>
              <a:rPr lang="en-US" sz="1200" dirty="0" smtClean="0"/>
              <a:t>t = ½ in</a:t>
            </a:r>
            <a:endParaRPr lang="en-US" sz="1200" dirty="0"/>
          </a:p>
        </p:txBody>
      </p:sp>
    </p:spTree>
    <p:extLst>
      <p:ext uri="{BB962C8B-B14F-4D97-AF65-F5344CB8AC3E}">
        <p14:creationId xmlns:p14="http://schemas.microsoft.com/office/powerpoint/2010/main" val="257030647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smtClean="0">
                <a:solidFill>
                  <a:schemeClr val="bg2">
                    <a:lumMod val="25000"/>
                  </a:schemeClr>
                </a:solidFill>
              </a:rPr>
              <a:t>MANUFACTURING:</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32593" y="1200151"/>
            <a:ext cx="4977607" cy="3200399"/>
          </a:xfrm>
        </p:spPr>
        <p:txBody>
          <a:bodyPr>
            <a:normAutofit/>
          </a:bodyPr>
          <a:lstStyle/>
          <a:p>
            <a:pPr>
              <a:buFont typeface="Wingdings" panose="05000000000000000000" pitchFamily="2" charset="2"/>
              <a:buChar char="§"/>
            </a:pPr>
            <a:r>
              <a:rPr lang="en-US" sz="2400" dirty="0" smtClean="0">
                <a:solidFill>
                  <a:schemeClr val="bg2">
                    <a:lumMod val="25000"/>
                  </a:schemeClr>
                </a:solidFill>
              </a:rPr>
              <a:t>Machining of Panel Edges</a:t>
            </a:r>
          </a:p>
          <a:p>
            <a:pPr lvl="1">
              <a:buFont typeface="Wingdings" panose="05000000000000000000" pitchFamily="2" charset="2"/>
              <a:buChar char="§"/>
            </a:pPr>
            <a:r>
              <a:rPr lang="en-US" sz="2000" dirty="0" smtClean="0">
                <a:solidFill>
                  <a:schemeClr val="bg2">
                    <a:lumMod val="25000"/>
                  </a:schemeClr>
                </a:solidFill>
              </a:rPr>
              <a:t>Required allow overlap of face sheet</a:t>
            </a:r>
          </a:p>
          <a:p>
            <a:pPr lvl="1">
              <a:buFont typeface="Wingdings" panose="05000000000000000000" pitchFamily="2" charset="2"/>
              <a:buChar char="§"/>
            </a:pPr>
            <a:r>
              <a:rPr lang="en-US" sz="2000" dirty="0" smtClean="0">
                <a:solidFill>
                  <a:schemeClr val="bg2">
                    <a:lumMod val="25000"/>
                  </a:schemeClr>
                </a:solidFill>
              </a:rPr>
              <a:t>Fiber layer will likely fray and delaminate from core.</a:t>
            </a:r>
          </a:p>
          <a:p>
            <a:pPr lvl="1">
              <a:buFont typeface="Wingdings" panose="05000000000000000000" pitchFamily="2" charset="2"/>
              <a:buChar char="§"/>
            </a:pPr>
            <a:r>
              <a:rPr lang="en-US" sz="2000" dirty="0" smtClean="0">
                <a:solidFill>
                  <a:schemeClr val="bg2">
                    <a:lumMod val="25000"/>
                  </a:schemeClr>
                </a:solidFill>
              </a:rPr>
              <a:t>Design options still being weighed</a:t>
            </a:r>
            <a:endParaRPr lang="en-US" sz="2000" dirty="0">
              <a:solidFill>
                <a:schemeClr val="bg2">
                  <a:lumMod val="25000"/>
                </a:schemeClr>
              </a:solidFill>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131637">
            <a:off x="-61013" y="2793543"/>
            <a:ext cx="3403737" cy="2019300"/>
          </a:xfrm>
          <a:prstGeom prst="rect">
            <a:avLst/>
          </a:prstGeom>
        </p:spPr>
      </p:pic>
      <p:graphicFrame>
        <p:nvGraphicFramePr>
          <p:cNvPr id="8"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050" name="Picture 2" descr="materials-07-04258-g010-1024.png (1024×83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34000" y="1144833"/>
            <a:ext cx="3390382" cy="27579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257800" y="4093706"/>
            <a:ext cx="3807004" cy="461665"/>
          </a:xfrm>
          <a:prstGeom prst="rect">
            <a:avLst/>
          </a:prstGeom>
          <a:noFill/>
        </p:spPr>
        <p:txBody>
          <a:bodyPr wrap="none" rtlCol="0">
            <a:spAutoFit/>
          </a:bodyPr>
          <a:lstStyle/>
          <a:p>
            <a:r>
              <a:rPr lang="en-US" sz="1200" dirty="0" smtClean="0"/>
              <a:t>Experimental Analysis of the Influence of Drill Point Angle </a:t>
            </a:r>
          </a:p>
          <a:p>
            <a:r>
              <a:rPr lang="en-US" sz="1200" dirty="0" smtClean="0"/>
              <a:t>and Wear on the Drilling of Woven CFRPs (</a:t>
            </a:r>
            <a:r>
              <a:rPr lang="en-US" sz="1200" dirty="0" err="1" smtClean="0"/>
              <a:t>Feito</a:t>
            </a:r>
            <a:r>
              <a:rPr lang="en-US" sz="1200" dirty="0" smtClean="0"/>
              <a:t>, 2014)</a:t>
            </a:r>
            <a:endParaRPr lang="en-US" sz="1200" dirty="0"/>
          </a:p>
        </p:txBody>
      </p:sp>
      <p:cxnSp>
        <p:nvCxnSpPr>
          <p:cNvPr id="10" name="Straight Arrow Connector 9"/>
          <p:cNvCxnSpPr/>
          <p:nvPr/>
        </p:nvCxnSpPr>
        <p:spPr>
          <a:xfrm>
            <a:off x="2877015" y="3158836"/>
            <a:ext cx="0" cy="19481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88738" y="3117742"/>
            <a:ext cx="869067" cy="276999"/>
          </a:xfrm>
          <a:prstGeom prst="rect">
            <a:avLst/>
          </a:prstGeom>
          <a:noFill/>
        </p:spPr>
        <p:txBody>
          <a:bodyPr wrap="square" rtlCol="0">
            <a:spAutoFit/>
          </a:bodyPr>
          <a:lstStyle/>
          <a:p>
            <a:r>
              <a:rPr lang="en-US" sz="1200" dirty="0" smtClean="0"/>
              <a:t>t = ½ in</a:t>
            </a:r>
            <a:endParaRPr lang="en-US" sz="1200" dirty="0"/>
          </a:p>
        </p:txBody>
      </p:sp>
    </p:spTree>
    <p:extLst>
      <p:ext uri="{BB962C8B-B14F-4D97-AF65-F5344CB8AC3E}">
        <p14:creationId xmlns:p14="http://schemas.microsoft.com/office/powerpoint/2010/main" val="211922753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smtClean="0">
                <a:solidFill>
                  <a:schemeClr val="bg2">
                    <a:lumMod val="25000"/>
                  </a:schemeClr>
                </a:solidFill>
              </a:rPr>
              <a:t>Box Extrusion: </a:t>
            </a:r>
            <a:endParaRPr lang="en-US" dirty="0">
              <a:solidFill>
                <a:schemeClr val="bg2">
                  <a:lumMod val="25000"/>
                </a:schemeClr>
              </a:solidFill>
            </a:endParaRPr>
          </a:p>
        </p:txBody>
      </p:sp>
      <p:sp>
        <p:nvSpPr>
          <p:cNvPr id="7" name="Content Placeholder 6"/>
          <p:cNvSpPr>
            <a:spLocks noGrp="1"/>
          </p:cNvSpPr>
          <p:nvPr>
            <p:ph sz="half" idx="2"/>
          </p:nvPr>
        </p:nvSpPr>
        <p:spPr>
          <a:xfrm>
            <a:off x="457200" y="3105150"/>
            <a:ext cx="4040188" cy="1489472"/>
          </a:xfrm>
        </p:spPr>
        <p:txBody>
          <a:bodyPr>
            <a:normAutofit fontScale="92500" lnSpcReduction="10000"/>
          </a:bodyPr>
          <a:lstStyle/>
          <a:p>
            <a:pPr>
              <a:buFont typeface="Wingdings" panose="05000000000000000000" pitchFamily="2" charset="2"/>
              <a:buChar char="§"/>
            </a:pPr>
            <a:r>
              <a:rPr lang="en-US" dirty="0" smtClean="0">
                <a:solidFill>
                  <a:schemeClr val="bg2">
                    <a:lumMod val="25000"/>
                  </a:schemeClr>
                </a:solidFill>
              </a:rPr>
              <a:t>Use end mill or router table with a fly cutter to clear core </a:t>
            </a:r>
          </a:p>
          <a:p>
            <a:pPr>
              <a:buFont typeface="Wingdings" panose="05000000000000000000" pitchFamily="2" charset="2"/>
              <a:buChar char="§"/>
            </a:pPr>
            <a:r>
              <a:rPr lang="en-US" dirty="0" smtClean="0">
                <a:solidFill>
                  <a:schemeClr val="bg2">
                    <a:lumMod val="25000"/>
                  </a:schemeClr>
                </a:solidFill>
              </a:rPr>
              <a:t> Used where panels interface with columns</a:t>
            </a:r>
            <a:endParaRPr lang="en-US" dirty="0">
              <a:solidFill>
                <a:schemeClr val="bg2">
                  <a:lumMod val="25000"/>
                </a:schemeClr>
              </a:solidFill>
            </a:endParaRPr>
          </a:p>
        </p:txBody>
      </p:sp>
      <p:sp>
        <p:nvSpPr>
          <p:cNvPr id="8" name="Text Placeholder 7"/>
          <p:cNvSpPr>
            <a:spLocks noGrp="1"/>
          </p:cNvSpPr>
          <p:nvPr>
            <p:ph type="body" sz="quarter" idx="3"/>
          </p:nvPr>
        </p:nvSpPr>
        <p:spPr/>
        <p:txBody>
          <a:bodyPr/>
          <a:lstStyle/>
          <a:p>
            <a:r>
              <a:rPr lang="en-US" dirty="0" smtClean="0">
                <a:solidFill>
                  <a:schemeClr val="bg2">
                    <a:lumMod val="25000"/>
                  </a:schemeClr>
                </a:solidFill>
              </a:rPr>
              <a:t>Epoxy Fill In: </a:t>
            </a:r>
            <a:endParaRPr lang="en-US" dirty="0">
              <a:solidFill>
                <a:schemeClr val="bg2">
                  <a:lumMod val="25000"/>
                </a:schemeClr>
              </a:solidFill>
            </a:endParaRPr>
          </a:p>
        </p:txBody>
      </p:sp>
      <p:sp>
        <p:nvSpPr>
          <p:cNvPr id="9" name="Content Placeholder 8"/>
          <p:cNvSpPr>
            <a:spLocks noGrp="1"/>
          </p:cNvSpPr>
          <p:nvPr>
            <p:ph sz="quarter" idx="4"/>
          </p:nvPr>
        </p:nvSpPr>
        <p:spPr>
          <a:xfrm>
            <a:off x="4645026" y="3181350"/>
            <a:ext cx="4041775" cy="1413272"/>
          </a:xfrm>
        </p:spPr>
        <p:txBody>
          <a:bodyPr>
            <a:normAutofit/>
          </a:bodyPr>
          <a:lstStyle/>
          <a:p>
            <a:pPr>
              <a:buFont typeface="Wingdings" panose="05000000000000000000" pitchFamily="2" charset="2"/>
              <a:buChar char="§"/>
            </a:pPr>
            <a:r>
              <a:rPr lang="en-US" dirty="0" smtClean="0">
                <a:solidFill>
                  <a:schemeClr val="bg2">
                    <a:lumMod val="25000"/>
                  </a:schemeClr>
                </a:solidFill>
              </a:rPr>
              <a:t>Use block to push core back from edge</a:t>
            </a:r>
          </a:p>
          <a:p>
            <a:pPr>
              <a:buFont typeface="Wingdings" panose="05000000000000000000" pitchFamily="2" charset="2"/>
              <a:buChar char="§"/>
            </a:pPr>
            <a:r>
              <a:rPr lang="en-US" dirty="0" smtClean="0">
                <a:solidFill>
                  <a:schemeClr val="bg2">
                    <a:lumMod val="25000"/>
                  </a:schemeClr>
                </a:solidFill>
              </a:rPr>
              <a:t>Fill with Loctite TF 3056FR</a:t>
            </a:r>
            <a:endParaRPr lang="en-US" dirty="0">
              <a:solidFill>
                <a:schemeClr val="bg2">
                  <a:lumMod val="25000"/>
                </a:schemeClr>
              </a:solidFill>
            </a:endParaRPr>
          </a:p>
        </p:txBody>
      </p:sp>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EDGE CLOSE OUT:</a:t>
            </a:r>
            <a:endParaRPr lang="en-US" b="1" dirty="0">
              <a:solidFill>
                <a:schemeClr val="bg2">
                  <a:lumMod val="25000"/>
                </a:schemeClr>
              </a:solidFill>
            </a:endParaRPr>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5539" t="10815" r="4621" b="3725"/>
          <a:stretch/>
        </p:blipFill>
        <p:spPr bwMode="auto">
          <a:xfrm>
            <a:off x="1066800" y="1657350"/>
            <a:ext cx="2477728"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1926" t="8394" r="2454" b="3218"/>
          <a:stretch/>
        </p:blipFill>
        <p:spPr bwMode="auto">
          <a:xfrm>
            <a:off x="5562600" y="1657350"/>
            <a:ext cx="2236572"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3" name="Content Placeholder 5"/>
          <p:cNvGraphicFramePr>
            <a:graphicFrameLocks/>
          </p:cNvGraphicFramePr>
          <p:nvPr>
            <p:extLst>
              <p:ext uri="{D42A27DB-BD31-4B8C-83A1-F6EECF244321}">
                <p14:modId xmlns:p14="http://schemas.microsoft.com/office/powerpoint/2010/main" val="47643378"/>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53675357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RADIATOR FEASIBILITY:</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4114800" cy="3200399"/>
          </a:xfrm>
        </p:spPr>
        <p:txBody>
          <a:bodyPr>
            <a:normAutofit fontScale="62500" lnSpcReduction="20000"/>
          </a:bodyPr>
          <a:lstStyle/>
          <a:p>
            <a:pPr>
              <a:buFont typeface="Wingdings" panose="05000000000000000000" pitchFamily="2" charset="2"/>
              <a:buChar char="§"/>
            </a:pPr>
            <a:r>
              <a:rPr lang="en-US" dirty="0" smtClean="0">
                <a:solidFill>
                  <a:schemeClr val="bg2">
                    <a:lumMod val="25000"/>
                  </a:schemeClr>
                </a:solidFill>
              </a:rPr>
              <a:t>Requirement: Use one 19” x 30” panel of the structure as a radiator capable of dissipating 100 W </a:t>
            </a:r>
          </a:p>
          <a:p>
            <a:pPr>
              <a:buFont typeface="Wingdings" panose="05000000000000000000" pitchFamily="2" charset="2"/>
              <a:buChar char="§"/>
            </a:pPr>
            <a:r>
              <a:rPr lang="en-US" dirty="0" smtClean="0">
                <a:solidFill>
                  <a:schemeClr val="bg2">
                    <a:lumMod val="25000"/>
                  </a:schemeClr>
                </a:solidFill>
              </a:rPr>
              <a:t>Back of the Envelope performed using Stefan Boltzmann Law</a:t>
            </a:r>
          </a:p>
          <a:p>
            <a:pPr>
              <a:buFont typeface="Wingdings" panose="05000000000000000000" pitchFamily="2" charset="2"/>
              <a:buChar char="§"/>
            </a:pPr>
            <a:r>
              <a:rPr lang="en-US" dirty="0" smtClean="0">
                <a:solidFill>
                  <a:schemeClr val="bg2">
                    <a:lumMod val="25000"/>
                  </a:schemeClr>
                </a:solidFill>
              </a:rPr>
              <a:t>Assumptions:</a:t>
            </a:r>
          </a:p>
          <a:p>
            <a:pPr lvl="1">
              <a:buFont typeface="Wingdings" panose="05000000000000000000" pitchFamily="2" charset="2"/>
              <a:buChar char="§"/>
            </a:pPr>
            <a:r>
              <a:rPr lang="en-US" dirty="0" smtClean="0">
                <a:solidFill>
                  <a:schemeClr val="bg2">
                    <a:lumMod val="25000"/>
                  </a:schemeClr>
                </a:solidFill>
              </a:rPr>
              <a:t>Radiator panel is facing deep space (T</a:t>
            </a:r>
            <a:r>
              <a:rPr lang="en-US" baseline="-25000" dirty="0" smtClean="0">
                <a:solidFill>
                  <a:schemeClr val="bg2">
                    <a:lumMod val="25000"/>
                  </a:schemeClr>
                </a:solidFill>
              </a:rPr>
              <a:t>∞ </a:t>
            </a:r>
            <a:r>
              <a:rPr lang="en-US" dirty="0" smtClean="0">
                <a:solidFill>
                  <a:schemeClr val="bg2">
                    <a:lumMod val="25000"/>
                  </a:schemeClr>
                </a:solidFill>
              </a:rPr>
              <a:t>= 4 K)</a:t>
            </a:r>
          </a:p>
          <a:p>
            <a:pPr lvl="1">
              <a:buFont typeface="Wingdings" panose="05000000000000000000" pitchFamily="2" charset="2"/>
              <a:buChar char="§"/>
            </a:pPr>
            <a:r>
              <a:rPr lang="en-US" dirty="0" smtClean="0">
                <a:solidFill>
                  <a:schemeClr val="bg2">
                    <a:lumMod val="25000"/>
                  </a:schemeClr>
                </a:solidFill>
              </a:rPr>
              <a:t>Panel temperature ~25°C (nominal operating temperature)</a:t>
            </a:r>
          </a:p>
        </p:txBody>
      </p:sp>
      <p:pic>
        <p:nvPicPr>
          <p:cNvPr id="3" name="Picture 2" descr="Radiator.TI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1000" y="971550"/>
            <a:ext cx="5579206" cy="3486150"/>
          </a:xfrm>
          <a:prstGeom prst="rect">
            <a:avLst/>
          </a:prstGeom>
        </p:spPr>
      </p:pic>
      <p:graphicFrame>
        <p:nvGraphicFramePr>
          <p:cNvPr id="8"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79781624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298739"/>
            <a:ext cx="8229600" cy="857250"/>
          </a:xfrm>
        </p:spPr>
        <p:txBody>
          <a:bodyPr/>
          <a:lstStyle/>
          <a:p>
            <a:pPr algn="l"/>
            <a:r>
              <a:rPr lang="en-US" b="1" dirty="0" smtClean="0">
                <a:solidFill>
                  <a:schemeClr val="bg2">
                    <a:lumMod val="25000"/>
                  </a:schemeClr>
                </a:solidFill>
              </a:rPr>
              <a:t>PROJECT MOTIVATION</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466851"/>
            <a:ext cx="8229600" cy="2933699"/>
          </a:xfrm>
        </p:spPr>
        <p:txBody>
          <a:bodyPr>
            <a:normAutofit/>
          </a:bodyPr>
          <a:lstStyle/>
          <a:p>
            <a:r>
              <a:rPr lang="en-US" sz="2000" dirty="0" smtClean="0">
                <a:solidFill>
                  <a:schemeClr val="bg2">
                    <a:lumMod val="25000"/>
                  </a:schemeClr>
                </a:solidFill>
              </a:rPr>
              <a:t>Commercialization of International Space Station provides a launch opportunity not only to </a:t>
            </a:r>
            <a:r>
              <a:rPr lang="en-US" sz="2000" dirty="0" err="1" smtClean="0">
                <a:solidFill>
                  <a:schemeClr val="bg2">
                    <a:lumMod val="25000"/>
                  </a:schemeClr>
                </a:solidFill>
              </a:rPr>
              <a:t>cubesats</a:t>
            </a:r>
            <a:r>
              <a:rPr lang="en-US" sz="2000" dirty="0" smtClean="0">
                <a:solidFill>
                  <a:schemeClr val="bg2">
                    <a:lumMod val="25000"/>
                  </a:schemeClr>
                </a:solidFill>
              </a:rPr>
              <a:t> but larger 100 kg spacecraft</a:t>
            </a:r>
          </a:p>
          <a:p>
            <a:r>
              <a:rPr lang="en-US" sz="2000" dirty="0" smtClean="0">
                <a:solidFill>
                  <a:schemeClr val="bg2">
                    <a:lumMod val="25000"/>
                  </a:schemeClr>
                </a:solidFill>
              </a:rPr>
              <a:t>Spacecraft are launched on ISS cargo resupply missions, allowing for soft-stowed configuration and less stress on structure in launch environment</a:t>
            </a:r>
          </a:p>
          <a:p>
            <a:r>
              <a:rPr lang="en-US" sz="2000" dirty="0" smtClean="0">
                <a:solidFill>
                  <a:schemeClr val="bg2">
                    <a:lumMod val="25000"/>
                  </a:schemeClr>
                </a:solidFill>
              </a:rPr>
              <a:t>Surrey Satellite Technology US plans to offer the </a:t>
            </a:r>
            <a:r>
              <a:rPr lang="en-US" sz="2000" dirty="0" err="1" smtClean="0">
                <a:solidFill>
                  <a:schemeClr val="bg2">
                    <a:lumMod val="25000"/>
                  </a:schemeClr>
                </a:solidFill>
              </a:rPr>
              <a:t>FeatherCraft</a:t>
            </a:r>
            <a:r>
              <a:rPr lang="en-US" sz="2000" dirty="0" smtClean="0">
                <a:solidFill>
                  <a:schemeClr val="bg2">
                    <a:lumMod val="25000"/>
                  </a:schemeClr>
                </a:solidFill>
              </a:rPr>
              <a:t> system as a cost-effective platform for payloads of 45 kg or less.</a:t>
            </a:r>
            <a:endParaRPr lang="en-US" sz="2000" dirty="0">
              <a:solidFill>
                <a:schemeClr val="bg2">
                  <a:lumMod val="25000"/>
                </a:schemeClr>
              </a:solidFill>
            </a:endParaRPr>
          </a:p>
        </p:txBody>
      </p:sp>
      <p:graphicFrame>
        <p:nvGraphicFramePr>
          <p:cNvPr id="7"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1635621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RADIATOR FEASIBILITY:</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Box 22"/>
          <p:cNvSpPr txBox="1"/>
          <p:nvPr/>
        </p:nvSpPr>
        <p:spPr>
          <a:xfrm>
            <a:off x="6096000" y="1047750"/>
            <a:ext cx="2209800" cy="461665"/>
          </a:xfrm>
          <a:prstGeom prst="rect">
            <a:avLst/>
          </a:prstGeom>
          <a:noFill/>
        </p:spPr>
        <p:txBody>
          <a:bodyPr wrap="square" rtlCol="0">
            <a:spAutoFit/>
          </a:bodyPr>
          <a:lstStyle/>
          <a:p>
            <a:pPr algn="ctr"/>
            <a:r>
              <a:rPr lang="en-US" sz="1200" dirty="0" smtClean="0"/>
              <a:t>Proof of Feasibility and Area Calculation</a:t>
            </a:r>
            <a:endParaRPr lang="en-US" sz="1200" dirty="0"/>
          </a:p>
        </p:txBody>
      </p:sp>
      <p:sp>
        <p:nvSpPr>
          <p:cNvPr id="24" name="TextBox 23"/>
          <p:cNvSpPr txBox="1"/>
          <p:nvPr/>
        </p:nvSpPr>
        <p:spPr>
          <a:xfrm>
            <a:off x="304800" y="1276350"/>
            <a:ext cx="2209800" cy="461665"/>
          </a:xfrm>
          <a:prstGeom prst="rect">
            <a:avLst/>
          </a:prstGeom>
          <a:noFill/>
        </p:spPr>
        <p:txBody>
          <a:bodyPr wrap="square" rtlCol="0">
            <a:spAutoFit/>
          </a:bodyPr>
          <a:lstStyle/>
          <a:p>
            <a:pPr algn="ctr"/>
            <a:r>
              <a:rPr lang="en-US" sz="1200" dirty="0" smtClean="0"/>
              <a:t>Thermal Radiation – Stefan-Boltzmann Law</a:t>
            </a:r>
            <a:endParaRPr lang="en-US" sz="1200" dirty="0"/>
          </a:p>
        </p:txBody>
      </p:sp>
      <p:sp>
        <p:nvSpPr>
          <p:cNvPr id="38" name="Rectangle 37"/>
          <p:cNvSpPr/>
          <p:nvPr/>
        </p:nvSpPr>
        <p:spPr>
          <a:xfrm>
            <a:off x="457200" y="1809750"/>
            <a:ext cx="381000" cy="1143000"/>
          </a:xfrm>
          <a:prstGeom prst="rect">
            <a:avLst/>
          </a:prstGeom>
          <a:pattFill prst="pct75">
            <a:fgClr>
              <a:schemeClr val="tx1"/>
            </a:fgClr>
            <a:bgClr>
              <a:schemeClr val="tx1">
                <a:lumMod val="75000"/>
                <a:lumOff val="25000"/>
              </a:schemeClr>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ε</a:t>
            </a:r>
            <a:r>
              <a:rPr lang="en-US" baseline="-25000" dirty="0" smtClean="0"/>
              <a:t>C</a:t>
            </a:r>
            <a:endParaRPr lang="en-US" dirty="0"/>
          </a:p>
        </p:txBody>
      </p:sp>
      <p:cxnSp>
        <p:nvCxnSpPr>
          <p:cNvPr id="40" name="Curved Connector 39"/>
          <p:cNvCxnSpPr/>
          <p:nvPr/>
        </p:nvCxnSpPr>
        <p:spPr>
          <a:xfrm flipV="1">
            <a:off x="838200" y="2114550"/>
            <a:ext cx="838200" cy="228600"/>
          </a:xfrm>
          <a:prstGeom prst="curvedConnector3">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1447800" y="2114550"/>
            <a:ext cx="533400" cy="369332"/>
          </a:xfrm>
          <a:prstGeom prst="rect">
            <a:avLst/>
          </a:prstGeom>
          <a:noFill/>
        </p:spPr>
        <p:txBody>
          <a:bodyPr wrap="square" rtlCol="0">
            <a:spAutoFit/>
          </a:bodyPr>
          <a:lstStyle/>
          <a:p>
            <a:r>
              <a:rPr lang="en-US" dirty="0" smtClean="0"/>
              <a:t>q</a:t>
            </a:r>
            <a:r>
              <a:rPr lang="en-US" baseline="-25000" dirty="0" smtClean="0"/>
              <a:t>rad</a:t>
            </a:r>
            <a:endParaRPr lang="en-US" dirty="0"/>
          </a:p>
        </p:txBody>
      </p:sp>
      <p:sp>
        <p:nvSpPr>
          <p:cNvPr id="46" name="TextBox 45"/>
          <p:cNvSpPr txBox="1"/>
          <p:nvPr/>
        </p:nvSpPr>
        <p:spPr>
          <a:xfrm>
            <a:off x="838200" y="1809750"/>
            <a:ext cx="533400" cy="369332"/>
          </a:xfrm>
          <a:prstGeom prst="rect">
            <a:avLst/>
          </a:prstGeom>
          <a:noFill/>
        </p:spPr>
        <p:txBody>
          <a:bodyPr wrap="square" rtlCol="0">
            <a:spAutoFit/>
          </a:bodyPr>
          <a:lstStyle/>
          <a:p>
            <a:r>
              <a:rPr lang="en-US" dirty="0" smtClean="0"/>
              <a:t>T</a:t>
            </a:r>
            <a:endParaRPr lang="en-US" dirty="0"/>
          </a:p>
        </p:txBody>
      </p:sp>
      <p:sp>
        <p:nvSpPr>
          <p:cNvPr id="49" name="TextBox 48"/>
          <p:cNvSpPr txBox="1"/>
          <p:nvPr/>
        </p:nvSpPr>
        <p:spPr>
          <a:xfrm>
            <a:off x="4953000" y="4095750"/>
            <a:ext cx="4191000" cy="338554"/>
          </a:xfrm>
          <a:prstGeom prst="rect">
            <a:avLst/>
          </a:prstGeom>
          <a:noFill/>
        </p:spPr>
        <p:txBody>
          <a:bodyPr wrap="square" rtlCol="0">
            <a:spAutoFit/>
          </a:bodyPr>
          <a:lstStyle/>
          <a:p>
            <a:pPr algn="ctr"/>
            <a:r>
              <a:rPr lang="en-US" sz="1600" dirty="0" smtClean="0"/>
              <a:t>Calculated Radiator Panel Surface Area: </a:t>
            </a:r>
            <a:r>
              <a:rPr lang="en-US" sz="1600" dirty="0" smtClean="0">
                <a:solidFill>
                  <a:srgbClr val="008000"/>
                </a:solidFill>
              </a:rPr>
              <a:t>460 in</a:t>
            </a:r>
            <a:r>
              <a:rPr lang="en-US" sz="1600" baseline="30000" dirty="0" smtClean="0">
                <a:solidFill>
                  <a:srgbClr val="008000"/>
                </a:solidFill>
              </a:rPr>
              <a:t>2</a:t>
            </a:r>
            <a:r>
              <a:rPr lang="en-US" sz="1600" dirty="0" smtClean="0">
                <a:solidFill>
                  <a:srgbClr val="008000"/>
                </a:solidFill>
              </a:rPr>
              <a:t> </a:t>
            </a:r>
            <a:endParaRPr lang="en-US" sz="1600" dirty="0"/>
          </a:p>
        </p:txBody>
      </p:sp>
      <p:pic>
        <p:nvPicPr>
          <p:cNvPr id="35" name="Picture 34" descr="radiator plot.png"/>
          <p:cNvPicPr>
            <a:picLocks noChangeAspect="1"/>
          </p:cNvPicPr>
          <p:nvPr/>
        </p:nvPicPr>
        <p:blipFill rotWithShape="1">
          <a:blip r:embed="rId4">
            <a:extLst>
              <a:ext uri="{28A0092B-C50C-407E-A947-70E740481C1C}">
                <a14:useLocalDpi xmlns:a14="http://schemas.microsoft.com/office/drawing/2010/main" val="0"/>
              </a:ext>
            </a:extLst>
          </a:blip>
          <a:srcRect l="7547" r="5660"/>
          <a:stretch/>
        </p:blipFill>
        <p:spPr>
          <a:xfrm>
            <a:off x="5410200" y="1557546"/>
            <a:ext cx="3505200" cy="2470835"/>
          </a:xfrm>
          <a:prstGeom prst="rect">
            <a:avLst/>
          </a:prstGeom>
        </p:spPr>
      </p:pic>
      <p:graphicFrame>
        <p:nvGraphicFramePr>
          <p:cNvPr id="36"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7" name="TextBox 36"/>
          <p:cNvSpPr txBox="1"/>
          <p:nvPr/>
        </p:nvSpPr>
        <p:spPr>
          <a:xfrm>
            <a:off x="2667000" y="1276350"/>
            <a:ext cx="2209800" cy="276999"/>
          </a:xfrm>
          <a:prstGeom prst="rect">
            <a:avLst/>
          </a:prstGeom>
          <a:noFill/>
        </p:spPr>
        <p:txBody>
          <a:bodyPr wrap="square" rtlCol="0">
            <a:spAutoFit/>
          </a:bodyPr>
          <a:lstStyle/>
          <a:p>
            <a:pPr algn="ctr"/>
            <a:r>
              <a:rPr lang="en-US" sz="1200" dirty="0" smtClean="0"/>
              <a:t>Variable Definitions and Values:</a:t>
            </a:r>
            <a:endParaRPr lang="en-US" sz="1200" dirty="0"/>
          </a:p>
        </p:txBody>
      </p:sp>
      <p:pic>
        <p:nvPicPr>
          <p:cNvPr id="3" name="Picture 2" descr="Screen Shot 2015-10-07 at 1.09.31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600" y="3333750"/>
            <a:ext cx="1670050" cy="351090"/>
          </a:xfrm>
          <a:prstGeom prst="rect">
            <a:avLst/>
          </a:prstGeom>
        </p:spPr>
      </p:pic>
      <p:pic>
        <p:nvPicPr>
          <p:cNvPr id="8" name="Picture 7" descr="Screen Shot 2015-10-07 at 1.09.40 P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67000" y="1885950"/>
            <a:ext cx="2422151" cy="1064682"/>
          </a:xfrm>
          <a:prstGeom prst="rect">
            <a:avLst/>
          </a:prstGeom>
        </p:spPr>
      </p:pic>
    </p:spTree>
    <p:extLst>
      <p:ext uri="{BB962C8B-B14F-4D97-AF65-F5344CB8AC3E}">
        <p14:creationId xmlns:p14="http://schemas.microsoft.com/office/powerpoint/2010/main" val="145826629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2828926"/>
            <a:ext cx="7772400" cy="2314574"/>
          </a:xfrm>
        </p:spPr>
        <p:txBody>
          <a:bodyPr>
            <a:noAutofit/>
          </a:bodyPr>
          <a:lstStyle/>
          <a:p>
            <a:r>
              <a:rPr lang="en-US" sz="8000" dirty="0" smtClean="0">
                <a:solidFill>
                  <a:schemeClr val="bg2">
                    <a:lumMod val="25000"/>
                  </a:schemeClr>
                </a:solidFill>
              </a:rPr>
              <a:t>Testing OVERVIEW</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995418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solidFill>
                  <a:schemeClr val="bg2">
                    <a:lumMod val="25000"/>
                  </a:schemeClr>
                </a:solidFill>
              </a:rPr>
              <a:t>Test Facility:</a:t>
            </a:r>
            <a:endParaRPr lang="en-US" b="1" dirty="0">
              <a:solidFill>
                <a:schemeClr val="bg2">
                  <a:lumMod val="25000"/>
                </a:schemeClr>
              </a:solidFill>
            </a:endParaRPr>
          </a:p>
        </p:txBody>
      </p:sp>
      <p:sp>
        <p:nvSpPr>
          <p:cNvPr id="9" name="Content Placeholder 8"/>
          <p:cNvSpPr>
            <a:spLocks noGrp="1"/>
          </p:cNvSpPr>
          <p:nvPr>
            <p:ph sz="half" idx="1"/>
          </p:nvPr>
        </p:nvSpPr>
        <p:spPr>
          <a:xfrm>
            <a:off x="76200" y="1126182"/>
            <a:ext cx="8915400" cy="3124200"/>
          </a:xfrm>
        </p:spPr>
        <p:txBody>
          <a:bodyPr>
            <a:normAutofit lnSpcReduction="10000"/>
          </a:bodyPr>
          <a:lstStyle/>
          <a:p>
            <a:pPr>
              <a:buFont typeface="Wingdings" panose="05000000000000000000" pitchFamily="2" charset="2"/>
              <a:buChar char="§"/>
            </a:pPr>
            <a:r>
              <a:rPr lang="en-US" dirty="0" smtClean="0">
                <a:solidFill>
                  <a:schemeClr val="bg2">
                    <a:lumMod val="25000"/>
                  </a:schemeClr>
                </a:solidFill>
              </a:rPr>
              <a:t>Facility: Cascade </a:t>
            </a:r>
            <a:r>
              <a:rPr lang="en-US" dirty="0" err="1" smtClean="0">
                <a:solidFill>
                  <a:schemeClr val="bg2">
                    <a:lumMod val="25000"/>
                  </a:schemeClr>
                </a:solidFill>
              </a:rPr>
              <a:t>Tek</a:t>
            </a:r>
            <a:endParaRPr lang="en-US" dirty="0">
              <a:solidFill>
                <a:schemeClr val="bg2">
                  <a:lumMod val="25000"/>
                </a:schemeClr>
              </a:solidFill>
            </a:endParaRPr>
          </a:p>
          <a:p>
            <a:pPr lvl="1">
              <a:buFont typeface="Wingdings" panose="05000000000000000000" pitchFamily="2" charset="2"/>
              <a:buChar char="§"/>
            </a:pPr>
            <a:r>
              <a:rPr lang="en-US" dirty="0" smtClean="0">
                <a:solidFill>
                  <a:schemeClr val="bg2">
                    <a:lumMod val="25000"/>
                  </a:schemeClr>
                </a:solidFill>
              </a:rPr>
              <a:t>1530 Vista View </a:t>
            </a:r>
            <a:r>
              <a:rPr lang="en-US" dirty="0" err="1" smtClean="0">
                <a:solidFill>
                  <a:schemeClr val="bg2">
                    <a:lumMod val="25000"/>
                  </a:schemeClr>
                </a:solidFill>
              </a:rPr>
              <a:t>Dr</a:t>
            </a:r>
            <a:r>
              <a:rPr lang="en-US" dirty="0" smtClean="0">
                <a:solidFill>
                  <a:schemeClr val="bg2">
                    <a:lumMod val="25000"/>
                  </a:schemeClr>
                </a:solidFill>
              </a:rPr>
              <a:t>, Longmont, CO (~30min)</a:t>
            </a:r>
          </a:p>
          <a:p>
            <a:pPr>
              <a:buFont typeface="Wingdings" panose="05000000000000000000" pitchFamily="2" charset="2"/>
              <a:buChar char="§"/>
            </a:pPr>
            <a:r>
              <a:rPr lang="en-US" dirty="0" smtClean="0">
                <a:solidFill>
                  <a:schemeClr val="bg2">
                    <a:lumMod val="25000"/>
                  </a:schemeClr>
                </a:solidFill>
              </a:rPr>
              <a:t>Cost: $1800 for 8 hour use of Vibration Table </a:t>
            </a:r>
          </a:p>
          <a:p>
            <a:pPr lvl="1">
              <a:buFont typeface="Wingdings" panose="05000000000000000000" pitchFamily="2" charset="2"/>
              <a:buChar char="§"/>
            </a:pPr>
            <a:r>
              <a:rPr lang="en-US" dirty="0" smtClean="0">
                <a:solidFill>
                  <a:schemeClr val="bg2">
                    <a:lumMod val="25000"/>
                  </a:schemeClr>
                </a:solidFill>
              </a:rPr>
              <a:t>Currently factored into budget, may be donated by Surrey</a:t>
            </a:r>
          </a:p>
          <a:p>
            <a:pPr lvl="1">
              <a:buFont typeface="Wingdings" panose="05000000000000000000" pitchFamily="2" charset="2"/>
              <a:buChar char="§"/>
            </a:pPr>
            <a:r>
              <a:rPr lang="en-US" dirty="0" smtClean="0">
                <a:solidFill>
                  <a:schemeClr val="bg2">
                    <a:lumMod val="25000"/>
                  </a:schemeClr>
                </a:solidFill>
              </a:rPr>
              <a:t>May require less than 8 hours, requires preliminary testing</a:t>
            </a:r>
          </a:p>
          <a:p>
            <a:pPr>
              <a:buFont typeface="Wingdings" panose="05000000000000000000" pitchFamily="2" charset="2"/>
              <a:buChar char="§"/>
            </a:pPr>
            <a:r>
              <a:rPr lang="en-US" dirty="0" smtClean="0">
                <a:solidFill>
                  <a:schemeClr val="bg2">
                    <a:lumMod val="25000"/>
                  </a:schemeClr>
                </a:solidFill>
              </a:rPr>
              <a:t>Testing will occur in March with direct assistance from Cascade </a:t>
            </a:r>
            <a:r>
              <a:rPr lang="en-US" dirty="0" err="1" smtClean="0">
                <a:solidFill>
                  <a:schemeClr val="bg2">
                    <a:lumMod val="25000"/>
                  </a:schemeClr>
                </a:solidFill>
              </a:rPr>
              <a:t>Tek</a:t>
            </a:r>
            <a:r>
              <a:rPr lang="en-US" dirty="0" smtClean="0">
                <a:solidFill>
                  <a:schemeClr val="bg2">
                    <a:lumMod val="25000"/>
                  </a:schemeClr>
                </a:solidFill>
              </a:rPr>
              <a:t> test engineers</a:t>
            </a:r>
            <a:endParaRPr lang="en-US" dirty="0">
              <a:solidFill>
                <a:schemeClr val="bg2">
                  <a:lumMod val="25000"/>
                </a:schemeClr>
              </a:solidFill>
            </a:endParaRPr>
          </a:p>
          <a:p>
            <a:pPr>
              <a:buFont typeface="Wingdings" panose="05000000000000000000" pitchFamily="2" charset="2"/>
              <a:buChar char="§"/>
            </a:pPr>
            <a:endParaRPr lang="en-US" dirty="0" smtClean="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8"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3557971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solidFill>
                  <a:schemeClr val="bg2">
                    <a:lumMod val="25000"/>
                  </a:schemeClr>
                </a:solidFill>
              </a:rPr>
              <a:t>Random Vibration Test:</a:t>
            </a:r>
            <a:endParaRPr lang="en-US" b="1" dirty="0">
              <a:solidFill>
                <a:schemeClr val="bg2">
                  <a:lumMod val="25000"/>
                </a:schemeClr>
              </a:solidFill>
            </a:endParaRPr>
          </a:p>
        </p:txBody>
      </p:sp>
      <p:sp>
        <p:nvSpPr>
          <p:cNvPr id="9" name="Content Placeholder 8"/>
          <p:cNvSpPr>
            <a:spLocks noGrp="1"/>
          </p:cNvSpPr>
          <p:nvPr>
            <p:ph sz="half" idx="1"/>
          </p:nvPr>
        </p:nvSpPr>
        <p:spPr>
          <a:xfrm>
            <a:off x="76200" y="1126182"/>
            <a:ext cx="8915400" cy="3124200"/>
          </a:xfrm>
        </p:spPr>
        <p:txBody>
          <a:bodyPr>
            <a:normAutofit fontScale="92500"/>
          </a:bodyPr>
          <a:lstStyle/>
          <a:p>
            <a:pPr>
              <a:buFont typeface="Wingdings" panose="05000000000000000000" pitchFamily="2" charset="2"/>
              <a:buChar char="§"/>
            </a:pPr>
            <a:r>
              <a:rPr lang="en-US" dirty="0" smtClean="0">
                <a:solidFill>
                  <a:schemeClr val="bg2">
                    <a:lumMod val="25000"/>
                  </a:schemeClr>
                </a:solidFill>
              </a:rPr>
              <a:t>Profile specified by NASA Document:</a:t>
            </a:r>
          </a:p>
          <a:p>
            <a:pPr lvl="1">
              <a:buFont typeface="Wingdings" panose="05000000000000000000" pitchFamily="2" charset="2"/>
              <a:buChar char="§"/>
            </a:pPr>
            <a:r>
              <a:rPr lang="en-US" dirty="0" smtClean="0">
                <a:solidFill>
                  <a:schemeClr val="bg2">
                    <a:lumMod val="25000"/>
                  </a:schemeClr>
                </a:solidFill>
              </a:rPr>
              <a:t>ISS Pressurized Volume Hardware Common Interface Requirements</a:t>
            </a:r>
          </a:p>
          <a:p>
            <a:pPr>
              <a:buFont typeface="Wingdings" panose="05000000000000000000" pitchFamily="2" charset="2"/>
              <a:buChar char="§"/>
            </a:pPr>
            <a:r>
              <a:rPr lang="en-US" dirty="0" smtClean="0">
                <a:solidFill>
                  <a:schemeClr val="bg2">
                    <a:lumMod val="25000"/>
                  </a:schemeClr>
                </a:solidFill>
              </a:rPr>
              <a:t>Random Vibration Profile Characteristics</a:t>
            </a:r>
          </a:p>
          <a:p>
            <a:pPr lvl="1">
              <a:buFont typeface="Wingdings" panose="05000000000000000000" pitchFamily="2" charset="2"/>
              <a:buChar char="§"/>
            </a:pPr>
            <a:r>
              <a:rPr lang="en-US" dirty="0" smtClean="0">
                <a:solidFill>
                  <a:schemeClr val="bg2">
                    <a:lumMod val="25000"/>
                  </a:schemeClr>
                </a:solidFill>
              </a:rPr>
              <a:t>20 Hz. – 2000 Hz. Frequency Range</a:t>
            </a:r>
          </a:p>
          <a:p>
            <a:pPr lvl="1">
              <a:buFont typeface="Wingdings" panose="05000000000000000000" pitchFamily="2" charset="2"/>
              <a:buChar char="§"/>
            </a:pPr>
            <a:r>
              <a:rPr lang="en-US" dirty="0" smtClean="0">
                <a:solidFill>
                  <a:schemeClr val="bg2">
                    <a:lumMod val="25000"/>
                  </a:schemeClr>
                </a:solidFill>
              </a:rPr>
              <a:t>Random vibration loads specified for different frequencies </a:t>
            </a:r>
          </a:p>
          <a:p>
            <a:pPr lvl="1">
              <a:buFont typeface="Wingdings" panose="05000000000000000000" pitchFamily="2" charset="2"/>
              <a:buChar char="§"/>
            </a:pPr>
            <a:r>
              <a:rPr lang="en-US" dirty="0" smtClean="0">
                <a:solidFill>
                  <a:schemeClr val="bg2">
                    <a:lumMod val="25000"/>
                  </a:schemeClr>
                </a:solidFill>
              </a:rPr>
              <a:t>Maximum Unattenuated Flight Envelope: </a:t>
            </a:r>
            <a:r>
              <a:rPr lang="en-US" dirty="0" smtClean="0">
                <a:solidFill>
                  <a:srgbClr val="FF0000"/>
                </a:solidFill>
              </a:rPr>
              <a:t>9.47 </a:t>
            </a:r>
            <a:r>
              <a:rPr lang="en-US" dirty="0" err="1" smtClean="0">
                <a:solidFill>
                  <a:srgbClr val="FF0000"/>
                </a:solidFill>
              </a:rPr>
              <a:t>grms</a:t>
            </a:r>
            <a:endParaRPr lang="en-US" dirty="0" smtClean="0">
              <a:solidFill>
                <a:srgbClr val="FF0000"/>
              </a:solidFill>
            </a:endParaRPr>
          </a:p>
          <a:p>
            <a:pPr lvl="1">
              <a:buFont typeface="Wingdings" panose="05000000000000000000" pitchFamily="2" charset="2"/>
              <a:buChar char="§"/>
            </a:pPr>
            <a:r>
              <a:rPr lang="en-US" dirty="0" smtClean="0">
                <a:solidFill>
                  <a:schemeClr val="bg2">
                    <a:lumMod val="25000"/>
                  </a:schemeClr>
                </a:solidFill>
              </a:rPr>
              <a:t>Maximum Attenuated Flight Envelope: </a:t>
            </a:r>
            <a:r>
              <a:rPr lang="en-US" dirty="0" smtClean="0">
                <a:solidFill>
                  <a:srgbClr val="008000"/>
                </a:solidFill>
              </a:rPr>
              <a:t>1.29 </a:t>
            </a:r>
            <a:r>
              <a:rPr lang="en-US" dirty="0" err="1" smtClean="0">
                <a:solidFill>
                  <a:srgbClr val="008000"/>
                </a:solidFill>
              </a:rPr>
              <a:t>grms</a:t>
            </a:r>
            <a:endParaRPr lang="en-US" dirty="0" smtClean="0">
              <a:solidFill>
                <a:srgbClr val="008000"/>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8"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7902750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2828926"/>
            <a:ext cx="7772400" cy="2314574"/>
          </a:xfrm>
        </p:spPr>
        <p:txBody>
          <a:bodyPr>
            <a:noAutofit/>
          </a:bodyPr>
          <a:lstStyle/>
          <a:p>
            <a:r>
              <a:rPr lang="en-US" sz="8000" dirty="0" smtClean="0">
                <a:solidFill>
                  <a:schemeClr val="bg2">
                    <a:lumMod val="25000"/>
                  </a:schemeClr>
                </a:solidFill>
              </a:rPr>
              <a:t>Testing feasibility</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180101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txBox="1">
            <a:spLocks/>
          </p:cNvSpPr>
          <p:nvPr/>
        </p:nvSpPr>
        <p:spPr>
          <a:xfrm>
            <a:off x="457200" y="1276350"/>
            <a:ext cx="3962400" cy="3200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Char char="§"/>
            </a:pPr>
            <a:r>
              <a:rPr lang="en-US" sz="1900" dirty="0" smtClean="0">
                <a:solidFill>
                  <a:schemeClr val="bg2">
                    <a:lumMod val="25000"/>
                  </a:schemeClr>
                </a:solidFill>
              </a:rPr>
              <a:t>Structure will be wrapped in specified SECO-88 Bubble Wrap </a:t>
            </a:r>
          </a:p>
          <a:p>
            <a:pPr lvl="1">
              <a:buFont typeface="Wingdings" panose="05000000000000000000" pitchFamily="2" charset="2"/>
              <a:buChar char="§"/>
            </a:pPr>
            <a:r>
              <a:rPr lang="en-US" sz="1500" dirty="0" smtClean="0">
                <a:solidFill>
                  <a:schemeClr val="bg2">
                    <a:lumMod val="25000"/>
                  </a:schemeClr>
                </a:solidFill>
              </a:rPr>
              <a:t>Attenuates Vibration Loading</a:t>
            </a:r>
          </a:p>
          <a:p>
            <a:pPr>
              <a:buFont typeface="Wingdings" panose="05000000000000000000" pitchFamily="2" charset="2"/>
              <a:buChar char="§"/>
            </a:pPr>
            <a:r>
              <a:rPr lang="en-US" sz="1900" dirty="0" smtClean="0">
                <a:solidFill>
                  <a:schemeClr val="bg2">
                    <a:lumMod val="25000"/>
                  </a:schemeClr>
                </a:solidFill>
              </a:rPr>
              <a:t>Two ratchet straps will secure the structure to the table</a:t>
            </a:r>
            <a:endParaRPr lang="en-US" sz="1900" dirty="0">
              <a:solidFill>
                <a:schemeClr val="bg2">
                  <a:lumMod val="25000"/>
                </a:schemeClr>
              </a:solidFill>
            </a:endParaRPr>
          </a:p>
          <a:p>
            <a:pPr lvl="1">
              <a:buFont typeface="Wingdings" panose="05000000000000000000" pitchFamily="2" charset="2"/>
              <a:buChar char="§"/>
            </a:pPr>
            <a:r>
              <a:rPr lang="en-US" sz="1900" dirty="0" smtClean="0">
                <a:solidFill>
                  <a:schemeClr val="bg2">
                    <a:lumMod val="25000"/>
                  </a:schemeClr>
                </a:solidFill>
              </a:rPr>
              <a:t>Hooked to ½” by 13 eyebolts (4), bolted directly to vibration table</a:t>
            </a:r>
          </a:p>
        </p:txBody>
      </p:sp>
      <p:sp>
        <p:nvSpPr>
          <p:cNvPr id="10" name="Text Placeholder 5"/>
          <p:cNvSpPr txBox="1">
            <a:spLocks/>
          </p:cNvSpPr>
          <p:nvPr/>
        </p:nvSpPr>
        <p:spPr>
          <a:xfrm>
            <a:off x="94634" y="288331"/>
            <a:ext cx="6839565" cy="71675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4400" b="1" dirty="0" smtClean="0">
                <a:solidFill>
                  <a:schemeClr val="bg2">
                    <a:lumMod val="25000"/>
                  </a:schemeClr>
                </a:solidFill>
              </a:rPr>
              <a:t>Structure Mounting</a:t>
            </a:r>
            <a:r>
              <a:rPr lang="en-US" sz="4400" dirty="0" smtClean="0">
                <a:solidFill>
                  <a:schemeClr val="bg2">
                    <a:lumMod val="25000"/>
                  </a:schemeClr>
                </a:solidFill>
              </a:rPr>
              <a:t>:</a:t>
            </a:r>
            <a:endParaRPr lang="en-US" sz="4400" dirty="0">
              <a:solidFill>
                <a:schemeClr val="bg2">
                  <a:lumMod val="25000"/>
                </a:schemeClr>
              </a:solidFill>
            </a:endParaRPr>
          </a:p>
        </p:txBody>
      </p:sp>
      <p:pic>
        <p:nvPicPr>
          <p:cNvPr id="11"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4" name="Content Placeholder 5"/>
          <p:cNvGraphicFramePr>
            <a:graphicFrameLocks/>
          </p:cNvGraphicFramePr>
          <p:nvPr>
            <p:extLst>
              <p:ext uri="{D42A27DB-BD31-4B8C-83A1-F6EECF244321}">
                <p14:modId xmlns:p14="http://schemas.microsoft.com/office/powerpoint/2010/main" val="1477276964"/>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descr="20150928_093521.jpg"/>
          <p:cNvPicPr>
            <a:picLocks noChangeAspect="1"/>
          </p:cNvPicPr>
          <p:nvPr/>
        </p:nvPicPr>
        <p:blipFill rotWithShape="1">
          <a:blip r:embed="rId9" cstate="print">
            <a:extLst>
              <a:ext uri="{28A0092B-C50C-407E-A947-70E740481C1C}">
                <a14:useLocalDpi xmlns:a14="http://schemas.microsoft.com/office/drawing/2010/main" val="0"/>
              </a:ext>
            </a:extLst>
          </a:blip>
          <a:srcRect t="3388" b="5119"/>
          <a:stretch/>
        </p:blipFill>
        <p:spPr>
          <a:xfrm>
            <a:off x="4876800" y="1047750"/>
            <a:ext cx="3997711" cy="2057400"/>
          </a:xfrm>
          <a:prstGeom prst="rect">
            <a:avLst/>
          </a:prstGeom>
        </p:spPr>
      </p:pic>
      <p:pic>
        <p:nvPicPr>
          <p:cNvPr id="3" name="Picture 2" descr="eye-bolts-729644.jp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57800" y="3333750"/>
            <a:ext cx="1066800" cy="1066800"/>
          </a:xfrm>
          <a:prstGeom prst="rect">
            <a:avLst/>
          </a:prstGeom>
        </p:spPr>
      </p:pic>
      <p:pic>
        <p:nvPicPr>
          <p:cNvPr id="5" name="Picture 4" descr="images.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34200" y="3333750"/>
            <a:ext cx="1553633" cy="1109738"/>
          </a:xfrm>
          <a:prstGeom prst="rect">
            <a:avLst/>
          </a:prstGeom>
        </p:spPr>
      </p:pic>
    </p:spTree>
    <p:extLst>
      <p:ext uri="{BB962C8B-B14F-4D97-AF65-F5344CB8AC3E}">
        <p14:creationId xmlns:p14="http://schemas.microsoft.com/office/powerpoint/2010/main" val="252198120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152400" y="1641872"/>
            <a:ext cx="4038600" cy="2545556"/>
          </a:xfrm>
        </p:spPr>
        <p:txBody>
          <a:bodyPr>
            <a:normAutofit fontScale="92500"/>
          </a:bodyPr>
          <a:lstStyle/>
          <a:p>
            <a:pPr lvl="1">
              <a:buFont typeface="Wingdings" panose="05000000000000000000" pitchFamily="2" charset="2"/>
              <a:buChar char="§"/>
            </a:pPr>
            <a:r>
              <a:rPr lang="en-US" dirty="0" smtClean="0">
                <a:solidFill>
                  <a:schemeClr val="bg2">
                    <a:lumMod val="25000"/>
                  </a:schemeClr>
                </a:solidFill>
              </a:rPr>
              <a:t>Stiff adhesive recommended by manual</a:t>
            </a:r>
            <a:endParaRPr lang="en-US" dirty="0">
              <a:solidFill>
                <a:schemeClr val="bg2">
                  <a:lumMod val="25000"/>
                </a:schemeClr>
              </a:solidFill>
            </a:endParaRPr>
          </a:p>
          <a:p>
            <a:pPr lvl="2">
              <a:buFont typeface="Wingdings" panose="05000000000000000000" pitchFamily="2" charset="2"/>
              <a:buChar char="§"/>
            </a:pPr>
            <a:r>
              <a:rPr lang="en-US" dirty="0" smtClean="0">
                <a:solidFill>
                  <a:schemeClr val="bg2">
                    <a:lumMod val="25000"/>
                  </a:schemeClr>
                </a:solidFill>
              </a:rPr>
              <a:t>Superglue applied to bottom and pressed onto structure</a:t>
            </a:r>
          </a:p>
          <a:p>
            <a:pPr lvl="1">
              <a:buFont typeface="Wingdings" panose="05000000000000000000" pitchFamily="2" charset="2"/>
              <a:buChar char="§"/>
            </a:pPr>
            <a:r>
              <a:rPr lang="en-US" dirty="0" smtClean="0">
                <a:solidFill>
                  <a:schemeClr val="bg2">
                    <a:lumMod val="25000"/>
                  </a:schemeClr>
                </a:solidFill>
              </a:rPr>
              <a:t>Signal transfer via shielded coaxial cable</a:t>
            </a:r>
            <a:endParaRPr lang="en-US" dirty="0">
              <a:solidFill>
                <a:schemeClr val="bg2">
                  <a:lumMod val="25000"/>
                </a:schemeClr>
              </a:solidFill>
            </a:endParaRPr>
          </a:p>
          <a:p>
            <a:pPr lvl="1">
              <a:buFont typeface="Wingdings" panose="05000000000000000000" pitchFamily="2" charset="2"/>
              <a:buChar char="§"/>
            </a:pPr>
            <a:endParaRPr lang="en-US" dirty="0" smtClean="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 Placeholder 5"/>
          <p:cNvSpPr txBox="1">
            <a:spLocks/>
          </p:cNvSpPr>
          <p:nvPr/>
        </p:nvSpPr>
        <p:spPr>
          <a:xfrm>
            <a:off x="457200" y="571500"/>
            <a:ext cx="7848600" cy="62865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4000" b="1" dirty="0" smtClean="0">
                <a:solidFill>
                  <a:schemeClr val="bg2">
                    <a:lumMod val="25000"/>
                  </a:schemeClr>
                </a:solidFill>
              </a:rPr>
              <a:t>ACCELEROMETER MOUNTING</a:t>
            </a:r>
            <a:r>
              <a:rPr lang="en-US" sz="4000" dirty="0" smtClean="0">
                <a:solidFill>
                  <a:schemeClr val="bg2">
                    <a:lumMod val="25000"/>
                  </a:schemeClr>
                </a:solidFill>
              </a:rPr>
              <a:t>:</a:t>
            </a:r>
            <a:endParaRPr lang="en-US" sz="4000" dirty="0">
              <a:solidFill>
                <a:schemeClr val="bg2">
                  <a:lumMod val="25000"/>
                </a:schemeClr>
              </a:solidFill>
            </a:endParaRPr>
          </a:p>
        </p:txBody>
      </p:sp>
      <p:graphicFrame>
        <p:nvGraphicFramePr>
          <p:cNvPr id="14" name="Content Placeholder 5"/>
          <p:cNvGraphicFramePr>
            <a:graphicFrameLocks/>
          </p:cNvGraphicFramePr>
          <p:nvPr>
            <p:extLst>
              <p:ext uri="{D42A27DB-BD31-4B8C-83A1-F6EECF244321}">
                <p14:modId xmlns:p14="http://schemas.microsoft.com/office/powerpoint/2010/main" val="788620451"/>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Picture 2"/>
          <p:cNvPicPr>
            <a:picLocks noChangeAspect="1"/>
          </p:cNvPicPr>
          <p:nvPr/>
        </p:nvPicPr>
        <p:blipFill>
          <a:blip r:embed="rId9"/>
          <a:stretch>
            <a:fillRect/>
          </a:stretch>
        </p:blipFill>
        <p:spPr>
          <a:xfrm>
            <a:off x="4191000" y="1485900"/>
            <a:ext cx="4591542" cy="2640330"/>
          </a:xfrm>
          <a:prstGeom prst="rect">
            <a:avLst/>
          </a:prstGeom>
        </p:spPr>
      </p:pic>
    </p:spTree>
    <p:extLst>
      <p:ext uri="{BB962C8B-B14F-4D97-AF65-F5344CB8AC3E}">
        <p14:creationId xmlns:p14="http://schemas.microsoft.com/office/powerpoint/2010/main" val="72961141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638300"/>
            <a:ext cx="7772400" cy="3505200"/>
          </a:xfrm>
        </p:spPr>
        <p:txBody>
          <a:bodyPr>
            <a:noAutofit/>
          </a:bodyPr>
          <a:lstStyle/>
          <a:p>
            <a:r>
              <a:rPr lang="en-US" sz="8000" dirty="0" smtClean="0">
                <a:solidFill>
                  <a:schemeClr val="bg2">
                    <a:lumMod val="25000"/>
                  </a:schemeClr>
                </a:solidFill>
              </a:rPr>
              <a:t>Electrical Hardware OVERVIEW</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995418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latin typeface="+mn-lt"/>
              </a:rPr>
              <a:t>DAQ HARDWARE FBD:</a:t>
            </a:r>
            <a:endParaRPr lang="en-US" b="1" dirty="0">
              <a:solidFill>
                <a:schemeClr val="bg2">
                  <a:lumMod val="25000"/>
                </a:schemeClr>
              </a:solidFill>
              <a:latin typeface="+mn-lt"/>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3" name="Group 102"/>
          <p:cNvGrpSpPr/>
          <p:nvPr/>
        </p:nvGrpSpPr>
        <p:grpSpPr>
          <a:xfrm>
            <a:off x="1642454" y="2447409"/>
            <a:ext cx="3420968" cy="799006"/>
            <a:chOff x="1246901" y="1581171"/>
            <a:chExt cx="4333903" cy="1043480"/>
          </a:xfrm>
        </p:grpSpPr>
        <p:grpSp>
          <p:nvGrpSpPr>
            <p:cNvPr id="191" name="Group 190"/>
            <p:cNvGrpSpPr/>
            <p:nvPr/>
          </p:nvGrpSpPr>
          <p:grpSpPr>
            <a:xfrm>
              <a:off x="1246901" y="1581171"/>
              <a:ext cx="4333903" cy="1043480"/>
              <a:chOff x="1246901" y="1581171"/>
              <a:chExt cx="4333903" cy="1043480"/>
            </a:xfrm>
          </p:grpSpPr>
          <p:sp>
            <p:nvSpPr>
              <p:cNvPr id="193" name="Rectangle 192"/>
              <p:cNvSpPr/>
              <p:nvPr/>
            </p:nvSpPr>
            <p:spPr>
              <a:xfrm>
                <a:off x="2415888" y="1612203"/>
                <a:ext cx="3164916" cy="1012448"/>
              </a:xfrm>
              <a:prstGeom prst="rect">
                <a:avLst/>
              </a:prstGeom>
              <a:solidFill>
                <a:schemeClr val="accent3">
                  <a:lumMod val="40000"/>
                  <a:lumOff val="60000"/>
                </a:schemeClr>
              </a:solid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endParaRPr lang="en-US" sz="1446">
                  <a:cs typeface="Times New Roman" panose="02020603050405020304" pitchFamily="18" charset="0"/>
                </a:endParaRPr>
              </a:p>
            </p:txBody>
          </p:sp>
          <p:sp>
            <p:nvSpPr>
              <p:cNvPr id="194" name="TextBox 193"/>
              <p:cNvSpPr txBox="1"/>
              <p:nvPr/>
            </p:nvSpPr>
            <p:spPr>
              <a:xfrm>
                <a:off x="3141799" y="1581171"/>
                <a:ext cx="1747048" cy="306409"/>
              </a:xfrm>
              <a:prstGeom prst="rect">
                <a:avLst/>
              </a:prstGeom>
              <a:noFill/>
            </p:spPr>
            <p:txBody>
              <a:bodyPr wrap="none" rtlCol="0">
                <a:spAutoFit/>
              </a:bodyPr>
              <a:lstStyle/>
              <a:p>
                <a:r>
                  <a:rPr lang="en-US" sz="1000" b="1" dirty="0">
                    <a:cs typeface="Times New Roman" panose="02020603050405020304" pitchFamily="18" charset="0"/>
                  </a:rPr>
                  <a:t>Data Acquisition Board</a:t>
                </a:r>
              </a:p>
            </p:txBody>
          </p:sp>
          <p:sp>
            <p:nvSpPr>
              <p:cNvPr id="195" name="Rectangle 194"/>
              <p:cNvSpPr/>
              <p:nvPr/>
            </p:nvSpPr>
            <p:spPr>
              <a:xfrm>
                <a:off x="2532202" y="1963390"/>
                <a:ext cx="1292034" cy="475189"/>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dirty="0">
                    <a:cs typeface="Times New Roman" panose="02020603050405020304" pitchFamily="18" charset="0"/>
                  </a:rPr>
                  <a:t>Signal Conditioning</a:t>
                </a:r>
              </a:p>
            </p:txBody>
          </p:sp>
          <p:sp>
            <p:nvSpPr>
              <p:cNvPr id="196" name="Rectangle 195"/>
              <p:cNvSpPr/>
              <p:nvPr/>
            </p:nvSpPr>
            <p:spPr>
              <a:xfrm>
                <a:off x="4132661" y="1893067"/>
                <a:ext cx="1314354" cy="61065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dirty="0" smtClean="0">
                    <a:cs typeface="Times New Roman" panose="02020603050405020304" pitchFamily="18" charset="0"/>
                  </a:rPr>
                  <a:t>8-input S/H </a:t>
                </a:r>
              </a:p>
              <a:p>
                <a:pPr algn="ctr"/>
                <a:r>
                  <a:rPr lang="en-US" sz="1200" dirty="0" smtClean="0">
                    <a:cs typeface="Times New Roman" panose="02020603050405020304" pitchFamily="18" charset="0"/>
                  </a:rPr>
                  <a:t>ADC</a:t>
                </a:r>
                <a:endParaRPr lang="en-US" sz="1200" dirty="0">
                  <a:cs typeface="Times New Roman" panose="02020603050405020304" pitchFamily="18" charset="0"/>
                </a:endParaRPr>
              </a:p>
            </p:txBody>
          </p:sp>
          <p:grpSp>
            <p:nvGrpSpPr>
              <p:cNvPr id="197" name="Group 196"/>
              <p:cNvGrpSpPr/>
              <p:nvPr/>
            </p:nvGrpSpPr>
            <p:grpSpPr>
              <a:xfrm>
                <a:off x="1246901" y="1762969"/>
                <a:ext cx="940150" cy="629451"/>
                <a:chOff x="864478" y="1672711"/>
                <a:chExt cx="816852" cy="827467"/>
              </a:xfrm>
            </p:grpSpPr>
            <p:sp>
              <p:nvSpPr>
                <p:cNvPr id="200" name="Rectangle 199"/>
                <p:cNvSpPr/>
                <p:nvPr/>
              </p:nvSpPr>
              <p:spPr>
                <a:xfrm>
                  <a:off x="864478" y="1672711"/>
                  <a:ext cx="659757" cy="5846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46">
                    <a:cs typeface="Times New Roman" panose="02020603050405020304" pitchFamily="18" charset="0"/>
                  </a:endParaRPr>
                </a:p>
              </p:txBody>
            </p:sp>
            <p:sp>
              <p:nvSpPr>
                <p:cNvPr id="201" name="Rectangle 200"/>
                <p:cNvSpPr/>
                <p:nvPr/>
              </p:nvSpPr>
              <p:spPr>
                <a:xfrm>
                  <a:off x="913457" y="1736651"/>
                  <a:ext cx="659757" cy="5741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46">
                    <a:cs typeface="Times New Roman" panose="02020603050405020304" pitchFamily="18" charset="0"/>
                  </a:endParaRPr>
                </a:p>
              </p:txBody>
            </p:sp>
            <p:sp>
              <p:nvSpPr>
                <p:cNvPr id="202" name="Rectangle 201"/>
                <p:cNvSpPr/>
                <p:nvPr/>
              </p:nvSpPr>
              <p:spPr>
                <a:xfrm>
                  <a:off x="967131" y="1815690"/>
                  <a:ext cx="659757" cy="5741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46">
                    <a:cs typeface="Times New Roman" panose="02020603050405020304" pitchFamily="18" charset="0"/>
                  </a:endParaRPr>
                </a:p>
              </p:txBody>
            </p:sp>
            <p:sp>
              <p:nvSpPr>
                <p:cNvPr id="203" name="Rectangle 202"/>
                <p:cNvSpPr/>
                <p:nvPr/>
              </p:nvSpPr>
              <p:spPr>
                <a:xfrm>
                  <a:off x="1021572" y="1885124"/>
                  <a:ext cx="659758" cy="6150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4" dirty="0" err="1">
                      <a:cs typeface="Times New Roman" panose="02020603050405020304" pitchFamily="18" charset="0"/>
                    </a:rPr>
                    <a:t>Accel</a:t>
                  </a:r>
                  <a:r>
                    <a:rPr lang="en-US" sz="804" dirty="0">
                      <a:cs typeface="Times New Roman" panose="02020603050405020304" pitchFamily="18" charset="0"/>
                    </a:rPr>
                    <a:t> Channels (x8)</a:t>
                  </a:r>
                </a:p>
              </p:txBody>
            </p:sp>
          </p:grpSp>
          <p:cxnSp>
            <p:nvCxnSpPr>
              <p:cNvPr id="198" name="Straight Arrow Connector 197"/>
              <p:cNvCxnSpPr/>
              <p:nvPr/>
            </p:nvCxnSpPr>
            <p:spPr>
              <a:xfrm>
                <a:off x="2186170" y="2297242"/>
                <a:ext cx="325900" cy="66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p:cNvCxnSpPr>
                <a:stCxn id="195" idx="3"/>
                <a:endCxn id="196" idx="1"/>
              </p:cNvCxnSpPr>
              <p:nvPr/>
            </p:nvCxnSpPr>
            <p:spPr>
              <a:xfrm flipV="1">
                <a:off x="3824236" y="2198392"/>
                <a:ext cx="308424" cy="259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92" name="Straight Arrow Connector 191"/>
            <p:cNvCxnSpPr/>
            <p:nvPr/>
          </p:nvCxnSpPr>
          <p:spPr>
            <a:xfrm flipH="1">
              <a:off x="2194108" y="2050073"/>
              <a:ext cx="337989" cy="7158"/>
            </a:xfrm>
            <a:prstGeom prst="straightConnector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grpSp>
      <p:grpSp>
        <p:nvGrpSpPr>
          <p:cNvPr id="174" name="Group 173"/>
          <p:cNvGrpSpPr/>
          <p:nvPr/>
        </p:nvGrpSpPr>
        <p:grpSpPr>
          <a:xfrm>
            <a:off x="6773446" y="1184564"/>
            <a:ext cx="1456155" cy="2327661"/>
            <a:chOff x="7278796" y="872257"/>
            <a:chExt cx="1486487" cy="2615217"/>
          </a:xfrm>
        </p:grpSpPr>
        <p:sp>
          <p:nvSpPr>
            <p:cNvPr id="176" name="Rectangle 175"/>
            <p:cNvSpPr/>
            <p:nvPr/>
          </p:nvSpPr>
          <p:spPr>
            <a:xfrm>
              <a:off x="7278796" y="1297004"/>
              <a:ext cx="1486487" cy="2190470"/>
            </a:xfrm>
            <a:prstGeom prst="rect">
              <a:avLst/>
            </a:prstGeom>
            <a:solidFill>
              <a:schemeClr val="accent5">
                <a:lumMod val="40000"/>
                <a:lumOff val="60000"/>
              </a:schemeClr>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endParaRPr lang="en-US" sz="1607" b="1" dirty="0">
                <a:solidFill>
                  <a:schemeClr val="tx1"/>
                </a:solidFill>
                <a:cs typeface="Times New Roman" panose="02020603050405020304" pitchFamily="18" charset="0"/>
              </a:endParaRPr>
            </a:p>
          </p:txBody>
        </p:sp>
        <p:sp>
          <p:nvSpPr>
            <p:cNvPr id="177" name="TextBox 176"/>
            <p:cNvSpPr txBox="1"/>
            <p:nvPr/>
          </p:nvSpPr>
          <p:spPr>
            <a:xfrm>
              <a:off x="7334190" y="872257"/>
              <a:ext cx="1300356" cy="428360"/>
            </a:xfrm>
            <a:prstGeom prst="rect">
              <a:avLst/>
            </a:prstGeom>
            <a:noFill/>
          </p:spPr>
          <p:txBody>
            <a:bodyPr wrap="none" rtlCol="0">
              <a:spAutoFit/>
            </a:bodyPr>
            <a:lstStyle/>
            <a:p>
              <a:r>
                <a:rPr lang="en-US" sz="1000" b="1" dirty="0">
                  <a:cs typeface="Times New Roman" panose="02020603050405020304" pitchFamily="18" charset="0"/>
                </a:rPr>
                <a:t>PC with Windows </a:t>
              </a:r>
              <a:r>
                <a:rPr lang="en-US" sz="1000" b="1" dirty="0" smtClean="0">
                  <a:cs typeface="Times New Roman" panose="02020603050405020304" pitchFamily="18" charset="0"/>
                </a:rPr>
                <a:t>OS</a:t>
              </a:r>
            </a:p>
            <a:p>
              <a:pPr algn="ctr"/>
              <a:r>
                <a:rPr lang="en-US" sz="1000" b="1" dirty="0" smtClean="0">
                  <a:cs typeface="Times New Roman" panose="02020603050405020304" pitchFamily="18" charset="0"/>
                </a:rPr>
                <a:t>(not delivered)</a:t>
              </a:r>
              <a:endParaRPr lang="en-US" sz="1000" b="1" dirty="0">
                <a:cs typeface="Times New Roman" panose="02020603050405020304" pitchFamily="18" charset="0"/>
              </a:endParaRPr>
            </a:p>
          </p:txBody>
        </p:sp>
      </p:grpSp>
      <p:sp>
        <p:nvSpPr>
          <p:cNvPr id="169" name="Can 168"/>
          <p:cNvSpPr/>
          <p:nvPr/>
        </p:nvSpPr>
        <p:spPr>
          <a:xfrm>
            <a:off x="7086748" y="2895273"/>
            <a:ext cx="798705" cy="491902"/>
          </a:xfrm>
          <a:prstGeom prst="can">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dirty="0">
                <a:solidFill>
                  <a:schemeClr val="tx1"/>
                </a:solidFill>
                <a:cs typeface="Times New Roman" panose="02020603050405020304" pitchFamily="18" charset="0"/>
              </a:rPr>
              <a:t>Hard Drive</a:t>
            </a:r>
          </a:p>
        </p:txBody>
      </p:sp>
      <p:sp>
        <p:nvSpPr>
          <p:cNvPr id="170" name="Rectangle 169"/>
          <p:cNvSpPr/>
          <p:nvPr/>
        </p:nvSpPr>
        <p:spPr>
          <a:xfrm>
            <a:off x="7086748" y="2316928"/>
            <a:ext cx="799815" cy="417320"/>
          </a:xfrm>
          <a:prstGeom prst="rect">
            <a:avLst/>
          </a:prstGeom>
          <a:solidFill>
            <a:schemeClr val="bg1"/>
          </a:solidFill>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dirty="0">
                <a:solidFill>
                  <a:schemeClr val="tx1"/>
                </a:solidFill>
                <a:cs typeface="Times New Roman" panose="02020603050405020304" pitchFamily="18" charset="0"/>
              </a:rPr>
              <a:t>Processor</a:t>
            </a:r>
          </a:p>
        </p:txBody>
      </p:sp>
      <p:sp>
        <p:nvSpPr>
          <p:cNvPr id="171" name="Rectangle 170"/>
          <p:cNvSpPr/>
          <p:nvPr/>
        </p:nvSpPr>
        <p:spPr>
          <a:xfrm>
            <a:off x="7089335" y="1695846"/>
            <a:ext cx="799815" cy="456591"/>
          </a:xfrm>
          <a:prstGeom prst="rect">
            <a:avLst/>
          </a:prstGeom>
          <a:solidFill>
            <a:schemeClr val="bg1"/>
          </a:solidFill>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dirty="0">
                <a:solidFill>
                  <a:schemeClr val="tx1"/>
                </a:solidFill>
                <a:cs typeface="Times New Roman" panose="02020603050405020304" pitchFamily="18" charset="0"/>
              </a:rPr>
              <a:t>Real-time Display</a:t>
            </a:r>
          </a:p>
        </p:txBody>
      </p:sp>
      <p:cxnSp>
        <p:nvCxnSpPr>
          <p:cNvPr id="172" name="Straight Arrow Connector 171"/>
          <p:cNvCxnSpPr>
            <a:stCxn id="170" idx="2"/>
            <a:endCxn id="169" idx="1"/>
          </p:cNvCxnSpPr>
          <p:nvPr/>
        </p:nvCxnSpPr>
        <p:spPr>
          <a:xfrm flipH="1">
            <a:off x="7486101" y="2734248"/>
            <a:ext cx="555" cy="16102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3" name="Straight Arrow Connector 172"/>
          <p:cNvCxnSpPr>
            <a:stCxn id="170" idx="0"/>
            <a:endCxn id="171" idx="2"/>
          </p:cNvCxnSpPr>
          <p:nvPr/>
        </p:nvCxnSpPr>
        <p:spPr>
          <a:xfrm flipV="1">
            <a:off x="7486656" y="2152437"/>
            <a:ext cx="2587" cy="1644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118" name="Group 117"/>
          <p:cNvGrpSpPr/>
          <p:nvPr/>
        </p:nvGrpSpPr>
        <p:grpSpPr>
          <a:xfrm>
            <a:off x="324007" y="1221136"/>
            <a:ext cx="925600" cy="784710"/>
            <a:chOff x="5801367" y="543005"/>
            <a:chExt cx="944880" cy="823507"/>
          </a:xfrm>
        </p:grpSpPr>
        <p:grpSp>
          <p:nvGrpSpPr>
            <p:cNvPr id="162" name="Group 161"/>
            <p:cNvGrpSpPr/>
            <p:nvPr/>
          </p:nvGrpSpPr>
          <p:grpSpPr>
            <a:xfrm>
              <a:off x="5801367" y="776225"/>
              <a:ext cx="944880" cy="590287"/>
              <a:chOff x="7105465" y="226730"/>
              <a:chExt cx="1663887" cy="1053473"/>
            </a:xfrm>
          </p:grpSpPr>
          <p:sp>
            <p:nvSpPr>
              <p:cNvPr id="164" name="Rectangle 163"/>
              <p:cNvSpPr/>
              <p:nvPr/>
            </p:nvSpPr>
            <p:spPr>
              <a:xfrm>
                <a:off x="7105465" y="226730"/>
                <a:ext cx="1663887" cy="105347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cs typeface="Times New Roman" panose="02020603050405020304" pitchFamily="18" charset="0"/>
                  </a:rPr>
                  <a:t>Digital</a:t>
                </a:r>
              </a:p>
              <a:p>
                <a:r>
                  <a:rPr lang="en-US" sz="900" dirty="0">
                    <a:solidFill>
                      <a:schemeClr val="tx1"/>
                    </a:solidFill>
                    <a:cs typeface="Times New Roman" panose="02020603050405020304" pitchFamily="18" charset="0"/>
                  </a:rPr>
                  <a:t>Analog</a:t>
                </a:r>
              </a:p>
              <a:p>
                <a:r>
                  <a:rPr lang="en-US" sz="900" dirty="0" smtClean="0">
                    <a:solidFill>
                      <a:schemeClr val="tx1"/>
                    </a:solidFill>
                    <a:cs typeface="Times New Roman" panose="02020603050405020304" pitchFamily="18" charset="0"/>
                  </a:rPr>
                  <a:t>Power</a:t>
                </a:r>
              </a:p>
              <a:p>
                <a:r>
                  <a:rPr lang="en-US" sz="900" dirty="0" smtClean="0">
                    <a:solidFill>
                      <a:schemeClr val="tx1"/>
                    </a:solidFill>
                    <a:cs typeface="Times New Roman" panose="02020603050405020304" pitchFamily="18" charset="0"/>
                  </a:rPr>
                  <a:t>Software</a:t>
                </a:r>
                <a:endParaRPr lang="en-US" sz="900" dirty="0">
                  <a:solidFill>
                    <a:schemeClr val="tx1"/>
                  </a:solidFill>
                  <a:cs typeface="Times New Roman" panose="02020603050405020304" pitchFamily="18" charset="0"/>
                </a:endParaRPr>
              </a:p>
            </p:txBody>
          </p:sp>
          <p:grpSp>
            <p:nvGrpSpPr>
              <p:cNvPr id="165" name="Group 164"/>
              <p:cNvGrpSpPr/>
              <p:nvPr/>
            </p:nvGrpSpPr>
            <p:grpSpPr>
              <a:xfrm>
                <a:off x="8121728" y="411576"/>
                <a:ext cx="372093" cy="497459"/>
                <a:chOff x="8000353" y="440466"/>
                <a:chExt cx="372093" cy="497459"/>
              </a:xfrm>
            </p:grpSpPr>
            <p:cxnSp>
              <p:nvCxnSpPr>
                <p:cNvPr id="166" name="Straight Connector 165"/>
                <p:cNvCxnSpPr/>
                <p:nvPr/>
              </p:nvCxnSpPr>
              <p:spPr>
                <a:xfrm>
                  <a:off x="8005999" y="440466"/>
                  <a:ext cx="366447"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8000353" y="660178"/>
                  <a:ext cx="366447"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8000353" y="937925"/>
                  <a:ext cx="36644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63" name="TextBox 162"/>
            <p:cNvSpPr txBox="1"/>
            <p:nvPr/>
          </p:nvSpPr>
          <p:spPr>
            <a:xfrm>
              <a:off x="6128374" y="543005"/>
              <a:ext cx="425116" cy="276999"/>
            </a:xfrm>
            <a:prstGeom prst="rect">
              <a:avLst/>
            </a:prstGeom>
            <a:noFill/>
          </p:spPr>
          <p:txBody>
            <a:bodyPr wrap="none" rtlCol="0">
              <a:spAutoFit/>
            </a:bodyPr>
            <a:lstStyle/>
            <a:p>
              <a:r>
                <a:rPr lang="en-US" sz="1200" dirty="0"/>
                <a:t>KEY</a:t>
              </a:r>
            </a:p>
          </p:txBody>
        </p:sp>
      </p:grpSp>
      <p:grpSp>
        <p:nvGrpSpPr>
          <p:cNvPr id="119" name="Group 118"/>
          <p:cNvGrpSpPr/>
          <p:nvPr/>
        </p:nvGrpSpPr>
        <p:grpSpPr>
          <a:xfrm>
            <a:off x="1645898" y="3338737"/>
            <a:ext cx="3420968" cy="799006"/>
            <a:chOff x="1246901" y="1581171"/>
            <a:chExt cx="4333903" cy="1043480"/>
          </a:xfrm>
        </p:grpSpPr>
        <p:grpSp>
          <p:nvGrpSpPr>
            <p:cNvPr id="149" name="Group 148"/>
            <p:cNvGrpSpPr/>
            <p:nvPr/>
          </p:nvGrpSpPr>
          <p:grpSpPr>
            <a:xfrm>
              <a:off x="1246901" y="1581171"/>
              <a:ext cx="4333903" cy="1043480"/>
              <a:chOff x="1246901" y="1581171"/>
              <a:chExt cx="4333903" cy="1043480"/>
            </a:xfrm>
          </p:grpSpPr>
          <p:sp>
            <p:nvSpPr>
              <p:cNvPr id="151" name="Rectangle 150"/>
              <p:cNvSpPr/>
              <p:nvPr/>
            </p:nvSpPr>
            <p:spPr>
              <a:xfrm>
                <a:off x="2415888" y="1612203"/>
                <a:ext cx="3164916" cy="1012448"/>
              </a:xfrm>
              <a:prstGeom prst="rect">
                <a:avLst/>
              </a:prstGeom>
              <a:solidFill>
                <a:schemeClr val="accent3">
                  <a:lumMod val="40000"/>
                  <a:lumOff val="60000"/>
                </a:schemeClr>
              </a:solid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endParaRPr lang="en-US" sz="1446">
                  <a:cs typeface="Times New Roman" panose="02020603050405020304" pitchFamily="18" charset="0"/>
                </a:endParaRPr>
              </a:p>
            </p:txBody>
          </p:sp>
          <p:sp>
            <p:nvSpPr>
              <p:cNvPr id="152" name="TextBox 151"/>
              <p:cNvSpPr txBox="1"/>
              <p:nvPr/>
            </p:nvSpPr>
            <p:spPr>
              <a:xfrm>
                <a:off x="3141799" y="1581171"/>
                <a:ext cx="1747048" cy="306409"/>
              </a:xfrm>
              <a:prstGeom prst="rect">
                <a:avLst/>
              </a:prstGeom>
              <a:noFill/>
            </p:spPr>
            <p:txBody>
              <a:bodyPr wrap="none" rtlCol="0">
                <a:spAutoFit/>
              </a:bodyPr>
              <a:lstStyle/>
              <a:p>
                <a:r>
                  <a:rPr lang="en-US" sz="1000" b="1" dirty="0">
                    <a:cs typeface="Times New Roman" panose="02020603050405020304" pitchFamily="18" charset="0"/>
                  </a:rPr>
                  <a:t>Data Acquisition Board</a:t>
                </a:r>
              </a:p>
            </p:txBody>
          </p:sp>
          <p:sp>
            <p:nvSpPr>
              <p:cNvPr id="153" name="Rectangle 152"/>
              <p:cNvSpPr/>
              <p:nvPr/>
            </p:nvSpPr>
            <p:spPr>
              <a:xfrm>
                <a:off x="2532202" y="1963390"/>
                <a:ext cx="1292034" cy="475189"/>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dirty="0">
                    <a:cs typeface="Times New Roman" panose="02020603050405020304" pitchFamily="18" charset="0"/>
                  </a:rPr>
                  <a:t>Signal Conditioning</a:t>
                </a:r>
              </a:p>
            </p:txBody>
          </p:sp>
          <p:sp>
            <p:nvSpPr>
              <p:cNvPr id="154" name="Rectangle 153"/>
              <p:cNvSpPr/>
              <p:nvPr/>
            </p:nvSpPr>
            <p:spPr>
              <a:xfrm>
                <a:off x="4132661" y="1893067"/>
                <a:ext cx="1314354" cy="61065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dirty="0" smtClean="0">
                    <a:cs typeface="Times New Roman" panose="02020603050405020304" pitchFamily="18" charset="0"/>
                  </a:rPr>
                  <a:t>8-input S/H </a:t>
                </a:r>
              </a:p>
              <a:p>
                <a:pPr algn="ctr"/>
                <a:r>
                  <a:rPr lang="en-US" sz="1200" dirty="0" smtClean="0">
                    <a:cs typeface="Times New Roman" panose="02020603050405020304" pitchFamily="18" charset="0"/>
                  </a:rPr>
                  <a:t>ADC</a:t>
                </a:r>
                <a:endParaRPr lang="en-US" sz="1200" dirty="0">
                  <a:cs typeface="Times New Roman" panose="02020603050405020304" pitchFamily="18" charset="0"/>
                </a:endParaRPr>
              </a:p>
            </p:txBody>
          </p:sp>
          <p:grpSp>
            <p:nvGrpSpPr>
              <p:cNvPr id="155" name="Group 154"/>
              <p:cNvGrpSpPr/>
              <p:nvPr/>
            </p:nvGrpSpPr>
            <p:grpSpPr>
              <a:xfrm>
                <a:off x="1246901" y="1762969"/>
                <a:ext cx="939270" cy="601299"/>
                <a:chOff x="864478" y="1672711"/>
                <a:chExt cx="816087" cy="790459"/>
              </a:xfrm>
            </p:grpSpPr>
            <p:sp>
              <p:nvSpPr>
                <p:cNvPr id="158" name="Rectangle 157"/>
                <p:cNvSpPr/>
                <p:nvPr/>
              </p:nvSpPr>
              <p:spPr>
                <a:xfrm>
                  <a:off x="864478" y="1672711"/>
                  <a:ext cx="659757" cy="5846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46">
                    <a:cs typeface="Times New Roman" panose="02020603050405020304" pitchFamily="18" charset="0"/>
                  </a:endParaRPr>
                </a:p>
              </p:txBody>
            </p:sp>
            <p:sp>
              <p:nvSpPr>
                <p:cNvPr id="159" name="Rectangle 158"/>
                <p:cNvSpPr/>
                <p:nvPr/>
              </p:nvSpPr>
              <p:spPr>
                <a:xfrm>
                  <a:off x="913457" y="1736651"/>
                  <a:ext cx="659757" cy="5741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46">
                    <a:cs typeface="Times New Roman" panose="02020603050405020304" pitchFamily="18" charset="0"/>
                  </a:endParaRPr>
                </a:p>
              </p:txBody>
            </p:sp>
            <p:sp>
              <p:nvSpPr>
                <p:cNvPr id="160" name="Rectangle 159"/>
                <p:cNvSpPr/>
                <p:nvPr/>
              </p:nvSpPr>
              <p:spPr>
                <a:xfrm>
                  <a:off x="959244" y="1786200"/>
                  <a:ext cx="659757" cy="5741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46">
                    <a:cs typeface="Times New Roman" panose="02020603050405020304" pitchFamily="18" charset="0"/>
                  </a:endParaRPr>
                </a:p>
              </p:txBody>
            </p:sp>
            <p:sp>
              <p:nvSpPr>
                <p:cNvPr id="161" name="Rectangle 160"/>
                <p:cNvSpPr/>
                <p:nvPr/>
              </p:nvSpPr>
              <p:spPr>
                <a:xfrm>
                  <a:off x="1020807" y="1848115"/>
                  <a:ext cx="659758" cy="6150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4" dirty="0" err="1">
                      <a:cs typeface="Times New Roman" panose="02020603050405020304" pitchFamily="18" charset="0"/>
                    </a:rPr>
                    <a:t>Accel</a:t>
                  </a:r>
                  <a:r>
                    <a:rPr lang="en-US" sz="804" dirty="0">
                      <a:cs typeface="Times New Roman" panose="02020603050405020304" pitchFamily="18" charset="0"/>
                    </a:rPr>
                    <a:t> Channels (x8)</a:t>
                  </a:r>
                </a:p>
              </p:txBody>
            </p:sp>
          </p:grpSp>
          <p:cxnSp>
            <p:nvCxnSpPr>
              <p:cNvPr id="156" name="Straight Arrow Connector 155"/>
              <p:cNvCxnSpPr/>
              <p:nvPr/>
            </p:nvCxnSpPr>
            <p:spPr>
              <a:xfrm>
                <a:off x="2186170" y="2297242"/>
                <a:ext cx="325900" cy="66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stCxn id="153" idx="3"/>
                <a:endCxn id="154" idx="1"/>
              </p:cNvCxnSpPr>
              <p:nvPr/>
            </p:nvCxnSpPr>
            <p:spPr>
              <a:xfrm flipV="1">
                <a:off x="3824236" y="2198392"/>
                <a:ext cx="308424" cy="259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50" name="Straight Arrow Connector 149"/>
            <p:cNvCxnSpPr/>
            <p:nvPr/>
          </p:nvCxnSpPr>
          <p:spPr>
            <a:xfrm flipH="1">
              <a:off x="2194108" y="2050073"/>
              <a:ext cx="337989" cy="7158"/>
            </a:xfrm>
            <a:prstGeom prst="straightConnector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grpSp>
      <p:cxnSp>
        <p:nvCxnSpPr>
          <p:cNvPr id="120" name="Elbow Connector 119"/>
          <p:cNvCxnSpPr>
            <a:stCxn id="196" idx="3"/>
            <a:endCxn id="115" idx="1"/>
          </p:cNvCxnSpPr>
          <p:nvPr/>
        </p:nvCxnSpPr>
        <p:spPr>
          <a:xfrm flipV="1">
            <a:off x="4957816" y="2374199"/>
            <a:ext cx="302159" cy="545825"/>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1" name="Elbow Connector 120"/>
          <p:cNvCxnSpPr>
            <a:stCxn id="154" idx="3"/>
            <a:endCxn id="115" idx="1"/>
          </p:cNvCxnSpPr>
          <p:nvPr/>
        </p:nvCxnSpPr>
        <p:spPr>
          <a:xfrm flipV="1">
            <a:off x="4961260" y="2374199"/>
            <a:ext cx="298715" cy="1437153"/>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H="1">
            <a:off x="4953194" y="3057593"/>
            <a:ext cx="308777" cy="2134"/>
          </a:xfrm>
          <a:prstGeom prst="straightConnector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cxnSp>
        <p:nvCxnSpPr>
          <p:cNvPr id="123" name="Straight Arrow Connector 122"/>
          <p:cNvCxnSpPr/>
          <p:nvPr/>
        </p:nvCxnSpPr>
        <p:spPr>
          <a:xfrm flipH="1">
            <a:off x="4959477" y="3903142"/>
            <a:ext cx="308777" cy="2134"/>
          </a:xfrm>
          <a:prstGeom prst="straightConnector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grpSp>
        <p:nvGrpSpPr>
          <p:cNvPr id="18" name="Group 17"/>
          <p:cNvGrpSpPr/>
          <p:nvPr/>
        </p:nvGrpSpPr>
        <p:grpSpPr>
          <a:xfrm>
            <a:off x="5259975" y="1562609"/>
            <a:ext cx="1809478" cy="2575134"/>
            <a:chOff x="5508399" y="1718511"/>
            <a:chExt cx="1705636" cy="2263610"/>
          </a:xfrm>
        </p:grpSpPr>
        <p:sp>
          <p:nvSpPr>
            <p:cNvPr id="110" name="TextBox 109"/>
            <p:cNvSpPr txBox="1"/>
            <p:nvPr/>
          </p:nvSpPr>
          <p:spPr>
            <a:xfrm>
              <a:off x="5581557" y="1874832"/>
              <a:ext cx="315943" cy="234621"/>
            </a:xfrm>
            <a:prstGeom prst="rect">
              <a:avLst/>
            </a:prstGeom>
            <a:noFill/>
          </p:spPr>
          <p:txBody>
            <a:bodyPr wrap="none" rtlCol="0">
              <a:spAutoFit/>
            </a:bodyPr>
            <a:lstStyle/>
            <a:p>
              <a:r>
                <a:rPr lang="en-US" sz="1000" dirty="0">
                  <a:cs typeface="Times New Roman" panose="02020603050405020304" pitchFamily="18" charset="0"/>
                </a:rPr>
                <a:t>5V</a:t>
              </a:r>
            </a:p>
          </p:txBody>
        </p:sp>
        <p:grpSp>
          <p:nvGrpSpPr>
            <p:cNvPr id="17" name="Group 16"/>
            <p:cNvGrpSpPr/>
            <p:nvPr/>
          </p:nvGrpSpPr>
          <p:grpSpPr>
            <a:xfrm>
              <a:off x="5508399" y="1718511"/>
              <a:ext cx="1705636" cy="2263610"/>
              <a:chOff x="5243511" y="1605669"/>
              <a:chExt cx="1842317" cy="2376451"/>
            </a:xfrm>
          </p:grpSpPr>
          <p:grpSp>
            <p:nvGrpSpPr>
              <p:cNvPr id="15" name="Group 14"/>
              <p:cNvGrpSpPr/>
              <p:nvPr/>
            </p:nvGrpSpPr>
            <p:grpSpPr>
              <a:xfrm>
                <a:off x="5262953" y="1605669"/>
                <a:ext cx="1822875" cy="2376451"/>
                <a:chOff x="5262953" y="1605669"/>
                <a:chExt cx="1822875" cy="2376451"/>
              </a:xfrm>
            </p:grpSpPr>
            <p:cxnSp>
              <p:nvCxnSpPr>
                <p:cNvPr id="175" name="Straight Arrow Connector 174"/>
                <p:cNvCxnSpPr/>
                <p:nvPr/>
              </p:nvCxnSpPr>
              <p:spPr>
                <a:xfrm flipH="1" flipV="1">
                  <a:off x="6561383" y="2198591"/>
                  <a:ext cx="204812" cy="3172"/>
                </a:xfrm>
                <a:prstGeom prst="straightConnector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sp>
              <p:nvSpPr>
                <p:cNvPr id="108" name="Rectangle 107"/>
                <p:cNvSpPr/>
                <p:nvPr/>
              </p:nvSpPr>
              <p:spPr>
                <a:xfrm>
                  <a:off x="5262953" y="1605669"/>
                  <a:ext cx="1291179" cy="2376451"/>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endParaRPr lang="en-US" sz="1286" b="1" dirty="0" smtClean="0">
                    <a:solidFill>
                      <a:schemeClr val="tx1"/>
                    </a:solidFill>
                    <a:cs typeface="Times New Roman" panose="02020603050405020304" pitchFamily="18" charset="0"/>
                  </a:endParaRPr>
                </a:p>
                <a:p>
                  <a:pPr algn="ctr"/>
                  <a:endParaRPr lang="en-US" sz="1286" b="1" dirty="0" smtClean="0">
                    <a:solidFill>
                      <a:schemeClr val="tx1"/>
                    </a:solidFill>
                    <a:cs typeface="Times New Roman" panose="02020603050405020304" pitchFamily="18" charset="0"/>
                  </a:endParaRPr>
                </a:p>
                <a:p>
                  <a:pPr algn="ctr"/>
                  <a:r>
                    <a:rPr lang="en-US" sz="1286" b="1" dirty="0" smtClean="0">
                      <a:solidFill>
                        <a:schemeClr val="tx1"/>
                      </a:solidFill>
                      <a:cs typeface="Times New Roman" panose="02020603050405020304" pitchFamily="18" charset="0"/>
                    </a:rPr>
                    <a:t>Micro</a:t>
                  </a:r>
                  <a:endParaRPr lang="en-US" sz="1286" b="1" dirty="0">
                    <a:solidFill>
                      <a:schemeClr val="tx1"/>
                    </a:solidFill>
                    <a:cs typeface="Times New Roman" panose="02020603050405020304" pitchFamily="18" charset="0"/>
                  </a:endParaRPr>
                </a:p>
                <a:p>
                  <a:pPr algn="ctr"/>
                  <a:r>
                    <a:rPr lang="en-US" sz="1286" b="1" dirty="0">
                      <a:solidFill>
                        <a:schemeClr val="tx1"/>
                      </a:solidFill>
                      <a:cs typeface="Times New Roman" panose="02020603050405020304" pitchFamily="18" charset="0"/>
                    </a:rPr>
                    <a:t>Controller</a:t>
                  </a:r>
                </a:p>
                <a:p>
                  <a:pPr algn="ctr"/>
                  <a:r>
                    <a:rPr lang="en-US" sz="1286" b="1" dirty="0">
                      <a:solidFill>
                        <a:schemeClr val="tx1"/>
                      </a:solidFill>
                      <a:cs typeface="Times New Roman" panose="02020603050405020304" pitchFamily="18" charset="0"/>
                    </a:rPr>
                    <a:t>Board</a:t>
                  </a:r>
                </a:p>
              </p:txBody>
            </p:sp>
            <p:cxnSp>
              <p:nvCxnSpPr>
                <p:cNvPr id="113" name="Straight Arrow Connector 112"/>
                <p:cNvCxnSpPr/>
                <p:nvPr/>
              </p:nvCxnSpPr>
              <p:spPr>
                <a:xfrm>
                  <a:off x="6543703" y="2530801"/>
                  <a:ext cx="542125" cy="6888"/>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15" name="TextBox 114"/>
              <p:cNvSpPr txBox="1"/>
              <p:nvPr/>
            </p:nvSpPr>
            <p:spPr>
              <a:xfrm>
                <a:off x="5243511" y="2164011"/>
                <a:ext cx="780750" cy="381260"/>
              </a:xfrm>
              <a:prstGeom prst="rect">
                <a:avLst/>
              </a:prstGeom>
              <a:noFill/>
            </p:spPr>
            <p:txBody>
              <a:bodyPr wrap="none" rtlCol="0">
                <a:spAutoFit/>
              </a:bodyPr>
              <a:lstStyle/>
              <a:p>
                <a:r>
                  <a:rPr lang="en-US" sz="1000" dirty="0" smtClean="0">
                    <a:cs typeface="Times New Roman" panose="02020603050405020304" pitchFamily="18" charset="0"/>
                  </a:rPr>
                  <a:t>Parallel </a:t>
                </a:r>
                <a:r>
                  <a:rPr lang="en-US" sz="1000" dirty="0">
                    <a:cs typeface="Times New Roman" panose="02020603050405020304" pitchFamily="18" charset="0"/>
                  </a:rPr>
                  <a:t>Bit </a:t>
                </a:r>
              </a:p>
              <a:p>
                <a:r>
                  <a:rPr lang="en-US" sz="1000" dirty="0">
                    <a:cs typeface="Times New Roman" panose="02020603050405020304" pitchFamily="18" charset="0"/>
                  </a:rPr>
                  <a:t>Data Bus</a:t>
                </a:r>
              </a:p>
            </p:txBody>
          </p:sp>
          <p:sp>
            <p:nvSpPr>
              <p:cNvPr id="117" name="TextBox 116"/>
              <p:cNvSpPr txBox="1"/>
              <p:nvPr/>
            </p:nvSpPr>
            <p:spPr>
              <a:xfrm>
                <a:off x="6239100" y="2137476"/>
                <a:ext cx="333217" cy="252951"/>
              </a:xfrm>
              <a:prstGeom prst="rect">
                <a:avLst/>
              </a:prstGeom>
              <a:noFill/>
            </p:spPr>
            <p:txBody>
              <a:bodyPr wrap="none" rtlCol="0">
                <a:spAutoFit/>
              </a:bodyPr>
              <a:lstStyle/>
              <a:p>
                <a:r>
                  <a:rPr lang="en-US" sz="1125" dirty="0">
                    <a:cs typeface="Times New Roman" panose="02020603050405020304" pitchFamily="18" charset="0"/>
                  </a:rPr>
                  <a:t>5V</a:t>
                </a:r>
              </a:p>
            </p:txBody>
          </p:sp>
          <p:sp>
            <p:nvSpPr>
              <p:cNvPr id="124" name="TextBox 123"/>
              <p:cNvSpPr txBox="1"/>
              <p:nvPr/>
            </p:nvSpPr>
            <p:spPr>
              <a:xfrm>
                <a:off x="5249606" y="1807105"/>
                <a:ext cx="315943" cy="234621"/>
              </a:xfrm>
              <a:prstGeom prst="rect">
                <a:avLst/>
              </a:prstGeom>
              <a:noFill/>
            </p:spPr>
            <p:txBody>
              <a:bodyPr wrap="none" rtlCol="0">
                <a:spAutoFit/>
              </a:bodyPr>
              <a:lstStyle/>
              <a:p>
                <a:r>
                  <a:rPr lang="en-US" sz="1000" dirty="0">
                    <a:cs typeface="Times New Roman" panose="02020603050405020304" pitchFamily="18" charset="0"/>
                  </a:rPr>
                  <a:t>5V</a:t>
                </a:r>
              </a:p>
            </p:txBody>
          </p:sp>
        </p:grpSp>
      </p:grpSp>
      <p:cxnSp>
        <p:nvCxnSpPr>
          <p:cNvPr id="126" name="Elbow Connector 125"/>
          <p:cNvCxnSpPr>
            <a:stCxn id="145" idx="3"/>
            <a:endCxn id="195" idx="2"/>
          </p:cNvCxnSpPr>
          <p:nvPr/>
        </p:nvCxnSpPr>
        <p:spPr>
          <a:xfrm>
            <a:off x="1264648" y="2773245"/>
            <a:ext cx="1902293" cy="330692"/>
          </a:xfrm>
          <a:prstGeom prst="bentConnector4">
            <a:avLst>
              <a:gd name="adj1" fmla="val 5908"/>
              <a:gd name="adj2" fmla="val 158006"/>
            </a:avLst>
          </a:prstGeom>
          <a:ln>
            <a:solidFill>
              <a:srgbClr val="FF0000"/>
            </a:solidFill>
            <a:tailEnd type="triangle"/>
          </a:ln>
        </p:spPr>
        <p:style>
          <a:lnRef idx="2">
            <a:schemeClr val="accent6"/>
          </a:lnRef>
          <a:fillRef idx="0">
            <a:schemeClr val="accent6"/>
          </a:fillRef>
          <a:effectRef idx="1">
            <a:schemeClr val="accent6"/>
          </a:effectRef>
          <a:fontRef idx="minor">
            <a:schemeClr val="tx1"/>
          </a:fontRef>
        </p:style>
      </p:cxnSp>
      <p:cxnSp>
        <p:nvCxnSpPr>
          <p:cNvPr id="127" name="Elbow Connector 126"/>
          <p:cNvCxnSpPr>
            <a:stCxn id="145" idx="3"/>
            <a:endCxn id="153" idx="2"/>
          </p:cNvCxnSpPr>
          <p:nvPr/>
        </p:nvCxnSpPr>
        <p:spPr>
          <a:xfrm>
            <a:off x="1264648" y="2773245"/>
            <a:ext cx="1905737" cy="1222020"/>
          </a:xfrm>
          <a:prstGeom prst="bentConnector4">
            <a:avLst>
              <a:gd name="adj1" fmla="val 5520"/>
              <a:gd name="adj2" fmla="val 117825"/>
            </a:avLst>
          </a:prstGeom>
          <a:ln>
            <a:solidFill>
              <a:srgbClr val="FF0000"/>
            </a:solidFill>
            <a:tailEnd type="triangle"/>
          </a:ln>
        </p:spPr>
        <p:style>
          <a:lnRef idx="2">
            <a:schemeClr val="accent6"/>
          </a:lnRef>
          <a:fillRef idx="0">
            <a:schemeClr val="accent6"/>
          </a:fillRef>
          <a:effectRef idx="1">
            <a:schemeClr val="accent6"/>
          </a:effectRef>
          <a:fontRef idx="minor">
            <a:schemeClr val="tx1"/>
          </a:fontRef>
        </p:style>
      </p:cxnSp>
      <p:grpSp>
        <p:nvGrpSpPr>
          <p:cNvPr id="130" name="Group 129"/>
          <p:cNvGrpSpPr/>
          <p:nvPr/>
        </p:nvGrpSpPr>
        <p:grpSpPr>
          <a:xfrm>
            <a:off x="1440288" y="2210137"/>
            <a:ext cx="3734553" cy="2247317"/>
            <a:chOff x="1177167" y="2265683"/>
            <a:chExt cx="3812344" cy="2358429"/>
          </a:xfrm>
        </p:grpSpPr>
        <p:grpSp>
          <p:nvGrpSpPr>
            <p:cNvPr id="134" name="Group 133"/>
            <p:cNvGrpSpPr/>
            <p:nvPr/>
          </p:nvGrpSpPr>
          <p:grpSpPr>
            <a:xfrm>
              <a:off x="1177167" y="2265683"/>
              <a:ext cx="3812344" cy="2358429"/>
              <a:chOff x="1177167" y="2265683"/>
              <a:chExt cx="3812344" cy="2358429"/>
            </a:xfrm>
          </p:grpSpPr>
          <p:grpSp>
            <p:nvGrpSpPr>
              <p:cNvPr id="136" name="Group 135"/>
              <p:cNvGrpSpPr/>
              <p:nvPr/>
            </p:nvGrpSpPr>
            <p:grpSpPr>
              <a:xfrm>
                <a:off x="1219200" y="2439469"/>
                <a:ext cx="3770311" cy="2184643"/>
                <a:chOff x="1219200" y="2439469"/>
                <a:chExt cx="3770311" cy="2184643"/>
              </a:xfrm>
            </p:grpSpPr>
            <p:cxnSp>
              <p:nvCxnSpPr>
                <p:cNvPr id="140" name="Straight Connector 139"/>
                <p:cNvCxnSpPr/>
                <p:nvPr/>
              </p:nvCxnSpPr>
              <p:spPr>
                <a:xfrm flipV="1">
                  <a:off x="4961039" y="2439469"/>
                  <a:ext cx="28471" cy="2184643"/>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1219200" y="2468124"/>
                  <a:ext cx="3770311" cy="1025"/>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grpSp>
          <p:grpSp>
            <p:nvGrpSpPr>
              <p:cNvPr id="137" name="Group 136"/>
              <p:cNvGrpSpPr/>
              <p:nvPr/>
            </p:nvGrpSpPr>
            <p:grpSpPr>
              <a:xfrm>
                <a:off x="1177167" y="2265683"/>
                <a:ext cx="848395" cy="400291"/>
                <a:chOff x="1176042" y="2235191"/>
                <a:chExt cx="848395" cy="400291"/>
              </a:xfrm>
            </p:grpSpPr>
            <mc:AlternateContent xmlns:mc="http://schemas.openxmlformats.org/markup-compatibility/2006" xmlns:a14="http://schemas.microsoft.com/office/drawing/2010/main">
              <mc:Choice Requires="a14">
                <p:sp>
                  <p:nvSpPr>
                    <p:cNvPr id="138" name="TextBox 137"/>
                    <p:cNvSpPr txBox="1"/>
                    <p:nvPr/>
                  </p:nvSpPr>
                  <p:spPr>
                    <a:xfrm>
                      <a:off x="1176042" y="2235191"/>
                      <a:ext cx="805029" cy="246221"/>
                    </a:xfrm>
                    <a:prstGeom prst="rect">
                      <a:avLst/>
                    </a:prstGeom>
                    <a:noFill/>
                  </p:spPr>
                  <p:txBody>
                    <a:bodyPr wrap="none" rtlCol="0">
                      <a:spAutoFit/>
                    </a:bodyPr>
                    <a:lstStyle/>
                    <a:p>
                      <a:r>
                        <a:rPr lang="en-US" sz="1000" b="1" dirty="0">
                          <a:solidFill>
                            <a:srgbClr val="7030A0"/>
                          </a:solidFill>
                          <a:cs typeface="Times New Roman" panose="02020603050405020304" pitchFamily="18" charset="0"/>
                        </a:rPr>
                        <a:t>Delivered </a:t>
                      </a:r>
                      <a14:m>
                        <m:oMath xmlns="" xmlns:m="http://schemas.openxmlformats.org/officeDocument/2006/math">
                          <m:r>
                            <a:rPr lang="en-US" sz="1000" b="1" i="1">
                              <a:solidFill>
                                <a:srgbClr val="7030A0"/>
                              </a:solidFill>
                              <a:latin typeface="Cambria Math" panose="02040503050406030204" pitchFamily="18" charset="0"/>
                              <a:ea typeface="Cambria Math" panose="02040503050406030204" pitchFamily="18" charset="0"/>
                            </a:rPr>
                            <m:t>↑</m:t>
                          </m:r>
                        </m:oMath>
                      </a14:m>
                      <a:endParaRPr lang="en-US" sz="1000" b="1" dirty="0">
                        <a:solidFill>
                          <a:srgbClr val="7030A0"/>
                        </a:solidFill>
                        <a:cs typeface="Times New Roman" panose="02020603050405020304" pitchFamily="18" charset="0"/>
                      </a:endParaRPr>
                    </a:p>
                  </p:txBody>
                </p:sp>
              </mc:Choice>
              <mc:Fallback xmlns="">
                <p:sp>
                  <p:nvSpPr>
                    <p:cNvPr id="138" name="TextBox 137"/>
                    <p:cNvSpPr txBox="1">
                      <a:spLocks noRot="1" noChangeAspect="1" noMove="1" noResize="1" noEditPoints="1" noAdjustHandles="1" noChangeArrowheads="1" noChangeShapeType="1" noTextEdit="1"/>
                    </p:cNvSpPr>
                    <p:nvPr/>
                  </p:nvSpPr>
                  <p:spPr>
                    <a:xfrm>
                      <a:off x="1176042" y="2235191"/>
                      <a:ext cx="805029" cy="246221"/>
                    </a:xfrm>
                    <a:prstGeom prst="rect">
                      <a:avLst/>
                    </a:prstGeom>
                    <a:blipFill rotWithShape="0">
                      <a:blip r:embed="rId9"/>
                      <a:stretch>
                        <a:fillRect b="-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TextBox 138"/>
                    <p:cNvSpPr txBox="1"/>
                    <p:nvPr/>
                  </p:nvSpPr>
                  <p:spPr>
                    <a:xfrm>
                      <a:off x="1184009" y="2389261"/>
                      <a:ext cx="840428" cy="246221"/>
                    </a:xfrm>
                    <a:prstGeom prst="rect">
                      <a:avLst/>
                    </a:prstGeom>
                    <a:noFill/>
                  </p:spPr>
                  <p:txBody>
                    <a:bodyPr wrap="square" rtlCol="0">
                      <a:spAutoFit/>
                    </a:bodyPr>
                    <a:lstStyle/>
                    <a:p>
                      <a:r>
                        <a:rPr lang="en-US" sz="1000" b="1" dirty="0">
                          <a:solidFill>
                            <a:srgbClr val="7030A0"/>
                          </a:solidFill>
                          <a:cs typeface="Times New Roman" panose="02020603050405020304" pitchFamily="18" charset="0"/>
                        </a:rPr>
                        <a:t>Designed  </a:t>
                      </a:r>
                      <a14:m>
                        <m:oMath xmlns="" xmlns:m="http://schemas.openxmlformats.org/officeDocument/2006/math">
                          <m:r>
                            <a:rPr lang="en-US" sz="1000" b="1" i="1">
                              <a:solidFill>
                                <a:srgbClr val="7030A0"/>
                              </a:solidFill>
                              <a:latin typeface="Cambria Math" panose="02040503050406030204" pitchFamily="18" charset="0"/>
                              <a:ea typeface="Cambria Math" panose="02040503050406030204" pitchFamily="18" charset="0"/>
                            </a:rPr>
                            <m:t>↓</m:t>
                          </m:r>
                        </m:oMath>
                      </a14:m>
                      <a:endParaRPr lang="en-US" sz="1000" b="1" dirty="0">
                        <a:solidFill>
                          <a:srgbClr val="7030A0"/>
                        </a:solidFill>
                        <a:cs typeface="Times New Roman" panose="02020603050405020304" pitchFamily="18" charset="0"/>
                      </a:endParaRPr>
                    </a:p>
                  </p:txBody>
                </p:sp>
              </mc:Choice>
              <mc:Fallback xmlns="">
                <p:sp>
                  <p:nvSpPr>
                    <p:cNvPr id="139" name="TextBox 138"/>
                    <p:cNvSpPr txBox="1">
                      <a:spLocks noRot="1" noChangeAspect="1" noMove="1" noResize="1" noEditPoints="1" noAdjustHandles="1" noChangeArrowheads="1" noChangeShapeType="1" noTextEdit="1"/>
                    </p:cNvSpPr>
                    <p:nvPr/>
                  </p:nvSpPr>
                  <p:spPr>
                    <a:xfrm>
                      <a:off x="1184009" y="2389261"/>
                      <a:ext cx="840428" cy="246221"/>
                    </a:xfrm>
                    <a:prstGeom prst="rect">
                      <a:avLst/>
                    </a:prstGeom>
                    <a:blipFill rotWithShape="0">
                      <a:blip r:embed="rId10"/>
                      <a:stretch>
                        <a:fillRect b="-12195"/>
                      </a:stretch>
                    </a:blipFill>
                  </p:spPr>
                  <p:txBody>
                    <a:bodyPr/>
                    <a:lstStyle/>
                    <a:p>
                      <a:r>
                        <a:rPr lang="en-US">
                          <a:noFill/>
                        </a:rPr>
                        <a:t> </a:t>
                      </a:r>
                    </a:p>
                  </p:txBody>
                </p:sp>
              </mc:Fallback>
            </mc:AlternateContent>
          </p:grpSp>
        </p:grpSp>
        <p:cxnSp>
          <p:nvCxnSpPr>
            <p:cNvPr id="135" name="Straight Connector 134"/>
            <p:cNvCxnSpPr/>
            <p:nvPr/>
          </p:nvCxnSpPr>
          <p:spPr>
            <a:xfrm flipH="1">
              <a:off x="1203119" y="2468124"/>
              <a:ext cx="26174" cy="215598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grpSp>
      <p:grpSp>
        <p:nvGrpSpPr>
          <p:cNvPr id="131" name="Group 130"/>
          <p:cNvGrpSpPr/>
          <p:nvPr/>
        </p:nvGrpSpPr>
        <p:grpSpPr>
          <a:xfrm>
            <a:off x="1762302" y="4239624"/>
            <a:ext cx="2341670" cy="234621"/>
            <a:chOff x="1493945" y="4349974"/>
            <a:chExt cx="2390447" cy="246221"/>
          </a:xfrm>
        </p:grpSpPr>
        <p:sp>
          <p:nvSpPr>
            <p:cNvPr id="132" name="TextBox 131"/>
            <p:cNvSpPr txBox="1"/>
            <p:nvPr/>
          </p:nvSpPr>
          <p:spPr>
            <a:xfrm>
              <a:off x="1493945" y="4349974"/>
              <a:ext cx="2206053" cy="246221"/>
            </a:xfrm>
            <a:prstGeom prst="rect">
              <a:avLst/>
            </a:prstGeom>
            <a:noFill/>
          </p:spPr>
          <p:txBody>
            <a:bodyPr wrap="none" rtlCol="0">
              <a:spAutoFit/>
            </a:bodyPr>
            <a:lstStyle/>
            <a:p>
              <a:r>
                <a:rPr lang="en-US" sz="1000" b="1" dirty="0" smtClean="0">
                  <a:solidFill>
                    <a:srgbClr val="7030A0"/>
                  </a:solidFill>
                  <a:cs typeface="Times New Roman" panose="02020603050405020304" pitchFamily="18" charset="0"/>
                </a:rPr>
                <a:t>Replicate DAQ Boards for 60 Channels</a:t>
              </a:r>
              <a:endParaRPr lang="en-US" sz="1000" b="1" dirty="0">
                <a:solidFill>
                  <a:srgbClr val="7030A0"/>
                </a:solidFill>
                <a:cs typeface="Times New Roman" panose="02020603050405020304" pitchFamily="18" charset="0"/>
              </a:endParaRPr>
            </a:p>
          </p:txBody>
        </p:sp>
        <p:sp>
          <p:nvSpPr>
            <p:cNvPr id="133" name="Down Arrow 132"/>
            <p:cNvSpPr/>
            <p:nvPr/>
          </p:nvSpPr>
          <p:spPr>
            <a:xfrm>
              <a:off x="3808192" y="4349974"/>
              <a:ext cx="76200" cy="228600"/>
            </a:xfrm>
            <a:prstGeom prst="downArrow">
              <a:avLst/>
            </a:prstGeom>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04" name="Content Placeholder 5"/>
          <p:cNvGraphicFramePr>
            <a:graphicFrameLocks/>
          </p:cNvGraphicFramePr>
          <p:nvPr>
            <p:extLst>
              <p:ext uri="{D42A27DB-BD31-4B8C-83A1-F6EECF244321}">
                <p14:modId xmlns:p14="http://schemas.microsoft.com/office/powerpoint/2010/main" val="1578821318"/>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nvGrpSpPr>
          <p:cNvPr id="16" name="Group 15"/>
          <p:cNvGrpSpPr/>
          <p:nvPr/>
        </p:nvGrpSpPr>
        <p:grpSpPr>
          <a:xfrm>
            <a:off x="6766392" y="2525588"/>
            <a:ext cx="1456157" cy="1463145"/>
            <a:chOff x="6766392" y="2525588"/>
            <a:chExt cx="1456157" cy="1463145"/>
          </a:xfrm>
        </p:grpSpPr>
        <p:sp>
          <p:nvSpPr>
            <p:cNvPr id="112" name="Rectangle 111"/>
            <p:cNvSpPr/>
            <p:nvPr/>
          </p:nvSpPr>
          <p:spPr>
            <a:xfrm>
              <a:off x="6766392" y="3616968"/>
              <a:ext cx="1456157" cy="371765"/>
            </a:xfrm>
            <a:prstGeom prst="rect">
              <a:avLst/>
            </a:prstGeom>
            <a:solidFill>
              <a:schemeClr val="accent4">
                <a:lumMod val="40000"/>
                <a:lumOff val="60000"/>
              </a:schemeClr>
            </a:solidFill>
            <a:ln w="19050">
              <a:solidFill>
                <a:schemeClr val="tx1"/>
              </a:solidFill>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000" dirty="0">
                  <a:solidFill>
                    <a:schemeClr val="tx1"/>
                  </a:solidFill>
                  <a:cs typeface="Times New Roman" panose="02020603050405020304" pitchFamily="18" charset="0"/>
                </a:rPr>
                <a:t>USB Drive with DAQ Software</a:t>
              </a:r>
            </a:p>
          </p:txBody>
        </p:sp>
        <p:cxnSp>
          <p:nvCxnSpPr>
            <p:cNvPr id="8" name="Elbow Connector 7"/>
            <p:cNvCxnSpPr>
              <a:stCxn id="112" idx="3"/>
              <a:endCxn id="170" idx="3"/>
            </p:cNvCxnSpPr>
            <p:nvPr/>
          </p:nvCxnSpPr>
          <p:spPr>
            <a:xfrm flipH="1" flipV="1">
              <a:off x="7886563" y="2525588"/>
              <a:ext cx="335986" cy="1277263"/>
            </a:xfrm>
            <a:prstGeom prst="bentConnector3">
              <a:avLst>
                <a:gd name="adj1" fmla="val -68039"/>
              </a:avLst>
            </a:prstGeom>
            <a:ln>
              <a:tailEnd type="triangle"/>
            </a:ln>
          </p:spPr>
          <p:style>
            <a:lnRef idx="2">
              <a:schemeClr val="dk1"/>
            </a:lnRef>
            <a:fillRef idx="0">
              <a:schemeClr val="dk1"/>
            </a:fillRef>
            <a:effectRef idx="1">
              <a:schemeClr val="dk1"/>
            </a:effectRef>
            <a:fontRef idx="minor">
              <a:schemeClr val="tx1"/>
            </a:fontRef>
          </p:style>
        </p:cxnSp>
      </p:grpSp>
      <p:cxnSp>
        <p:nvCxnSpPr>
          <p:cNvPr id="207" name="Straight Connector 206"/>
          <p:cNvCxnSpPr/>
          <p:nvPr/>
        </p:nvCxnSpPr>
        <p:spPr>
          <a:xfrm>
            <a:off x="892327" y="1923655"/>
            <a:ext cx="2038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4" name="Group 183"/>
          <p:cNvGrpSpPr/>
          <p:nvPr/>
        </p:nvGrpSpPr>
        <p:grpSpPr>
          <a:xfrm>
            <a:off x="1638094" y="1681268"/>
            <a:ext cx="728233" cy="472602"/>
            <a:chOff x="864478" y="1672711"/>
            <a:chExt cx="801580" cy="811369"/>
          </a:xfrm>
        </p:grpSpPr>
        <p:sp>
          <p:nvSpPr>
            <p:cNvPr id="187" name="Rectangle 186"/>
            <p:cNvSpPr/>
            <p:nvPr/>
          </p:nvSpPr>
          <p:spPr>
            <a:xfrm>
              <a:off x="864478" y="1672711"/>
              <a:ext cx="659757" cy="5846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46">
                <a:cs typeface="Times New Roman" panose="02020603050405020304" pitchFamily="18" charset="0"/>
              </a:endParaRPr>
            </a:p>
          </p:txBody>
        </p:sp>
        <p:sp>
          <p:nvSpPr>
            <p:cNvPr id="188" name="Rectangle 187"/>
            <p:cNvSpPr/>
            <p:nvPr/>
          </p:nvSpPr>
          <p:spPr>
            <a:xfrm>
              <a:off x="913457" y="1736651"/>
              <a:ext cx="659757" cy="5741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46">
                <a:cs typeface="Times New Roman" panose="02020603050405020304" pitchFamily="18" charset="0"/>
              </a:endParaRPr>
            </a:p>
          </p:txBody>
        </p:sp>
        <p:sp>
          <p:nvSpPr>
            <p:cNvPr id="189" name="Rectangle 188"/>
            <p:cNvSpPr/>
            <p:nvPr/>
          </p:nvSpPr>
          <p:spPr>
            <a:xfrm>
              <a:off x="959879" y="1801755"/>
              <a:ext cx="659757" cy="5741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46">
                <a:cs typeface="Times New Roman" panose="02020603050405020304" pitchFamily="18" charset="0"/>
              </a:endParaRPr>
            </a:p>
          </p:txBody>
        </p:sp>
        <p:sp>
          <p:nvSpPr>
            <p:cNvPr id="190" name="Rectangle 189"/>
            <p:cNvSpPr/>
            <p:nvPr/>
          </p:nvSpPr>
          <p:spPr>
            <a:xfrm>
              <a:off x="1006300" y="1869026"/>
              <a:ext cx="659758" cy="6150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4" dirty="0" err="1">
                  <a:cs typeface="Times New Roman" panose="02020603050405020304" pitchFamily="18" charset="0"/>
                </a:rPr>
                <a:t>Accel</a:t>
              </a:r>
              <a:r>
                <a:rPr lang="en-US" sz="804" dirty="0">
                  <a:cs typeface="Times New Roman" panose="02020603050405020304" pitchFamily="18" charset="0"/>
                </a:rPr>
                <a:t> Channels (x8)</a:t>
              </a:r>
            </a:p>
          </p:txBody>
        </p:sp>
      </p:grpSp>
      <p:cxnSp>
        <p:nvCxnSpPr>
          <p:cNvPr id="179" name="Straight Arrow Connector 178"/>
          <p:cNvCxnSpPr/>
          <p:nvPr/>
        </p:nvCxnSpPr>
        <p:spPr>
          <a:xfrm flipH="1">
            <a:off x="2385772" y="1901107"/>
            <a:ext cx="266792" cy="5481"/>
          </a:xfrm>
          <a:prstGeom prst="straightConnector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grpSp>
        <p:nvGrpSpPr>
          <p:cNvPr id="24" name="Group 23"/>
          <p:cNvGrpSpPr/>
          <p:nvPr/>
        </p:nvGrpSpPr>
        <p:grpSpPr>
          <a:xfrm>
            <a:off x="381001" y="1542063"/>
            <a:ext cx="4884316" cy="2595680"/>
            <a:chOff x="381001" y="1542063"/>
            <a:chExt cx="4884316" cy="2595680"/>
          </a:xfrm>
        </p:grpSpPr>
        <p:grpSp>
          <p:nvGrpSpPr>
            <p:cNvPr id="22" name="Group 21"/>
            <p:cNvGrpSpPr/>
            <p:nvPr/>
          </p:nvGrpSpPr>
          <p:grpSpPr>
            <a:xfrm>
              <a:off x="381001" y="1542063"/>
              <a:ext cx="4884316" cy="2595680"/>
              <a:chOff x="381001" y="1542063"/>
              <a:chExt cx="4884316" cy="2595680"/>
            </a:xfrm>
          </p:grpSpPr>
          <p:sp>
            <p:nvSpPr>
              <p:cNvPr id="180" name="Rectangle 179"/>
              <p:cNvSpPr/>
              <p:nvPr/>
            </p:nvSpPr>
            <p:spPr>
              <a:xfrm>
                <a:off x="2560834" y="1565825"/>
                <a:ext cx="2498228" cy="775244"/>
              </a:xfrm>
              <a:prstGeom prst="rect">
                <a:avLst/>
              </a:prstGeom>
              <a:solidFill>
                <a:schemeClr val="accent3">
                  <a:lumMod val="40000"/>
                  <a:lumOff val="60000"/>
                </a:schemeClr>
              </a:solid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endParaRPr lang="en-US" sz="1446">
                  <a:cs typeface="Times New Roman" panose="02020603050405020304" pitchFamily="18" charset="0"/>
                </a:endParaRPr>
              </a:p>
            </p:txBody>
          </p:sp>
          <p:sp>
            <p:nvSpPr>
              <p:cNvPr id="181" name="TextBox 180"/>
              <p:cNvSpPr txBox="1"/>
              <p:nvPr/>
            </p:nvSpPr>
            <p:spPr>
              <a:xfrm>
                <a:off x="3133832" y="1542063"/>
                <a:ext cx="1379033" cy="234621"/>
              </a:xfrm>
              <a:prstGeom prst="rect">
                <a:avLst/>
              </a:prstGeom>
              <a:noFill/>
            </p:spPr>
            <p:txBody>
              <a:bodyPr wrap="none" rtlCol="0">
                <a:spAutoFit/>
              </a:bodyPr>
              <a:lstStyle/>
              <a:p>
                <a:r>
                  <a:rPr lang="en-US" sz="1000" b="1" dirty="0">
                    <a:cs typeface="Times New Roman" panose="02020603050405020304" pitchFamily="18" charset="0"/>
                  </a:rPr>
                  <a:t>Data Acquisition Board</a:t>
                </a:r>
              </a:p>
            </p:txBody>
          </p:sp>
          <p:sp>
            <p:nvSpPr>
              <p:cNvPr id="182" name="Rectangle 181"/>
              <p:cNvSpPr/>
              <p:nvPr/>
            </p:nvSpPr>
            <p:spPr>
              <a:xfrm>
                <a:off x="2652647" y="1834733"/>
                <a:ext cx="1019868" cy="363858"/>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dirty="0">
                    <a:cs typeface="Times New Roman" panose="02020603050405020304" pitchFamily="18" charset="0"/>
                  </a:rPr>
                  <a:t>Signal Conditioning</a:t>
                </a:r>
              </a:p>
            </p:txBody>
          </p:sp>
          <p:sp>
            <p:nvSpPr>
              <p:cNvPr id="183" name="Rectangle 182"/>
              <p:cNvSpPr/>
              <p:nvPr/>
            </p:nvSpPr>
            <p:spPr>
              <a:xfrm>
                <a:off x="3915970" y="1780886"/>
                <a:ext cx="1037486" cy="467583"/>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dirty="0" smtClean="0">
                    <a:cs typeface="Times New Roman" panose="02020603050405020304" pitchFamily="18" charset="0"/>
                  </a:rPr>
                  <a:t>8-input S/H </a:t>
                </a:r>
              </a:p>
              <a:p>
                <a:pPr algn="ctr"/>
                <a:r>
                  <a:rPr lang="en-US" sz="1200" dirty="0" smtClean="0">
                    <a:cs typeface="Times New Roman" panose="02020603050405020304" pitchFamily="18" charset="0"/>
                  </a:rPr>
                  <a:t>ADC</a:t>
                </a:r>
                <a:endParaRPr lang="en-US" sz="1200" dirty="0">
                  <a:cs typeface="Times New Roman" panose="02020603050405020304" pitchFamily="18" charset="0"/>
                </a:endParaRPr>
              </a:p>
            </p:txBody>
          </p:sp>
          <p:cxnSp>
            <p:nvCxnSpPr>
              <p:cNvPr id="186" name="Straight Arrow Connector 185"/>
              <p:cNvCxnSpPr>
                <a:stCxn id="182" idx="3"/>
                <a:endCxn id="183" idx="1"/>
              </p:cNvCxnSpPr>
              <p:nvPr/>
            </p:nvCxnSpPr>
            <p:spPr>
              <a:xfrm flipV="1">
                <a:off x="3672514" y="2014677"/>
                <a:ext cx="243455" cy="198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Elbow Connector 115"/>
              <p:cNvCxnSpPr>
                <a:stCxn id="183" idx="3"/>
                <a:endCxn id="115" idx="1"/>
              </p:cNvCxnSpPr>
              <p:nvPr/>
            </p:nvCxnSpPr>
            <p:spPr>
              <a:xfrm>
                <a:off x="4953456" y="2014678"/>
                <a:ext cx="306519" cy="359521"/>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125" name="Group 124"/>
              <p:cNvGrpSpPr/>
              <p:nvPr/>
            </p:nvGrpSpPr>
            <p:grpSpPr>
              <a:xfrm>
                <a:off x="381001" y="2105449"/>
                <a:ext cx="883647" cy="2032294"/>
                <a:chOff x="140413" y="2143892"/>
                <a:chExt cx="902053" cy="2132774"/>
              </a:xfrm>
            </p:grpSpPr>
            <p:sp>
              <p:nvSpPr>
                <p:cNvPr id="148" name="TextBox 147"/>
                <p:cNvSpPr txBox="1"/>
                <p:nvPr/>
              </p:nvSpPr>
              <p:spPr>
                <a:xfrm>
                  <a:off x="250955" y="3768835"/>
                  <a:ext cx="777777" cy="507831"/>
                </a:xfrm>
                <a:prstGeom prst="rect">
                  <a:avLst/>
                </a:prstGeom>
                <a:noFill/>
              </p:spPr>
              <p:txBody>
                <a:bodyPr wrap="none" rtlCol="0">
                  <a:spAutoFit/>
                </a:bodyPr>
                <a:lstStyle/>
                <a:p>
                  <a:r>
                    <a:rPr lang="en-US" sz="900" b="1" dirty="0">
                      <a:cs typeface="Times New Roman" panose="02020603050405020304" pitchFamily="18" charset="0"/>
                    </a:rPr>
                    <a:t>120VAC</a:t>
                  </a:r>
                </a:p>
                <a:p>
                  <a:r>
                    <a:rPr lang="en-US" sz="900" b="1" dirty="0">
                      <a:cs typeface="Times New Roman" panose="02020603050405020304" pitchFamily="18" charset="0"/>
                    </a:rPr>
                    <a:t>60 Hz</a:t>
                  </a:r>
                </a:p>
                <a:p>
                  <a:r>
                    <a:rPr lang="en-US" sz="900" b="1" dirty="0">
                      <a:cs typeface="Times New Roman" panose="02020603050405020304" pitchFamily="18" charset="0"/>
                    </a:rPr>
                    <a:t>(wall outlet)</a:t>
                  </a:r>
                </a:p>
              </p:txBody>
            </p:sp>
            <p:cxnSp>
              <p:nvCxnSpPr>
                <p:cNvPr id="143" name="Elbow Connector 142"/>
                <p:cNvCxnSpPr>
                  <a:endCxn id="145" idx="2"/>
                </p:cNvCxnSpPr>
                <p:nvPr/>
              </p:nvCxnSpPr>
              <p:spPr>
                <a:xfrm rot="5400000" flipH="1" flipV="1">
                  <a:off x="509419" y="3175499"/>
                  <a:ext cx="162549" cy="1494"/>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4" name="Rectangle 143"/>
                <p:cNvSpPr/>
                <p:nvPr/>
              </p:nvSpPr>
              <p:spPr>
                <a:xfrm>
                  <a:off x="234839" y="2143892"/>
                  <a:ext cx="710212" cy="219728"/>
                </a:xfrm>
                <a:prstGeom prst="rect">
                  <a:avLst/>
                </a:prstGeom>
                <a:solidFill>
                  <a:schemeClr val="bg2">
                    <a:lumMod val="9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125" b="1" dirty="0">
                      <a:solidFill>
                        <a:schemeClr val="tx1"/>
                      </a:solidFill>
                    </a:rPr>
                    <a:t>Switch</a:t>
                  </a:r>
                </a:p>
              </p:txBody>
            </p:sp>
            <p:sp>
              <p:nvSpPr>
                <p:cNvPr id="145" name="Rectangle 144"/>
                <p:cNvSpPr/>
                <p:nvPr/>
              </p:nvSpPr>
              <p:spPr>
                <a:xfrm>
                  <a:off x="140413" y="2594438"/>
                  <a:ext cx="902053" cy="500533"/>
                </a:xfrm>
                <a:prstGeom prst="rect">
                  <a:avLst/>
                </a:prstGeom>
                <a:solidFill>
                  <a:srgbClr val="FF858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cs typeface="Times New Roman" panose="02020603050405020304" pitchFamily="18" charset="0"/>
                    </a:rPr>
                    <a:t>Power </a:t>
                  </a:r>
                </a:p>
                <a:p>
                  <a:pPr algn="ctr"/>
                  <a:r>
                    <a:rPr lang="en-US" sz="1000" b="1" dirty="0">
                      <a:solidFill>
                        <a:schemeClr val="tx1"/>
                      </a:solidFill>
                      <a:cs typeface="Times New Roman" panose="02020603050405020304" pitchFamily="18" charset="0"/>
                    </a:rPr>
                    <a:t>Supply</a:t>
                  </a:r>
                </a:p>
              </p:txBody>
            </p:sp>
            <p:cxnSp>
              <p:nvCxnSpPr>
                <p:cNvPr id="146" name="Elbow Connector 145"/>
                <p:cNvCxnSpPr>
                  <a:stCxn id="144" idx="2"/>
                  <a:endCxn id="145" idx="0"/>
                </p:cNvCxnSpPr>
                <p:nvPr/>
              </p:nvCxnSpPr>
              <p:spPr>
                <a:xfrm rot="16200000" flipH="1">
                  <a:off x="475283" y="2478281"/>
                  <a:ext cx="230818" cy="149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28" name="Elbow Connector 127"/>
              <p:cNvCxnSpPr>
                <a:stCxn id="145" idx="3"/>
                <a:endCxn id="182" idx="0"/>
              </p:cNvCxnSpPr>
              <p:nvPr/>
            </p:nvCxnSpPr>
            <p:spPr>
              <a:xfrm flipV="1">
                <a:off x="1264648" y="1834732"/>
                <a:ext cx="1897933" cy="938512"/>
              </a:xfrm>
              <a:prstGeom prst="bentConnector4">
                <a:avLst>
                  <a:gd name="adj1" fmla="val 5807"/>
                  <a:gd name="adj2" fmla="val 123210"/>
                </a:avLst>
              </a:prstGeom>
              <a:ln>
                <a:solidFill>
                  <a:srgbClr val="FF0000"/>
                </a:solidFill>
                <a:tailEnd type="triangle"/>
              </a:ln>
            </p:spPr>
            <p:style>
              <a:lnRef idx="2">
                <a:schemeClr val="accent6"/>
              </a:lnRef>
              <a:fillRef idx="0">
                <a:schemeClr val="accent6"/>
              </a:fillRef>
              <a:effectRef idx="1">
                <a:schemeClr val="accent6"/>
              </a:effectRef>
              <a:fontRef idx="minor">
                <a:schemeClr val="tx1"/>
              </a:fontRef>
            </p:style>
          </p:cxnSp>
          <p:sp>
            <p:nvSpPr>
              <p:cNvPr id="129" name="TextBox 128"/>
              <p:cNvSpPr txBox="1"/>
              <p:nvPr/>
            </p:nvSpPr>
            <p:spPr>
              <a:xfrm>
                <a:off x="951785" y="2664092"/>
                <a:ext cx="380326" cy="234621"/>
              </a:xfrm>
              <a:prstGeom prst="rect">
                <a:avLst/>
              </a:prstGeom>
              <a:noFill/>
            </p:spPr>
            <p:txBody>
              <a:bodyPr wrap="none" rtlCol="0">
                <a:spAutoFit/>
              </a:bodyPr>
              <a:lstStyle/>
              <a:p>
                <a:r>
                  <a:rPr lang="en-US" sz="1000" dirty="0">
                    <a:cs typeface="Times New Roman" panose="02020603050405020304" pitchFamily="18" charset="0"/>
                  </a:rPr>
                  <a:t>24V</a:t>
                </a:r>
              </a:p>
            </p:txBody>
          </p:sp>
          <p:cxnSp>
            <p:nvCxnSpPr>
              <p:cNvPr id="109" name="Straight Arrow Connector 108"/>
              <p:cNvCxnSpPr/>
              <p:nvPr/>
            </p:nvCxnSpPr>
            <p:spPr>
              <a:xfrm flipH="1">
                <a:off x="4956540" y="1903847"/>
                <a:ext cx="308777" cy="2134"/>
              </a:xfrm>
              <a:prstGeom prst="straightConnector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grpSp>
        <p:pic>
          <p:nvPicPr>
            <p:cNvPr id="23" name="Picture 22"/>
            <p:cNvPicPr>
              <a:picLocks noChangeAspect="1"/>
            </p:cNvPicPr>
            <p:nvPr/>
          </p:nvPicPr>
          <p:blipFill rotWithShape="1">
            <a:blip r:embed="rId16" cstate="print">
              <a:extLst>
                <a:ext uri="{28A0092B-C50C-407E-A947-70E740481C1C}">
                  <a14:useLocalDpi xmlns:a14="http://schemas.microsoft.com/office/drawing/2010/main" val="0"/>
                </a:ext>
              </a:extLst>
            </a:blip>
            <a:srcRect l="13151" t="9319" r="14590" b="14764"/>
            <a:stretch/>
          </p:blipFill>
          <p:spPr>
            <a:xfrm>
              <a:off x="636952" y="3181350"/>
              <a:ext cx="353647" cy="516431"/>
            </a:xfrm>
            <a:prstGeom prst="rect">
              <a:avLst/>
            </a:prstGeom>
          </p:spPr>
        </p:pic>
      </p:grpSp>
      <p:cxnSp>
        <p:nvCxnSpPr>
          <p:cNvPr id="185" name="Straight Arrow Connector 184"/>
          <p:cNvCxnSpPr/>
          <p:nvPr/>
        </p:nvCxnSpPr>
        <p:spPr>
          <a:xfrm>
            <a:off x="2379506" y="2090368"/>
            <a:ext cx="257249" cy="50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65578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0" presetClass="path" presetSubtype="0" accel="50000" decel="50000" fill="hold" nodeType="clickEffect">
                                  <p:stCondLst>
                                    <p:cond delay="0"/>
                                  </p:stCondLst>
                                  <p:childTnLst>
                                    <p:animMotion origin="layout" path="M -8.33333E-7 -1.23457E-6 L -8.33333E-7 -1.23457E-6 C 0.00122 0.01945 0.0007 0.01574 0.0007 -0.01142 L -8.33333E-7 -1.23457E-6 Z " pathEditMode="relative" ptsTypes="AAAA">
                                      <p:cBhvr>
                                        <p:cTn id="32" dur="2000" fill="hold"/>
                                        <p:tgtEl>
                                          <p:spTgt spid="184"/>
                                        </p:tgtEl>
                                        <p:attrNameLst>
                                          <p:attrName>ppt_x</p:attrName>
                                          <p:attrName>ppt_y</p:attrName>
                                        </p:attrNameLst>
                                      </p:cBhvr>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2"/>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171"/>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7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2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1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2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2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2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animBg="1"/>
      <p:bldP spid="171" grpId="0" animBg="1"/>
      <p:bldP spid="171"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638300"/>
            <a:ext cx="7772400" cy="3505200"/>
          </a:xfrm>
        </p:spPr>
        <p:txBody>
          <a:bodyPr>
            <a:noAutofit/>
          </a:bodyPr>
          <a:lstStyle/>
          <a:p>
            <a:r>
              <a:rPr lang="en-US" sz="8000" dirty="0" smtClean="0">
                <a:solidFill>
                  <a:schemeClr val="bg2">
                    <a:lumMod val="25000"/>
                  </a:schemeClr>
                </a:solidFill>
              </a:rPr>
              <a:t>Electrical Hardware FEASIBILITY</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823069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298739"/>
            <a:ext cx="8229600" cy="857250"/>
          </a:xfrm>
        </p:spPr>
        <p:txBody>
          <a:bodyPr/>
          <a:lstStyle/>
          <a:p>
            <a:pPr algn="l"/>
            <a:r>
              <a:rPr lang="en-US" b="1" dirty="0" smtClean="0">
                <a:solidFill>
                  <a:schemeClr val="bg2">
                    <a:lumMod val="25000"/>
                  </a:schemeClr>
                </a:solidFill>
              </a:rPr>
              <a:t>PROJECT STATEMENT:</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466851"/>
            <a:ext cx="8229600" cy="2209799"/>
          </a:xfrm>
        </p:spPr>
        <p:txBody>
          <a:bodyPr>
            <a:normAutofit fontScale="92500"/>
          </a:bodyPr>
          <a:lstStyle/>
          <a:p>
            <a:pPr marL="0" indent="0" algn="ctr">
              <a:buNone/>
            </a:pPr>
            <a:r>
              <a:rPr lang="en-US" sz="2800" dirty="0">
                <a:solidFill>
                  <a:schemeClr val="bg2">
                    <a:lumMod val="25000"/>
                  </a:schemeClr>
                </a:solidFill>
              </a:rPr>
              <a:t>The 5 kg </a:t>
            </a:r>
            <a:r>
              <a:rPr lang="en-US" sz="2800" dirty="0" err="1">
                <a:solidFill>
                  <a:schemeClr val="bg2">
                    <a:lumMod val="25000"/>
                  </a:schemeClr>
                </a:solidFill>
              </a:rPr>
              <a:t>FeatherCraft</a:t>
            </a:r>
            <a:r>
              <a:rPr lang="en-US" sz="2800" dirty="0">
                <a:solidFill>
                  <a:schemeClr val="bg2">
                    <a:lumMod val="25000"/>
                  </a:schemeClr>
                </a:solidFill>
              </a:rPr>
              <a:t> structure shall provide support for a 100 kg total mass commercial spacecraft with reduced structural manufacturing time and materials cost, and enable the spacecraft to survive launch to and deployment from the ISS for a nadir facing </a:t>
            </a:r>
            <a:r>
              <a:rPr lang="en-US" sz="2800" dirty="0" err="1" smtClean="0">
                <a:solidFill>
                  <a:schemeClr val="bg2">
                    <a:lumMod val="25000"/>
                  </a:schemeClr>
                </a:solidFill>
              </a:rPr>
              <a:t>missionJORGE</a:t>
            </a:r>
            <a:r>
              <a:rPr lang="en-US" sz="2800" dirty="0" smtClean="0">
                <a:solidFill>
                  <a:schemeClr val="bg2">
                    <a:lumMod val="25000"/>
                  </a:schemeClr>
                </a:solidFill>
              </a:rPr>
              <a:t>=DICK.</a:t>
            </a:r>
            <a:endParaRPr lang="en-US" sz="2800" dirty="0">
              <a:solidFill>
                <a:schemeClr val="bg2">
                  <a:lumMod val="25000"/>
                </a:schemeClr>
              </a:solidFill>
            </a:endParaRPr>
          </a:p>
        </p:txBody>
      </p:sp>
      <p:graphicFrame>
        <p:nvGraphicFramePr>
          <p:cNvPr id="7" name="Content Placeholder 5"/>
          <p:cNvGraphicFramePr>
            <a:graphicFrameLocks/>
          </p:cNvGraphicFramePr>
          <p:nvPr>
            <p:extLst>
              <p:ext uri="{D42A27DB-BD31-4B8C-83A1-F6EECF244321}">
                <p14:modId xmlns:p14="http://schemas.microsoft.com/office/powerpoint/2010/main" val="1519723045"/>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8954319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ACCELEROMETERS: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05200" y="1191779"/>
            <a:ext cx="1271057" cy="1348517"/>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01789" y="1191779"/>
            <a:ext cx="1355988" cy="1348517"/>
          </a:xfrm>
          <a:prstGeom prst="rect">
            <a:avLst/>
          </a:prstGeom>
        </p:spPr>
      </p:pic>
      <p:sp>
        <p:nvSpPr>
          <p:cNvPr id="8" name="TextBox 7"/>
          <p:cNvSpPr txBox="1"/>
          <p:nvPr/>
        </p:nvSpPr>
        <p:spPr>
          <a:xfrm>
            <a:off x="3112028" y="2480757"/>
            <a:ext cx="2057400" cy="369332"/>
          </a:xfrm>
          <a:prstGeom prst="rect">
            <a:avLst/>
          </a:prstGeom>
          <a:noFill/>
        </p:spPr>
        <p:txBody>
          <a:bodyPr wrap="square" rtlCol="0">
            <a:spAutoFit/>
          </a:bodyPr>
          <a:lstStyle/>
          <a:p>
            <a:pPr algn="ctr"/>
            <a:r>
              <a:rPr lang="en-US" dirty="0" smtClean="0"/>
              <a:t>Single Axis </a:t>
            </a:r>
            <a:r>
              <a:rPr lang="en-US" sz="1000" dirty="0"/>
              <a:t>(</a:t>
            </a:r>
            <a:r>
              <a:rPr lang="en-US" sz="1000" dirty="0" smtClean="0"/>
              <a:t>PCB-333B30)</a:t>
            </a:r>
          </a:p>
        </p:txBody>
      </p:sp>
      <p:graphicFrame>
        <p:nvGraphicFramePr>
          <p:cNvPr id="11" name="Content Placeholder 5"/>
          <p:cNvGraphicFramePr>
            <a:graphicFrameLocks/>
          </p:cNvGraphicFramePr>
          <p:nvPr>
            <p:extLst>
              <p:ext uri="{D42A27DB-BD31-4B8C-83A1-F6EECF244321}">
                <p14:modId xmlns:p14="http://schemas.microsoft.com/office/powerpoint/2010/main" val="1871236557"/>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3" name="TextBox 12"/>
          <p:cNvSpPr txBox="1"/>
          <p:nvPr/>
        </p:nvSpPr>
        <p:spPr>
          <a:xfrm>
            <a:off x="6400800" y="2534334"/>
            <a:ext cx="2057400" cy="646331"/>
          </a:xfrm>
          <a:prstGeom prst="rect">
            <a:avLst/>
          </a:prstGeom>
          <a:noFill/>
        </p:spPr>
        <p:txBody>
          <a:bodyPr wrap="square" rtlCol="0">
            <a:spAutoFit/>
          </a:bodyPr>
          <a:lstStyle/>
          <a:p>
            <a:r>
              <a:rPr lang="en-US" dirty="0" smtClean="0"/>
              <a:t>Tri-axial </a:t>
            </a:r>
            <a:r>
              <a:rPr lang="en-US" sz="1000" dirty="0" smtClean="0"/>
              <a:t>(PCB-356A16)</a:t>
            </a:r>
            <a:endParaRPr lang="en-US" sz="1000" dirty="0"/>
          </a:p>
          <a:p>
            <a:pPr algn="ctr"/>
            <a:endParaRPr lang="en-US" dirty="0" smtClean="0"/>
          </a:p>
        </p:txBody>
      </p:sp>
      <p:graphicFrame>
        <p:nvGraphicFramePr>
          <p:cNvPr id="14" name="Content Placeholder 9"/>
          <p:cNvGraphicFramePr>
            <a:graphicFrameLocks/>
          </p:cNvGraphicFramePr>
          <p:nvPr>
            <p:extLst>
              <p:ext uri="{D42A27DB-BD31-4B8C-83A1-F6EECF244321}">
                <p14:modId xmlns:p14="http://schemas.microsoft.com/office/powerpoint/2010/main" val="2505227668"/>
              </p:ext>
            </p:extLst>
          </p:nvPr>
        </p:nvGraphicFramePr>
        <p:xfrm>
          <a:off x="3541579" y="3028950"/>
          <a:ext cx="4141787" cy="1066800"/>
        </p:xfrm>
        <a:graphic>
          <a:graphicData uri="http://schemas.openxmlformats.org/drawingml/2006/table">
            <a:tbl>
              <a:tblPr firstRow="1" bandRow="1">
                <a:tableStyleId>{EB344D84-9AFB-497E-A393-DC336BA19D2E}</a:tableStyleId>
              </a:tblPr>
              <a:tblGrid>
                <a:gridCol w="1430799"/>
                <a:gridCol w="903663"/>
                <a:gridCol w="1807325"/>
              </a:tblGrid>
              <a:tr h="355600">
                <a:tc>
                  <a:txBody>
                    <a:bodyPr/>
                    <a:lstStyle/>
                    <a:p>
                      <a:pPr algn="ctr"/>
                      <a:r>
                        <a:rPr lang="en-US" sz="1600" dirty="0" smtClean="0"/>
                        <a:t>Accelerometer</a:t>
                      </a:r>
                      <a:endParaRPr lang="en-US" sz="1600" dirty="0">
                        <a:solidFill>
                          <a:schemeClr val="bg2">
                            <a:lumMod val="25000"/>
                          </a:schemeClr>
                        </a:solidFill>
                      </a:endParaRPr>
                    </a:p>
                  </a:txBody>
                  <a:tcPr>
                    <a:solidFill>
                      <a:schemeClr val="tx2"/>
                    </a:solidFill>
                  </a:tcPr>
                </a:tc>
                <a:tc>
                  <a:txBody>
                    <a:bodyPr/>
                    <a:lstStyle/>
                    <a:p>
                      <a:pPr algn="ctr"/>
                      <a:r>
                        <a:rPr lang="en-US" sz="1600" dirty="0" smtClean="0">
                          <a:solidFill>
                            <a:schemeClr val="bg1"/>
                          </a:solidFill>
                        </a:rPr>
                        <a:t>Buy</a:t>
                      </a:r>
                      <a:endParaRPr lang="en-US" sz="1600" dirty="0">
                        <a:solidFill>
                          <a:schemeClr val="bg1"/>
                        </a:solidFill>
                      </a:endParaRPr>
                    </a:p>
                  </a:txBody>
                  <a:tcPr>
                    <a:solidFill>
                      <a:schemeClr val="tx2"/>
                    </a:solidFill>
                  </a:tcPr>
                </a:tc>
                <a:tc>
                  <a:txBody>
                    <a:bodyPr/>
                    <a:lstStyle/>
                    <a:p>
                      <a:pPr algn="ctr"/>
                      <a:r>
                        <a:rPr lang="en-US" sz="1600" dirty="0" smtClean="0">
                          <a:solidFill>
                            <a:schemeClr val="lt1"/>
                          </a:solidFill>
                        </a:rPr>
                        <a:t>Rent</a:t>
                      </a:r>
                      <a:endParaRPr lang="en-US" sz="1600" dirty="0">
                        <a:solidFill>
                          <a:schemeClr val="bg2">
                            <a:lumMod val="25000"/>
                          </a:schemeClr>
                        </a:solidFill>
                      </a:endParaRPr>
                    </a:p>
                  </a:txBody>
                  <a:tcPr>
                    <a:solidFill>
                      <a:schemeClr val="tx2"/>
                    </a:solidFill>
                  </a:tcPr>
                </a:tc>
              </a:tr>
              <a:tr h="355600">
                <a:tc>
                  <a:txBody>
                    <a:bodyPr/>
                    <a:lstStyle/>
                    <a:p>
                      <a:pPr algn="ctr"/>
                      <a:r>
                        <a:rPr lang="en-US" sz="1600" dirty="0" smtClean="0">
                          <a:solidFill>
                            <a:schemeClr val="bg2">
                              <a:lumMod val="25000"/>
                            </a:schemeClr>
                          </a:solidFill>
                        </a:rPr>
                        <a:t>Single</a:t>
                      </a:r>
                      <a:r>
                        <a:rPr lang="en-US" sz="1600" baseline="0" dirty="0" smtClean="0">
                          <a:solidFill>
                            <a:schemeClr val="bg2">
                              <a:lumMod val="25000"/>
                            </a:schemeClr>
                          </a:solidFill>
                        </a:rPr>
                        <a:t> axis</a:t>
                      </a:r>
                      <a:endParaRPr lang="en-US" sz="1600" dirty="0">
                        <a:solidFill>
                          <a:schemeClr val="bg2">
                            <a:lumMod val="25000"/>
                          </a:schemeClr>
                        </a:solidFill>
                      </a:endParaRPr>
                    </a:p>
                  </a:txBody>
                  <a:tcPr/>
                </a:tc>
                <a:tc>
                  <a:txBody>
                    <a:bodyPr/>
                    <a:lstStyle/>
                    <a:p>
                      <a:pPr algn="ctr"/>
                      <a:r>
                        <a:rPr lang="en-US" sz="1600" dirty="0" smtClean="0">
                          <a:solidFill>
                            <a:schemeClr val="bg2">
                              <a:lumMod val="25000"/>
                            </a:schemeClr>
                          </a:solidFill>
                        </a:rPr>
                        <a:t>$297</a:t>
                      </a:r>
                      <a:endParaRPr lang="en-US" sz="1600" dirty="0">
                        <a:solidFill>
                          <a:schemeClr val="bg2">
                            <a:lumMod val="25000"/>
                          </a:schemeClr>
                        </a:solidFill>
                      </a:endParaRPr>
                    </a:p>
                  </a:txBody>
                  <a:tcPr/>
                </a:tc>
                <a:tc>
                  <a:txBody>
                    <a:bodyPr/>
                    <a:lstStyle/>
                    <a:p>
                      <a:pPr algn="ctr"/>
                      <a:r>
                        <a:rPr lang="en-US" sz="1600" dirty="0" smtClean="0">
                          <a:solidFill>
                            <a:schemeClr val="bg2">
                              <a:lumMod val="25000"/>
                            </a:schemeClr>
                          </a:solidFill>
                        </a:rPr>
                        <a:t>$60/ month</a:t>
                      </a:r>
                      <a:endParaRPr lang="en-US" sz="1600" dirty="0">
                        <a:solidFill>
                          <a:schemeClr val="bg2">
                            <a:lumMod val="25000"/>
                          </a:schemeClr>
                        </a:solidFill>
                      </a:endParaRPr>
                    </a:p>
                  </a:txBody>
                  <a:tcPr/>
                </a:tc>
              </a:tr>
              <a:tr h="355600">
                <a:tc>
                  <a:txBody>
                    <a:bodyPr/>
                    <a:lstStyle/>
                    <a:p>
                      <a:pPr algn="ctr"/>
                      <a:r>
                        <a:rPr lang="en-US" sz="1600" dirty="0" smtClean="0">
                          <a:solidFill>
                            <a:schemeClr val="bg2">
                              <a:lumMod val="25000"/>
                            </a:schemeClr>
                          </a:solidFill>
                        </a:rPr>
                        <a:t>Tri-axial</a:t>
                      </a:r>
                      <a:endParaRPr lang="en-US" sz="1600" dirty="0">
                        <a:solidFill>
                          <a:schemeClr val="bg2">
                            <a:lumMod val="25000"/>
                          </a:schemeClr>
                        </a:solidFill>
                      </a:endParaRPr>
                    </a:p>
                  </a:txBody>
                  <a:tcPr/>
                </a:tc>
                <a:tc>
                  <a:txBody>
                    <a:bodyPr/>
                    <a:lstStyle/>
                    <a:p>
                      <a:pPr algn="ctr"/>
                      <a:r>
                        <a:rPr lang="en-US" sz="1600" dirty="0" smtClean="0">
                          <a:solidFill>
                            <a:schemeClr val="bg2">
                              <a:lumMod val="25000"/>
                            </a:schemeClr>
                          </a:solidFill>
                        </a:rPr>
                        <a:t>$931.50</a:t>
                      </a:r>
                      <a:endParaRPr lang="en-US" sz="1600" dirty="0">
                        <a:solidFill>
                          <a:schemeClr val="bg2">
                            <a:lumMod val="25000"/>
                          </a:schemeClr>
                        </a:solidFill>
                      </a:endParaRPr>
                    </a:p>
                  </a:txBody>
                  <a:tcPr/>
                </a:tc>
                <a:tc>
                  <a:txBody>
                    <a:bodyPr/>
                    <a:lstStyle/>
                    <a:p>
                      <a:pPr algn="ctr"/>
                      <a:r>
                        <a:rPr lang="en-US" sz="1600" dirty="0" smtClean="0">
                          <a:solidFill>
                            <a:schemeClr val="bg2">
                              <a:lumMod val="25000"/>
                            </a:schemeClr>
                          </a:solidFill>
                        </a:rPr>
                        <a:t>$200/ month</a:t>
                      </a:r>
                      <a:endParaRPr lang="en-US" sz="1600" dirty="0">
                        <a:solidFill>
                          <a:schemeClr val="bg2">
                            <a:lumMod val="25000"/>
                          </a:schemeClr>
                        </a:solidFill>
                      </a:endParaRPr>
                    </a:p>
                  </a:txBody>
                  <a:tcPr/>
                </a:tc>
              </a:tr>
            </a:tbl>
          </a:graphicData>
        </a:graphic>
      </p:graphicFrame>
      <p:sp>
        <p:nvSpPr>
          <p:cNvPr id="16" name="TextBox 15"/>
          <p:cNvSpPr txBox="1"/>
          <p:nvPr/>
        </p:nvSpPr>
        <p:spPr>
          <a:xfrm>
            <a:off x="301978" y="1665149"/>
            <a:ext cx="2514600" cy="2369880"/>
          </a:xfrm>
          <a:prstGeom prst="rect">
            <a:avLst/>
          </a:prstGeom>
          <a:noFill/>
        </p:spPr>
        <p:txBody>
          <a:bodyPr wrap="square" rtlCol="0">
            <a:spAutoFit/>
          </a:bodyPr>
          <a:lstStyle/>
          <a:p>
            <a:r>
              <a:rPr lang="en-US" b="1" dirty="0" smtClean="0">
                <a:solidFill>
                  <a:schemeClr val="bg2">
                    <a:lumMod val="25000"/>
                  </a:schemeClr>
                </a:solidFill>
              </a:rPr>
              <a:t>Resources:</a:t>
            </a:r>
          </a:p>
          <a:p>
            <a:pPr marL="285750" indent="-285750">
              <a:buFont typeface="Wingdings" panose="05000000000000000000" pitchFamily="2" charset="2"/>
              <a:buChar char="§"/>
            </a:pPr>
            <a:r>
              <a:rPr lang="en-US" sz="1600" dirty="0" smtClean="0">
                <a:solidFill>
                  <a:schemeClr val="bg2">
                    <a:lumMod val="25000"/>
                  </a:schemeClr>
                </a:solidFill>
              </a:rPr>
              <a:t>Trudy </a:t>
            </a:r>
            <a:r>
              <a:rPr lang="en-US" sz="1600" dirty="0">
                <a:solidFill>
                  <a:schemeClr val="bg2">
                    <a:lumMod val="25000"/>
                  </a:schemeClr>
                </a:solidFill>
              </a:rPr>
              <a:t>Schwartz </a:t>
            </a:r>
            <a:endParaRPr lang="en-US" sz="1600" dirty="0" smtClean="0">
              <a:solidFill>
                <a:schemeClr val="bg2">
                  <a:lumMod val="25000"/>
                </a:schemeClr>
              </a:solidFill>
            </a:endParaRPr>
          </a:p>
          <a:p>
            <a:pPr marL="285750" indent="-285750">
              <a:buFont typeface="Wingdings" panose="05000000000000000000" pitchFamily="2" charset="2"/>
              <a:buChar char="§"/>
            </a:pPr>
            <a:r>
              <a:rPr lang="en-US" sz="1600" dirty="0" smtClean="0">
                <a:solidFill>
                  <a:schemeClr val="bg2">
                    <a:lumMod val="25000"/>
                  </a:schemeClr>
                </a:solidFill>
              </a:rPr>
              <a:t>Christine </a:t>
            </a:r>
            <a:r>
              <a:rPr lang="en-US" sz="1600" dirty="0">
                <a:solidFill>
                  <a:schemeClr val="bg2">
                    <a:lumMod val="25000"/>
                  </a:schemeClr>
                </a:solidFill>
              </a:rPr>
              <a:t>Buckler (ITLL) for </a:t>
            </a:r>
            <a:r>
              <a:rPr lang="en-US" sz="1600" dirty="0" smtClean="0">
                <a:solidFill>
                  <a:schemeClr val="bg2">
                    <a:lumMod val="25000"/>
                  </a:schemeClr>
                </a:solidFill>
              </a:rPr>
              <a:t>barrowing </a:t>
            </a:r>
            <a:r>
              <a:rPr lang="en-US" sz="1600" dirty="0" err="1">
                <a:solidFill>
                  <a:schemeClr val="bg2">
                    <a:lumMod val="25000"/>
                  </a:schemeClr>
                </a:solidFill>
              </a:rPr>
              <a:t>accels</a:t>
            </a:r>
            <a:r>
              <a:rPr lang="en-US" sz="1600" dirty="0">
                <a:solidFill>
                  <a:schemeClr val="bg2">
                    <a:lumMod val="25000"/>
                  </a:schemeClr>
                </a:solidFill>
              </a:rPr>
              <a:t> and </a:t>
            </a:r>
            <a:r>
              <a:rPr lang="en-US" sz="1600" dirty="0" smtClean="0">
                <a:solidFill>
                  <a:schemeClr val="bg2">
                    <a:lumMod val="25000"/>
                  </a:schemeClr>
                </a:solidFill>
              </a:rPr>
              <a:t>cables</a:t>
            </a:r>
          </a:p>
          <a:p>
            <a:pPr marL="285750" indent="-285750">
              <a:buFont typeface="Wingdings" panose="05000000000000000000" pitchFamily="2" charset="2"/>
              <a:buChar char="§"/>
            </a:pPr>
            <a:r>
              <a:rPr lang="en-US" sz="1600" dirty="0" smtClean="0">
                <a:solidFill>
                  <a:schemeClr val="bg2">
                    <a:lumMod val="25000"/>
                  </a:schemeClr>
                </a:solidFill>
              </a:rPr>
              <a:t>The </a:t>
            </a:r>
            <a:r>
              <a:rPr lang="en-US" sz="1600" dirty="0">
                <a:solidFill>
                  <a:schemeClr val="bg2">
                    <a:lumMod val="25000"/>
                  </a:schemeClr>
                </a:solidFill>
              </a:rPr>
              <a:t>Modal Shop for renting </a:t>
            </a:r>
            <a:r>
              <a:rPr lang="en-US" sz="1600" dirty="0" err="1">
                <a:solidFill>
                  <a:schemeClr val="bg2">
                    <a:lumMod val="25000"/>
                  </a:schemeClr>
                </a:solidFill>
              </a:rPr>
              <a:t>accels</a:t>
            </a:r>
            <a:r>
              <a:rPr lang="en-US" sz="1600" dirty="0">
                <a:solidFill>
                  <a:schemeClr val="bg2">
                    <a:lumMod val="25000"/>
                  </a:schemeClr>
                </a:solidFill>
              </a:rPr>
              <a:t> for 30 days</a:t>
            </a:r>
          </a:p>
          <a:p>
            <a:r>
              <a:rPr lang="en-US" b="1" dirty="0" smtClean="0">
                <a:solidFill>
                  <a:schemeClr val="bg2">
                    <a:lumMod val="25000"/>
                  </a:schemeClr>
                </a:solidFill>
              </a:rPr>
              <a:t> </a:t>
            </a:r>
            <a:endParaRPr lang="en-US" b="1" dirty="0">
              <a:solidFill>
                <a:schemeClr val="bg2">
                  <a:lumMod val="25000"/>
                </a:schemeClr>
              </a:solidFill>
            </a:endParaRPr>
          </a:p>
        </p:txBody>
      </p:sp>
    </p:spTree>
    <p:extLst>
      <p:ext uri="{BB962C8B-B14F-4D97-AF65-F5344CB8AC3E}">
        <p14:creationId xmlns:p14="http://schemas.microsoft.com/office/powerpoint/2010/main" val="357090454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
          <p:cNvSpPr>
            <a:spLocks noGrp="1"/>
          </p:cNvSpPr>
          <p:nvPr>
            <p:ph type="title"/>
          </p:nvPr>
        </p:nvSpPr>
        <p:spPr>
          <a:xfrm>
            <a:off x="1447800" y="18748"/>
            <a:ext cx="8229600" cy="857250"/>
          </a:xfrm>
        </p:spPr>
        <p:txBody>
          <a:bodyPr/>
          <a:lstStyle/>
          <a:p>
            <a:pPr algn="l"/>
            <a:r>
              <a:rPr lang="en-US" b="1" dirty="0" smtClean="0">
                <a:solidFill>
                  <a:schemeClr val="bg2">
                    <a:lumMod val="25000"/>
                  </a:schemeClr>
                </a:solidFill>
              </a:rPr>
              <a:t>ELECTRONICS SYSTEM:</a:t>
            </a:r>
            <a:endParaRPr lang="en-US" b="1" dirty="0">
              <a:solidFill>
                <a:schemeClr val="bg2">
                  <a:lumMod val="25000"/>
                </a:schemeClr>
              </a:solidFill>
            </a:endParaRPr>
          </a:p>
        </p:txBody>
      </p:sp>
      <p:graphicFrame>
        <p:nvGraphicFramePr>
          <p:cNvPr id="7" name="Content Placeholder 5"/>
          <p:cNvGraphicFramePr>
            <a:graphicFrameLocks/>
          </p:cNvGraphicFramePr>
          <p:nvPr>
            <p:extLst>
              <p:ext uri="{D42A27DB-BD31-4B8C-83A1-F6EECF244321}">
                <p14:modId xmlns:p14="http://schemas.microsoft.com/office/powerpoint/2010/main" val="3744261290"/>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Picture 1" descr="cdd_design2.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200" y="-552450"/>
            <a:ext cx="8283389" cy="6400800"/>
          </a:xfrm>
          <a:prstGeom prst="rect">
            <a:avLst/>
          </a:prstGeom>
        </p:spPr>
      </p:pic>
    </p:spTree>
    <p:extLst>
      <p:ext uri="{BB962C8B-B14F-4D97-AF65-F5344CB8AC3E}">
        <p14:creationId xmlns:p14="http://schemas.microsoft.com/office/powerpoint/2010/main" val="426711099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SIGNAL CONDITIONING:</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8229600" cy="3200399"/>
          </a:xfrm>
        </p:spPr>
        <p:txBody>
          <a:bodyPr/>
          <a:lstStyle/>
          <a:p>
            <a:pPr>
              <a:buFont typeface="Wingdings" panose="05000000000000000000" pitchFamily="2" charset="2"/>
              <a:buChar char="§"/>
            </a:pPr>
            <a:r>
              <a:rPr lang="en-US" sz="2800" dirty="0" smtClean="0">
                <a:solidFill>
                  <a:schemeClr val="bg2">
                    <a:lumMod val="25000"/>
                  </a:schemeClr>
                </a:solidFill>
              </a:rPr>
              <a:t>Cost for Signal Conditioning:</a:t>
            </a:r>
          </a:p>
          <a:p>
            <a:pPr lvl="1">
              <a:buFont typeface="Wingdings" panose="05000000000000000000" pitchFamily="2" charset="2"/>
              <a:buChar char="§"/>
            </a:pPr>
            <a:r>
              <a:rPr lang="en-US" sz="2400" dirty="0" smtClean="0">
                <a:solidFill>
                  <a:schemeClr val="bg2">
                    <a:lumMod val="25000"/>
                  </a:schemeClr>
                </a:solidFill>
              </a:rPr>
              <a:t>Printed Boards: PCB boards for </a:t>
            </a:r>
            <a:r>
              <a:rPr lang="en-US" sz="2400" dirty="0" smtClean="0">
                <a:solidFill>
                  <a:schemeClr val="accent6"/>
                </a:solidFill>
              </a:rPr>
              <a:t>$83</a:t>
            </a:r>
            <a:r>
              <a:rPr lang="en-US" sz="2400" dirty="0" smtClean="0">
                <a:solidFill>
                  <a:schemeClr val="bg2">
                    <a:lumMod val="25000"/>
                  </a:schemeClr>
                </a:solidFill>
              </a:rPr>
              <a:t>, </a:t>
            </a:r>
            <a:r>
              <a:rPr lang="en-US" sz="2400" dirty="0">
                <a:solidFill>
                  <a:schemeClr val="bg2">
                    <a:lumMod val="25000"/>
                  </a:schemeClr>
                </a:solidFill>
              </a:rPr>
              <a:t>Advanced Circuits </a:t>
            </a:r>
            <a:endParaRPr lang="en-US" sz="2400" dirty="0" smtClean="0">
              <a:solidFill>
                <a:schemeClr val="bg2">
                  <a:lumMod val="25000"/>
                </a:schemeClr>
              </a:solidFill>
            </a:endParaRPr>
          </a:p>
          <a:p>
            <a:pPr lvl="1">
              <a:buFont typeface="Wingdings" panose="05000000000000000000" pitchFamily="2" charset="2"/>
              <a:buChar char="§"/>
            </a:pPr>
            <a:r>
              <a:rPr lang="en-US" sz="2400" dirty="0" smtClean="0">
                <a:solidFill>
                  <a:schemeClr val="bg2">
                    <a:lumMod val="25000"/>
                  </a:schemeClr>
                </a:solidFill>
              </a:rPr>
              <a:t>Assembly: Soldering Microcontroller for $</a:t>
            </a:r>
            <a:r>
              <a:rPr lang="en-US" sz="2400" dirty="0" smtClean="0">
                <a:solidFill>
                  <a:schemeClr val="accent6"/>
                </a:solidFill>
              </a:rPr>
              <a:t>X,</a:t>
            </a:r>
            <a:r>
              <a:rPr lang="en-US" sz="2400" dirty="0" smtClean="0">
                <a:solidFill>
                  <a:schemeClr val="bg2">
                    <a:lumMod val="25000"/>
                  </a:schemeClr>
                </a:solidFill>
              </a:rPr>
              <a:t> Advanced Circuits</a:t>
            </a:r>
          </a:p>
          <a:p>
            <a:pPr lvl="1">
              <a:buFont typeface="Wingdings" panose="05000000000000000000" pitchFamily="2" charset="2"/>
              <a:buChar char="§"/>
            </a:pPr>
            <a:r>
              <a:rPr lang="en-US" sz="2400" dirty="0" smtClean="0">
                <a:solidFill>
                  <a:schemeClr val="bg2">
                    <a:lumMod val="25000"/>
                  </a:schemeClr>
                </a:solidFill>
              </a:rPr>
              <a:t>Power Supply: $150 from Newark (BK 1550)</a:t>
            </a:r>
          </a:p>
          <a:p>
            <a:pPr lvl="1">
              <a:buFont typeface="Wingdings" panose="05000000000000000000" pitchFamily="2" charset="2"/>
              <a:buChar char="§"/>
            </a:pPr>
            <a:r>
              <a:rPr lang="en-US" sz="2400" dirty="0" smtClean="0">
                <a:solidFill>
                  <a:schemeClr val="bg2">
                    <a:lumMod val="25000"/>
                  </a:schemeClr>
                </a:solidFill>
              </a:rPr>
              <a:t>Rest of the components: $3.00 per board</a:t>
            </a:r>
            <a:endParaRPr lang="en-US" dirty="0" smtClean="0">
              <a:solidFill>
                <a:schemeClr val="bg2">
                  <a:lumMod val="25000"/>
                </a:schemeClr>
              </a:solidFill>
            </a:endParaRPr>
          </a:p>
          <a:p>
            <a:pPr marL="0" indent="0">
              <a:buNone/>
            </a:pPr>
            <a:endParaRPr lang="en-US" dirty="0">
              <a:solidFill>
                <a:schemeClr val="bg2">
                  <a:lumMod val="25000"/>
                </a:schemeClr>
              </a:solidFill>
            </a:endParaRPr>
          </a:p>
        </p:txBody>
      </p:sp>
      <p:graphicFrame>
        <p:nvGraphicFramePr>
          <p:cNvPr id="8" name="Content Placeholder 5"/>
          <p:cNvGraphicFramePr>
            <a:graphicFrameLocks/>
          </p:cNvGraphicFramePr>
          <p:nvPr>
            <p:extLst>
              <p:ext uri="{D42A27DB-BD31-4B8C-83A1-F6EECF244321}">
                <p14:modId xmlns:p14="http://schemas.microsoft.com/office/powerpoint/2010/main" val="3744261290"/>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27032082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SIGNAL CONDITIONING:</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8229600" cy="3200399"/>
          </a:xfrm>
        </p:spPr>
        <p:txBody>
          <a:bodyPr/>
          <a:lstStyle/>
          <a:p>
            <a:pPr>
              <a:buFont typeface="Wingdings" panose="05000000000000000000" pitchFamily="2" charset="2"/>
              <a:buChar char="§"/>
            </a:pPr>
            <a:r>
              <a:rPr lang="en-US" sz="2800" dirty="0" smtClean="0">
                <a:solidFill>
                  <a:schemeClr val="bg2">
                    <a:lumMod val="25000"/>
                  </a:schemeClr>
                </a:solidFill>
              </a:rPr>
              <a:t>Cost for the rest of the Signal Conditioning circuit:</a:t>
            </a:r>
          </a:p>
          <a:p>
            <a:pPr lvl="1">
              <a:buFont typeface="Wingdings" panose="05000000000000000000" pitchFamily="2" charset="2"/>
              <a:buChar char="§"/>
            </a:pPr>
            <a:r>
              <a:rPr lang="en-US" sz="2400" dirty="0" smtClean="0">
                <a:solidFill>
                  <a:schemeClr val="bg2">
                    <a:lumMod val="25000"/>
                  </a:schemeClr>
                </a:solidFill>
              </a:rPr>
              <a:t>Resistors, Diodes &amp; Capacitors: ~$1.50 per board</a:t>
            </a:r>
          </a:p>
          <a:p>
            <a:pPr lvl="1">
              <a:buFont typeface="Wingdings" panose="05000000000000000000" pitchFamily="2" charset="2"/>
              <a:buChar char="§"/>
            </a:pPr>
            <a:r>
              <a:rPr lang="en-US" sz="2400" dirty="0" smtClean="0">
                <a:solidFill>
                  <a:schemeClr val="bg2">
                    <a:lumMod val="25000"/>
                  </a:schemeClr>
                </a:solidFill>
              </a:rPr>
              <a:t>Operational Amplifier: $0.70 each on Mouser</a:t>
            </a:r>
          </a:p>
          <a:p>
            <a:pPr>
              <a:buFont typeface="Wingdings" panose="05000000000000000000" pitchFamily="2" charset="2"/>
              <a:buChar char="§"/>
            </a:pPr>
            <a:endParaRPr lang="en-US" dirty="0" smtClean="0">
              <a:solidFill>
                <a:schemeClr val="bg2">
                  <a:lumMod val="25000"/>
                </a:schemeClr>
              </a:solidFill>
            </a:endParaRPr>
          </a:p>
          <a:p>
            <a:pPr marL="0" indent="0">
              <a:buNone/>
            </a:pPr>
            <a:endParaRPr lang="en-US" dirty="0">
              <a:solidFill>
                <a:schemeClr val="bg2">
                  <a:lumMod val="25000"/>
                </a:schemeClr>
              </a:solidFill>
            </a:endParaRPr>
          </a:p>
        </p:txBody>
      </p:sp>
      <p:graphicFrame>
        <p:nvGraphicFramePr>
          <p:cNvPr id="8" name="Content Placeholder 5"/>
          <p:cNvGraphicFramePr>
            <a:graphicFrameLocks/>
          </p:cNvGraphicFramePr>
          <p:nvPr>
            <p:extLst>
              <p:ext uri="{D42A27DB-BD31-4B8C-83A1-F6EECF244321}">
                <p14:modId xmlns:p14="http://schemas.microsoft.com/office/powerpoint/2010/main" val="3744261290"/>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47725254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CIRCUIT:</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8229600" cy="3200399"/>
          </a:xfrm>
        </p:spPr>
        <p:txBody>
          <a:bodyPr/>
          <a:lstStyle/>
          <a:p>
            <a:pPr>
              <a:buFont typeface="Wingdings" panose="05000000000000000000" pitchFamily="2" charset="2"/>
              <a:buChar char="§"/>
            </a:pPr>
            <a:r>
              <a:rPr lang="en-US" sz="2800" dirty="0" smtClean="0">
                <a:solidFill>
                  <a:schemeClr val="bg2">
                    <a:lumMod val="25000"/>
                  </a:schemeClr>
                </a:solidFill>
              </a:rPr>
              <a:t>Resources for Circuits:</a:t>
            </a:r>
          </a:p>
          <a:p>
            <a:pPr lvl="1">
              <a:buFont typeface="Wingdings" panose="05000000000000000000" pitchFamily="2" charset="2"/>
              <a:buChar char="§"/>
            </a:pPr>
            <a:r>
              <a:rPr lang="en-US" sz="2400" dirty="0" smtClean="0">
                <a:solidFill>
                  <a:schemeClr val="bg2">
                    <a:lumMod val="25000"/>
                  </a:schemeClr>
                </a:solidFill>
              </a:rPr>
              <a:t>Trudy Schwartz and the Instrumentation Shop </a:t>
            </a:r>
          </a:p>
          <a:p>
            <a:pPr lvl="1">
              <a:buFont typeface="Wingdings" panose="05000000000000000000" pitchFamily="2" charset="2"/>
              <a:buChar char="§"/>
            </a:pPr>
            <a:r>
              <a:rPr lang="en-US" sz="2400" dirty="0" smtClean="0">
                <a:solidFill>
                  <a:schemeClr val="bg2">
                    <a:lumMod val="25000"/>
                  </a:schemeClr>
                </a:solidFill>
              </a:rPr>
              <a:t>TIRESIAS project involved a similar accelerometer circuit</a:t>
            </a:r>
          </a:p>
          <a:p>
            <a:pPr lvl="1">
              <a:buFont typeface="Wingdings" panose="05000000000000000000" pitchFamily="2" charset="2"/>
              <a:buChar char="§"/>
            </a:pPr>
            <a:r>
              <a:rPr lang="en-US" sz="2400" dirty="0" smtClean="0">
                <a:solidFill>
                  <a:schemeClr val="bg2">
                    <a:lumMod val="25000"/>
                  </a:schemeClr>
                </a:solidFill>
              </a:rPr>
              <a:t>PCB Piezoelectric and </a:t>
            </a:r>
            <a:r>
              <a:rPr lang="en-US" sz="2400" dirty="0" smtClean="0">
                <a:solidFill>
                  <a:schemeClr val="accent6"/>
                </a:solidFill>
              </a:rPr>
              <a:t>ADC </a:t>
            </a:r>
            <a:r>
              <a:rPr lang="en-US" sz="2400" dirty="0" smtClean="0">
                <a:solidFill>
                  <a:schemeClr val="bg2">
                    <a:lumMod val="25000"/>
                  </a:schemeClr>
                </a:solidFill>
              </a:rPr>
              <a:t>manuals for circuit designs </a:t>
            </a:r>
          </a:p>
          <a:p>
            <a:pPr lvl="1">
              <a:buFont typeface="Wingdings" panose="05000000000000000000" pitchFamily="2" charset="2"/>
              <a:buChar char="§"/>
            </a:pPr>
            <a:r>
              <a:rPr lang="en-US" sz="2400" dirty="0" err="1" smtClean="0">
                <a:solidFill>
                  <a:schemeClr val="bg2">
                    <a:lumMod val="25000"/>
                  </a:schemeClr>
                </a:solidFill>
              </a:rPr>
              <a:t>Altium</a:t>
            </a:r>
            <a:r>
              <a:rPr lang="en-US" sz="2400" dirty="0" smtClean="0">
                <a:solidFill>
                  <a:schemeClr val="bg2">
                    <a:lumMod val="25000"/>
                  </a:schemeClr>
                </a:solidFill>
              </a:rPr>
              <a:t> Designer software available for student use</a:t>
            </a:r>
          </a:p>
          <a:p>
            <a:pPr lvl="1">
              <a:buFont typeface="Wingdings" panose="05000000000000000000" pitchFamily="2" charset="2"/>
              <a:buChar char="§"/>
            </a:pPr>
            <a:r>
              <a:rPr lang="en-US" sz="2400" dirty="0" smtClean="0">
                <a:solidFill>
                  <a:schemeClr val="bg2">
                    <a:lumMod val="25000"/>
                  </a:schemeClr>
                </a:solidFill>
              </a:rPr>
              <a:t>PCB Designer Software through Advanced Circuits available</a:t>
            </a:r>
          </a:p>
          <a:p>
            <a:pPr>
              <a:buFont typeface="Wingdings" panose="05000000000000000000" pitchFamily="2" charset="2"/>
              <a:buChar char="§"/>
            </a:pPr>
            <a:endParaRPr lang="en-US" dirty="0" smtClean="0">
              <a:solidFill>
                <a:schemeClr val="bg2">
                  <a:lumMod val="25000"/>
                </a:schemeClr>
              </a:solidFill>
            </a:endParaRPr>
          </a:p>
          <a:p>
            <a:pPr marL="0" indent="0">
              <a:buNone/>
            </a:pPr>
            <a:endParaRPr lang="en-US" dirty="0">
              <a:solidFill>
                <a:schemeClr val="bg2">
                  <a:lumMod val="25000"/>
                </a:schemeClr>
              </a:solidFill>
            </a:endParaRPr>
          </a:p>
        </p:txBody>
      </p:sp>
      <p:graphicFrame>
        <p:nvGraphicFramePr>
          <p:cNvPr id="8" name="Content Placeholder 5"/>
          <p:cNvGraphicFramePr>
            <a:graphicFrameLocks/>
          </p:cNvGraphicFramePr>
          <p:nvPr>
            <p:extLst>
              <p:ext uri="{D42A27DB-BD31-4B8C-83A1-F6EECF244321}">
                <p14:modId xmlns:p14="http://schemas.microsoft.com/office/powerpoint/2010/main" val="3744261290"/>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6078206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DATA TRANSFER TO PC: </a:t>
            </a:r>
            <a:endParaRPr lang="en-US" b="1" dirty="0">
              <a:solidFill>
                <a:schemeClr val="bg2">
                  <a:lumMod val="25000"/>
                </a:schemeClr>
              </a:solidFill>
            </a:endParaRPr>
          </a:p>
        </p:txBody>
      </p:sp>
      <p:grpSp>
        <p:nvGrpSpPr>
          <p:cNvPr id="133" name="Group 132"/>
          <p:cNvGrpSpPr/>
          <p:nvPr/>
        </p:nvGrpSpPr>
        <p:grpSpPr>
          <a:xfrm>
            <a:off x="432593" y="1340802"/>
            <a:ext cx="6323596" cy="2861911"/>
            <a:chOff x="-127665" y="1310038"/>
            <a:chExt cx="6323596" cy="2861911"/>
          </a:xfrm>
        </p:grpSpPr>
        <p:sp>
          <p:nvSpPr>
            <p:cNvPr id="65" name="Right Arrow 64"/>
            <p:cNvSpPr/>
            <p:nvPr/>
          </p:nvSpPr>
          <p:spPr>
            <a:xfrm>
              <a:off x="5531958" y="2554578"/>
              <a:ext cx="526946" cy="306967"/>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966723" y="1420627"/>
              <a:ext cx="1569558" cy="2631909"/>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b="1" dirty="0" smtClean="0">
                  <a:solidFill>
                    <a:schemeClr val="tx1"/>
                  </a:solidFill>
                  <a:latin typeface="Times New Roman" panose="02020603050405020304" pitchFamily="18" charset="0"/>
                  <a:cs typeface="Times New Roman" panose="02020603050405020304" pitchFamily="18" charset="0"/>
                </a:rPr>
                <a:t>Micro</a:t>
              </a:r>
              <a:endParaRPr lang="en-US" sz="1200" b="1" dirty="0">
                <a:solidFill>
                  <a:schemeClr val="tx1"/>
                </a:solidFill>
                <a:latin typeface="Times New Roman" panose="02020603050405020304" pitchFamily="18" charset="0"/>
                <a:cs typeface="Times New Roman" panose="02020603050405020304" pitchFamily="18" charset="0"/>
              </a:endParaRPr>
            </a:p>
            <a:p>
              <a:pPr algn="ctr"/>
              <a:r>
                <a:rPr lang="en-US" sz="1200" b="1" dirty="0" smtClean="0">
                  <a:solidFill>
                    <a:schemeClr val="tx1"/>
                  </a:solidFill>
                  <a:latin typeface="Times New Roman" panose="02020603050405020304" pitchFamily="18" charset="0"/>
                  <a:cs typeface="Times New Roman" panose="02020603050405020304" pitchFamily="18" charset="0"/>
                </a:rPr>
                <a:t>Controller</a:t>
              </a:r>
            </a:p>
            <a:p>
              <a:pPr algn="ctr"/>
              <a:r>
                <a:rPr lang="en-US" sz="1200" b="1" dirty="0" smtClean="0">
                  <a:solidFill>
                    <a:schemeClr val="tx1"/>
                  </a:solidFill>
                  <a:latin typeface="Times New Roman" panose="02020603050405020304" pitchFamily="18" charset="0"/>
                  <a:cs typeface="Times New Roman" panose="02020603050405020304" pitchFamily="18" charset="0"/>
                </a:rPr>
                <a:t>(dsPIC33)</a:t>
              </a: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25" name="Notched Right Arrow 24"/>
            <p:cNvSpPr/>
            <p:nvPr/>
          </p:nvSpPr>
          <p:spPr>
            <a:xfrm>
              <a:off x="1106724" y="1674554"/>
              <a:ext cx="559611" cy="291173"/>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27665" y="2375825"/>
              <a:ext cx="1362874" cy="707886"/>
            </a:xfrm>
            <a:prstGeom prst="rect">
              <a:avLst/>
            </a:prstGeom>
            <a:noFill/>
          </p:spPr>
          <p:txBody>
            <a:bodyPr wrap="none" rtlCol="0">
              <a:spAutoFit/>
            </a:bodyPr>
            <a:lstStyle/>
            <a:p>
              <a:pPr algn="ctr"/>
              <a:r>
                <a:rPr lang="en-US" sz="1000" dirty="0" smtClean="0">
                  <a:solidFill>
                    <a:schemeClr val="accent1">
                      <a:lumMod val="75000"/>
                    </a:schemeClr>
                  </a:solidFill>
                </a:rPr>
                <a:t>64-channel </a:t>
              </a:r>
            </a:p>
            <a:p>
              <a:pPr algn="ctr"/>
              <a:r>
                <a:rPr lang="en-US" sz="1000" b="1" dirty="0" smtClean="0">
                  <a:solidFill>
                    <a:schemeClr val="accent1">
                      <a:lumMod val="75000"/>
                    </a:schemeClr>
                  </a:solidFill>
                </a:rPr>
                <a:t>simultaneous</a:t>
              </a:r>
              <a:r>
                <a:rPr lang="en-US" sz="1000" dirty="0" smtClean="0">
                  <a:solidFill>
                    <a:schemeClr val="accent1">
                      <a:lumMod val="75000"/>
                    </a:schemeClr>
                  </a:solidFill>
                </a:rPr>
                <a:t> </a:t>
              </a:r>
            </a:p>
            <a:p>
              <a:pPr algn="ctr"/>
              <a:r>
                <a:rPr lang="en-US" sz="1000" dirty="0">
                  <a:solidFill>
                    <a:schemeClr val="accent1">
                      <a:lumMod val="75000"/>
                    </a:schemeClr>
                  </a:solidFill>
                </a:rPr>
                <a:t>s</a:t>
              </a:r>
              <a:r>
                <a:rPr lang="en-US" sz="1000" dirty="0" smtClean="0">
                  <a:solidFill>
                    <a:schemeClr val="accent1">
                      <a:lumMod val="75000"/>
                    </a:schemeClr>
                  </a:solidFill>
                </a:rPr>
                <a:t>ampling (200 KHz)</a:t>
              </a:r>
            </a:p>
            <a:p>
              <a:pPr algn="ctr"/>
              <a:r>
                <a:rPr lang="en-US" sz="1000" dirty="0">
                  <a:solidFill>
                    <a:schemeClr val="accent1">
                      <a:lumMod val="75000"/>
                    </a:schemeClr>
                  </a:solidFill>
                </a:rPr>
                <a:t>f</a:t>
              </a:r>
              <a:r>
                <a:rPr lang="en-US" sz="1000" dirty="0" smtClean="0">
                  <a:solidFill>
                    <a:schemeClr val="accent1">
                      <a:lumMod val="75000"/>
                    </a:schemeClr>
                  </a:solidFill>
                </a:rPr>
                <a:t>rom charge amplifiers</a:t>
              </a:r>
              <a:endParaRPr lang="en-US" sz="1000" dirty="0">
                <a:solidFill>
                  <a:schemeClr val="accent1">
                    <a:lumMod val="75000"/>
                  </a:schemeClr>
                </a:solidFill>
              </a:endParaRPr>
            </a:p>
          </p:txBody>
        </p:sp>
        <p:cxnSp>
          <p:nvCxnSpPr>
            <p:cNvPr id="33" name="Elbow Connector 32"/>
            <p:cNvCxnSpPr/>
            <p:nvPr/>
          </p:nvCxnSpPr>
          <p:spPr>
            <a:xfrm rot="10800000" flipV="1">
              <a:off x="3015747" y="3568192"/>
              <a:ext cx="954819" cy="134607"/>
            </a:xfrm>
            <a:prstGeom prst="bentConnector3">
              <a:avLst>
                <a:gd name="adj1" fmla="val 87163"/>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955663" y="3439624"/>
              <a:ext cx="351378" cy="246221"/>
            </a:xfrm>
            <a:prstGeom prst="rect">
              <a:avLst/>
            </a:prstGeom>
            <a:noFill/>
          </p:spPr>
          <p:txBody>
            <a:bodyPr wrap="none" rtlCol="0">
              <a:spAutoFit/>
            </a:bodyPr>
            <a:lstStyle/>
            <a:p>
              <a:r>
                <a:rPr lang="en-US" sz="1000" dirty="0" smtClean="0"/>
                <a:t>I/O</a:t>
              </a:r>
              <a:endParaRPr lang="en-US" sz="1000" dirty="0"/>
            </a:p>
          </p:txBody>
        </p:sp>
        <p:cxnSp>
          <p:nvCxnSpPr>
            <p:cNvPr id="59" name="Elbow Connector 58"/>
            <p:cNvCxnSpPr>
              <a:stCxn id="44" idx="1"/>
              <a:endCxn id="56" idx="3"/>
            </p:cNvCxnSpPr>
            <p:nvPr/>
          </p:nvCxnSpPr>
          <p:spPr>
            <a:xfrm rot="10800000">
              <a:off x="3004151" y="2888579"/>
              <a:ext cx="951512" cy="674157"/>
            </a:xfrm>
            <a:prstGeom prst="bentConnector3">
              <a:avLst>
                <a:gd name="adj1" fmla="val 85380"/>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44" idx="1"/>
              <a:endCxn id="57" idx="3"/>
            </p:cNvCxnSpPr>
            <p:nvPr/>
          </p:nvCxnSpPr>
          <p:spPr>
            <a:xfrm rot="10800000">
              <a:off x="2978099" y="2066267"/>
              <a:ext cx="977565" cy="1496469"/>
            </a:xfrm>
            <a:prstGeom prst="bentConnector3">
              <a:avLst>
                <a:gd name="adj1" fmla="val 8304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5496701" y="2378975"/>
              <a:ext cx="699230" cy="246221"/>
            </a:xfrm>
            <a:prstGeom prst="rect">
              <a:avLst/>
            </a:prstGeom>
            <a:noFill/>
          </p:spPr>
          <p:txBody>
            <a:bodyPr wrap="none" rtlCol="0">
              <a:spAutoFit/>
            </a:bodyPr>
            <a:lstStyle/>
            <a:p>
              <a:r>
                <a:rPr lang="en-US" sz="1000" dirty="0" smtClean="0"/>
                <a:t>USB to PC</a:t>
              </a:r>
              <a:endParaRPr lang="en-US" sz="1000" dirty="0"/>
            </a:p>
          </p:txBody>
        </p:sp>
        <p:grpSp>
          <p:nvGrpSpPr>
            <p:cNvPr id="130" name="Group 129"/>
            <p:cNvGrpSpPr/>
            <p:nvPr/>
          </p:nvGrpSpPr>
          <p:grpSpPr>
            <a:xfrm>
              <a:off x="180687" y="1310038"/>
              <a:ext cx="791191" cy="683497"/>
              <a:chOff x="452259" y="1106696"/>
              <a:chExt cx="791191" cy="683497"/>
            </a:xfrm>
          </p:grpSpPr>
          <p:sp>
            <p:nvSpPr>
              <p:cNvPr id="69" name="Rectangle 68"/>
              <p:cNvSpPr/>
              <p:nvPr/>
            </p:nvSpPr>
            <p:spPr>
              <a:xfrm>
                <a:off x="452259" y="1345490"/>
                <a:ext cx="791191" cy="44470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err="1" smtClean="0">
                    <a:solidFill>
                      <a:schemeClr val="tx1"/>
                    </a:solidFill>
                    <a:latin typeface="Times New Roman" panose="02020603050405020304" pitchFamily="18" charset="0"/>
                    <a:cs typeface="Times New Roman" panose="02020603050405020304" pitchFamily="18" charset="0"/>
                  </a:rPr>
                  <a:t>Cmnd</a:t>
                </a:r>
                <a:endParaRPr lang="en-US" sz="900" dirty="0">
                  <a:solidFill>
                    <a:schemeClr val="tx1"/>
                  </a:solidFill>
                  <a:latin typeface="Times New Roman" panose="02020603050405020304" pitchFamily="18" charset="0"/>
                  <a:cs typeface="Times New Roman" panose="02020603050405020304" pitchFamily="18" charset="0"/>
                </a:endParaRPr>
              </a:p>
              <a:p>
                <a:r>
                  <a:rPr lang="en-US" sz="900" dirty="0" smtClean="0">
                    <a:solidFill>
                      <a:schemeClr val="tx1"/>
                    </a:solidFill>
                    <a:latin typeface="Times New Roman" panose="02020603050405020304" pitchFamily="18" charset="0"/>
                    <a:cs typeface="Times New Roman" panose="02020603050405020304" pitchFamily="18" charset="0"/>
                  </a:rPr>
                  <a:t>Data</a:t>
                </a:r>
                <a:endParaRPr lang="en-US" sz="900" dirty="0">
                  <a:solidFill>
                    <a:schemeClr val="tx1"/>
                  </a:solidFill>
                  <a:latin typeface="Times New Roman" panose="02020603050405020304" pitchFamily="18" charset="0"/>
                  <a:cs typeface="Times New Roman" panose="02020603050405020304" pitchFamily="18" charset="0"/>
                </a:endParaRPr>
              </a:p>
              <a:p>
                <a:r>
                  <a:rPr lang="en-US" sz="900" dirty="0" smtClean="0">
                    <a:solidFill>
                      <a:schemeClr val="tx1"/>
                    </a:solidFill>
                    <a:latin typeface="Times New Roman" panose="02020603050405020304" pitchFamily="18" charset="0"/>
                    <a:cs typeface="Times New Roman" panose="02020603050405020304" pitchFamily="18" charset="0"/>
                  </a:rPr>
                  <a:t>Logic</a:t>
                </a:r>
                <a:endParaRPr lang="en-US" sz="900" dirty="0">
                  <a:solidFill>
                    <a:schemeClr val="tx1"/>
                  </a:solidFill>
                  <a:latin typeface="Times New Roman" panose="02020603050405020304" pitchFamily="18" charset="0"/>
                  <a:cs typeface="Times New Roman" panose="02020603050405020304" pitchFamily="18" charset="0"/>
                </a:endParaRPr>
              </a:p>
            </p:txBody>
          </p:sp>
          <p:sp>
            <p:nvSpPr>
              <p:cNvPr id="70" name="TextBox 69"/>
              <p:cNvSpPr txBox="1"/>
              <p:nvPr/>
            </p:nvSpPr>
            <p:spPr>
              <a:xfrm>
                <a:off x="635296" y="1106696"/>
                <a:ext cx="425116" cy="276999"/>
              </a:xfrm>
              <a:prstGeom prst="rect">
                <a:avLst/>
              </a:prstGeom>
              <a:noFill/>
            </p:spPr>
            <p:txBody>
              <a:bodyPr wrap="none" rtlCol="0">
                <a:spAutoFit/>
              </a:bodyPr>
              <a:lstStyle/>
              <a:p>
                <a:r>
                  <a:rPr lang="en-US" sz="1200" dirty="0"/>
                  <a:t>KEY</a:t>
                </a:r>
              </a:p>
            </p:txBody>
          </p:sp>
          <p:cxnSp>
            <p:nvCxnSpPr>
              <p:cNvPr id="71" name="Straight Connector 70"/>
              <p:cNvCxnSpPr/>
              <p:nvPr/>
            </p:nvCxnSpPr>
            <p:spPr>
              <a:xfrm>
                <a:off x="893654" y="1441102"/>
                <a:ext cx="208096" cy="0"/>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893654" y="1586549"/>
                <a:ext cx="208096" cy="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893654" y="1712053"/>
                <a:ext cx="20809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4" name="Elbow Connector 73"/>
            <p:cNvCxnSpPr>
              <a:stCxn id="18" idx="3"/>
              <a:endCxn id="11" idx="1"/>
            </p:cNvCxnSpPr>
            <p:nvPr/>
          </p:nvCxnSpPr>
          <p:spPr>
            <a:xfrm flipV="1">
              <a:off x="2969573" y="2736582"/>
              <a:ext cx="997150" cy="708070"/>
            </a:xfrm>
            <a:prstGeom prst="bentConnector3">
              <a:avLst>
                <a:gd name="adj1" fmla="val 80567"/>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17" idx="3"/>
              <a:endCxn id="11" idx="1"/>
            </p:cNvCxnSpPr>
            <p:nvPr/>
          </p:nvCxnSpPr>
          <p:spPr>
            <a:xfrm>
              <a:off x="2978098" y="2640321"/>
              <a:ext cx="988625" cy="96261"/>
            </a:xfrm>
            <a:prstGeom prst="bentConnector3">
              <a:avLst>
                <a:gd name="adj1" fmla="val 80371"/>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0" name="Elbow Connector 79"/>
            <p:cNvCxnSpPr>
              <a:stCxn id="2" idx="3"/>
              <a:endCxn id="11" idx="1"/>
            </p:cNvCxnSpPr>
            <p:nvPr/>
          </p:nvCxnSpPr>
          <p:spPr>
            <a:xfrm>
              <a:off x="2978098" y="1831591"/>
              <a:ext cx="988625" cy="904991"/>
            </a:xfrm>
            <a:prstGeom prst="bentConnector3">
              <a:avLst>
                <a:gd name="adj1" fmla="val 80371"/>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3937388" y="2531329"/>
              <a:ext cx="739305" cy="400110"/>
            </a:xfrm>
            <a:prstGeom prst="rect">
              <a:avLst/>
            </a:prstGeom>
            <a:noFill/>
          </p:spPr>
          <p:txBody>
            <a:bodyPr wrap="none" rtlCol="0">
              <a:spAutoFit/>
            </a:bodyPr>
            <a:lstStyle/>
            <a:p>
              <a:r>
                <a:rPr lang="en-US" sz="1000" dirty="0" smtClean="0"/>
                <a:t>Parallel Bit</a:t>
              </a:r>
            </a:p>
            <a:p>
              <a:r>
                <a:rPr lang="en-US" sz="1000" dirty="0" smtClean="0"/>
                <a:t> Data Bus</a:t>
              </a:r>
              <a:endParaRPr lang="en-US" sz="1000" dirty="0"/>
            </a:p>
          </p:txBody>
        </p:sp>
        <p:grpSp>
          <p:nvGrpSpPr>
            <p:cNvPr id="91" name="Group 90"/>
            <p:cNvGrpSpPr/>
            <p:nvPr/>
          </p:nvGrpSpPr>
          <p:grpSpPr>
            <a:xfrm>
              <a:off x="1684847" y="1461830"/>
              <a:ext cx="1453850" cy="2710119"/>
              <a:chOff x="1981112" y="1461654"/>
              <a:chExt cx="1148870" cy="2547149"/>
            </a:xfrm>
          </p:grpSpPr>
          <p:grpSp>
            <p:nvGrpSpPr>
              <p:cNvPr id="23" name="Group 22"/>
              <p:cNvGrpSpPr/>
              <p:nvPr/>
            </p:nvGrpSpPr>
            <p:grpSpPr>
              <a:xfrm>
                <a:off x="1981112" y="1496136"/>
                <a:ext cx="1077949" cy="2512667"/>
                <a:chOff x="1575575" y="1281184"/>
                <a:chExt cx="1077949" cy="2512667"/>
              </a:xfrm>
            </p:grpSpPr>
            <p:sp>
              <p:nvSpPr>
                <p:cNvPr id="2" name="Rectangle 1"/>
                <p:cNvSpPr/>
                <p:nvPr/>
              </p:nvSpPr>
              <p:spPr>
                <a:xfrm>
                  <a:off x="1582312" y="1281184"/>
                  <a:ext cx="1015225" cy="62608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p>
              </p:txBody>
            </p:sp>
            <p:sp>
              <p:nvSpPr>
                <p:cNvPr id="17" name="Rectangle 16"/>
                <p:cNvSpPr/>
                <p:nvPr/>
              </p:nvSpPr>
              <p:spPr>
                <a:xfrm>
                  <a:off x="1582312" y="2022286"/>
                  <a:ext cx="1015225" cy="66407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endParaRPr lang="en-US" sz="1000" b="1" dirty="0">
                    <a:solidFill>
                      <a:schemeClr val="tx1"/>
                    </a:solidFill>
                  </a:endParaRPr>
                </a:p>
              </p:txBody>
            </p:sp>
            <p:sp>
              <p:nvSpPr>
                <p:cNvPr id="18" name="Rectangle 17"/>
                <p:cNvSpPr/>
                <p:nvPr/>
              </p:nvSpPr>
              <p:spPr>
                <a:xfrm>
                  <a:off x="1575575" y="2782492"/>
                  <a:ext cx="1015225" cy="65559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endParaRPr lang="en-US" sz="1000" b="1" dirty="0">
                    <a:solidFill>
                      <a:schemeClr val="tx1"/>
                    </a:solidFill>
                  </a:endParaRPr>
                </a:p>
              </p:txBody>
            </p:sp>
            <p:grpSp>
              <p:nvGrpSpPr>
                <p:cNvPr id="22" name="Group 21"/>
                <p:cNvGrpSpPr/>
                <p:nvPr/>
              </p:nvGrpSpPr>
              <p:grpSpPr>
                <a:xfrm>
                  <a:off x="1651775" y="3516852"/>
                  <a:ext cx="1001749" cy="276999"/>
                  <a:chOff x="1670825" y="3564436"/>
                  <a:chExt cx="1001749" cy="276999"/>
                </a:xfrm>
              </p:grpSpPr>
              <p:sp>
                <p:nvSpPr>
                  <p:cNvPr id="20" name="TextBox 19"/>
                  <p:cNvSpPr txBox="1"/>
                  <p:nvPr/>
                </p:nvSpPr>
                <p:spPr>
                  <a:xfrm>
                    <a:off x="1670825" y="3564436"/>
                    <a:ext cx="1001749" cy="276999"/>
                  </a:xfrm>
                  <a:prstGeom prst="rect">
                    <a:avLst/>
                  </a:prstGeom>
                  <a:noFill/>
                </p:spPr>
                <p:txBody>
                  <a:bodyPr wrap="none" rtlCol="0">
                    <a:spAutoFit/>
                  </a:bodyPr>
                  <a:lstStyle/>
                  <a:p>
                    <a:r>
                      <a:rPr lang="en-US" sz="1200" dirty="0" smtClean="0">
                        <a:solidFill>
                          <a:schemeClr val="accent4">
                            <a:lumMod val="50000"/>
                          </a:schemeClr>
                        </a:solidFill>
                      </a:rPr>
                      <a:t>5 More ADCs</a:t>
                    </a:r>
                    <a:endParaRPr lang="en-US" sz="1200" dirty="0">
                      <a:solidFill>
                        <a:schemeClr val="accent4">
                          <a:lumMod val="50000"/>
                        </a:schemeClr>
                      </a:solidFill>
                    </a:endParaRPr>
                  </a:p>
                </p:txBody>
              </p:sp>
              <p:sp>
                <p:nvSpPr>
                  <p:cNvPr id="21" name="Down Arrow 20"/>
                  <p:cNvSpPr/>
                  <p:nvPr/>
                </p:nvSpPr>
                <p:spPr>
                  <a:xfrm>
                    <a:off x="2419497" y="3602909"/>
                    <a:ext cx="76200" cy="202885"/>
                  </a:xfrm>
                  <a:prstGeom prst="downArrow">
                    <a:avLst/>
                  </a:prstGeom>
                  <a:solidFill>
                    <a:schemeClr val="accent4">
                      <a:lumMod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sp>
            <p:nvSpPr>
              <p:cNvPr id="46" name="TextBox 45"/>
              <p:cNvSpPr txBox="1"/>
              <p:nvPr/>
            </p:nvSpPr>
            <p:spPr>
              <a:xfrm>
                <a:off x="2558186" y="3442481"/>
                <a:ext cx="571796"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56" name="TextBox 55"/>
              <p:cNvSpPr txBox="1"/>
              <p:nvPr/>
            </p:nvSpPr>
            <p:spPr>
              <a:xfrm>
                <a:off x="2551522" y="2686898"/>
                <a:ext cx="472138"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57" name="TextBox 56"/>
              <p:cNvSpPr txBox="1"/>
              <p:nvPr/>
            </p:nvSpPr>
            <p:spPr>
              <a:xfrm>
                <a:off x="2516375" y="1914035"/>
                <a:ext cx="486699"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88" name="TextBox 87"/>
              <p:cNvSpPr txBox="1"/>
              <p:nvPr/>
            </p:nvSpPr>
            <p:spPr>
              <a:xfrm>
                <a:off x="2398134" y="1461654"/>
                <a:ext cx="613678" cy="231415"/>
              </a:xfrm>
              <a:prstGeom prst="rect">
                <a:avLst/>
              </a:prstGeom>
              <a:noFill/>
            </p:spPr>
            <p:txBody>
              <a:bodyPr wrap="square" rtlCol="0">
                <a:spAutoFit/>
              </a:bodyPr>
              <a:lstStyle/>
              <a:p>
                <a:r>
                  <a:rPr lang="en-US" sz="1000" dirty="0" smtClean="0"/>
                  <a:t>Chip Select</a:t>
                </a:r>
                <a:endParaRPr lang="en-US" sz="1000" dirty="0"/>
              </a:p>
            </p:txBody>
          </p:sp>
          <p:sp>
            <p:nvSpPr>
              <p:cNvPr id="89" name="TextBox 88"/>
              <p:cNvSpPr txBox="1"/>
              <p:nvPr/>
            </p:nvSpPr>
            <p:spPr>
              <a:xfrm>
                <a:off x="2383768" y="2207941"/>
                <a:ext cx="613678" cy="231415"/>
              </a:xfrm>
              <a:prstGeom prst="rect">
                <a:avLst/>
              </a:prstGeom>
              <a:noFill/>
            </p:spPr>
            <p:txBody>
              <a:bodyPr wrap="square" rtlCol="0">
                <a:spAutoFit/>
              </a:bodyPr>
              <a:lstStyle/>
              <a:p>
                <a:r>
                  <a:rPr lang="en-US" sz="1000" dirty="0" smtClean="0"/>
                  <a:t>Chip Select</a:t>
                </a:r>
                <a:endParaRPr lang="en-US" sz="1000" dirty="0"/>
              </a:p>
            </p:txBody>
          </p:sp>
          <p:sp>
            <p:nvSpPr>
              <p:cNvPr id="90" name="TextBox 89"/>
              <p:cNvSpPr txBox="1"/>
              <p:nvPr/>
            </p:nvSpPr>
            <p:spPr>
              <a:xfrm>
                <a:off x="2395041" y="3003710"/>
                <a:ext cx="599292" cy="231415"/>
              </a:xfrm>
              <a:prstGeom prst="rect">
                <a:avLst/>
              </a:prstGeom>
              <a:noFill/>
            </p:spPr>
            <p:txBody>
              <a:bodyPr wrap="square" rtlCol="0">
                <a:spAutoFit/>
              </a:bodyPr>
              <a:lstStyle/>
              <a:p>
                <a:r>
                  <a:rPr lang="en-US" sz="1000" dirty="0" smtClean="0"/>
                  <a:t>Chip Select</a:t>
                </a:r>
                <a:endParaRPr lang="en-US" sz="1000" dirty="0"/>
              </a:p>
            </p:txBody>
          </p:sp>
        </p:grpSp>
        <p:grpSp>
          <p:nvGrpSpPr>
            <p:cNvPr id="117" name="Group 116"/>
            <p:cNvGrpSpPr/>
            <p:nvPr/>
          </p:nvGrpSpPr>
          <p:grpSpPr>
            <a:xfrm>
              <a:off x="2989159" y="1461829"/>
              <a:ext cx="1291646" cy="246221"/>
              <a:chOff x="2989159" y="1461829"/>
              <a:chExt cx="1291646" cy="246221"/>
            </a:xfrm>
          </p:grpSpPr>
          <p:cxnSp>
            <p:nvCxnSpPr>
              <p:cNvPr id="110" name="Elbow Connector 109"/>
              <p:cNvCxnSpPr>
                <a:stCxn id="113" idx="1"/>
                <a:endCxn id="88" idx="3"/>
              </p:cNvCxnSpPr>
              <p:nvPr/>
            </p:nvCxnSpPr>
            <p:spPr>
              <a:xfrm rot="10800000" flipV="1">
                <a:off x="2989159" y="1584939"/>
                <a:ext cx="940269" cy="1"/>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3929427" y="1461829"/>
                <a:ext cx="351378" cy="246221"/>
              </a:xfrm>
              <a:prstGeom prst="rect">
                <a:avLst/>
              </a:prstGeom>
              <a:noFill/>
            </p:spPr>
            <p:txBody>
              <a:bodyPr wrap="none" rtlCol="0">
                <a:spAutoFit/>
              </a:bodyPr>
              <a:lstStyle/>
              <a:p>
                <a:r>
                  <a:rPr lang="en-US" sz="1000" dirty="0" smtClean="0"/>
                  <a:t>I/O</a:t>
                </a:r>
                <a:endParaRPr lang="en-US" sz="1000" dirty="0"/>
              </a:p>
            </p:txBody>
          </p:sp>
        </p:grpSp>
        <p:grpSp>
          <p:nvGrpSpPr>
            <p:cNvPr id="118" name="Group 117"/>
            <p:cNvGrpSpPr/>
            <p:nvPr/>
          </p:nvGrpSpPr>
          <p:grpSpPr>
            <a:xfrm>
              <a:off x="2970978" y="2257244"/>
              <a:ext cx="1336062" cy="246221"/>
              <a:chOff x="2944743" y="1461829"/>
              <a:chExt cx="1336062" cy="246221"/>
            </a:xfrm>
          </p:grpSpPr>
          <p:cxnSp>
            <p:nvCxnSpPr>
              <p:cNvPr id="119" name="Elbow Connector 118"/>
              <p:cNvCxnSpPr>
                <a:stCxn id="120" idx="1"/>
                <a:endCxn id="89" idx="3"/>
              </p:cNvCxnSpPr>
              <p:nvPr/>
            </p:nvCxnSpPr>
            <p:spPr>
              <a:xfrm rot="10800000">
                <a:off x="2944743" y="1583562"/>
                <a:ext cx="984684" cy="1379"/>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3929427" y="1461829"/>
                <a:ext cx="351378" cy="246221"/>
              </a:xfrm>
              <a:prstGeom prst="rect">
                <a:avLst/>
              </a:prstGeom>
              <a:noFill/>
            </p:spPr>
            <p:txBody>
              <a:bodyPr wrap="none" rtlCol="0">
                <a:spAutoFit/>
              </a:bodyPr>
              <a:lstStyle/>
              <a:p>
                <a:r>
                  <a:rPr lang="en-US" sz="1000" dirty="0" smtClean="0"/>
                  <a:t>I/O</a:t>
                </a:r>
                <a:endParaRPr lang="en-US" sz="1000" dirty="0"/>
              </a:p>
            </p:txBody>
          </p:sp>
        </p:grpSp>
        <p:grpSp>
          <p:nvGrpSpPr>
            <p:cNvPr id="123" name="Group 122"/>
            <p:cNvGrpSpPr/>
            <p:nvPr/>
          </p:nvGrpSpPr>
          <p:grpSpPr>
            <a:xfrm>
              <a:off x="2967040" y="3103784"/>
              <a:ext cx="1352826" cy="246221"/>
              <a:chOff x="2986626" y="1458694"/>
              <a:chExt cx="1352826" cy="246221"/>
            </a:xfrm>
          </p:grpSpPr>
          <p:cxnSp>
            <p:nvCxnSpPr>
              <p:cNvPr id="124" name="Elbow Connector 123"/>
              <p:cNvCxnSpPr>
                <a:stCxn id="125" idx="1"/>
                <a:endCxn id="90" idx="3"/>
              </p:cNvCxnSpPr>
              <p:nvPr/>
            </p:nvCxnSpPr>
            <p:spPr>
              <a:xfrm rot="10800000">
                <a:off x="2986626" y="1580571"/>
                <a:ext cx="1001449" cy="1235"/>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3988074" y="1458694"/>
                <a:ext cx="351378" cy="246221"/>
              </a:xfrm>
              <a:prstGeom prst="rect">
                <a:avLst/>
              </a:prstGeom>
              <a:noFill/>
            </p:spPr>
            <p:txBody>
              <a:bodyPr wrap="none" rtlCol="0">
                <a:spAutoFit/>
              </a:bodyPr>
              <a:lstStyle/>
              <a:p>
                <a:r>
                  <a:rPr lang="en-US" sz="1000" dirty="0" smtClean="0"/>
                  <a:t>I/O</a:t>
                </a:r>
                <a:endParaRPr lang="en-US" sz="1000" dirty="0"/>
              </a:p>
            </p:txBody>
          </p:sp>
        </p:grpSp>
        <p:sp>
          <p:nvSpPr>
            <p:cNvPr id="131" name="Notched Right Arrow 130"/>
            <p:cNvSpPr/>
            <p:nvPr/>
          </p:nvSpPr>
          <p:spPr>
            <a:xfrm>
              <a:off x="1104466" y="2494733"/>
              <a:ext cx="559611" cy="291173"/>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Notched Right Arrow 131"/>
            <p:cNvSpPr/>
            <p:nvPr/>
          </p:nvSpPr>
          <p:spPr>
            <a:xfrm>
              <a:off x="1099940" y="3284726"/>
              <a:ext cx="559611" cy="291173"/>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1"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4" name="TextBox 53"/>
          <p:cNvSpPr txBox="1"/>
          <p:nvPr/>
        </p:nvSpPr>
        <p:spPr>
          <a:xfrm>
            <a:off x="6756189" y="1446802"/>
            <a:ext cx="1997176" cy="1754326"/>
          </a:xfrm>
          <a:prstGeom prst="rect">
            <a:avLst/>
          </a:prstGeom>
          <a:noFill/>
        </p:spPr>
        <p:txBody>
          <a:bodyPr wrap="square" rtlCol="0">
            <a:spAutoFit/>
          </a:bodyPr>
          <a:lstStyle/>
          <a:p>
            <a:r>
              <a:rPr lang="en-US" dirty="0" smtClean="0">
                <a:latin typeface="Times" panose="02020603050405020304" pitchFamily="18" charset="0"/>
                <a:cs typeface="Times" panose="02020603050405020304" pitchFamily="18" charset="0"/>
              </a:rPr>
              <a:t>All channels sample and hold simultaneously by toggling </a:t>
            </a:r>
            <a:r>
              <a:rPr lang="en-US" b="1" dirty="0" smtClean="0">
                <a:latin typeface="Times" panose="02020603050405020304" pitchFamily="18" charset="0"/>
                <a:cs typeface="Times" panose="02020603050405020304" pitchFamily="18" charset="0"/>
              </a:rPr>
              <a:t>convert</a:t>
            </a:r>
            <a:r>
              <a:rPr lang="en-US" dirty="0" smtClean="0">
                <a:latin typeface="Times" panose="02020603050405020304" pitchFamily="18" charset="0"/>
                <a:cs typeface="Times" panose="02020603050405020304" pitchFamily="18" charset="0"/>
              </a:rPr>
              <a:t> pin</a:t>
            </a:r>
          </a:p>
          <a:p>
            <a:pPr marL="342900" indent="-342900">
              <a:buAutoNum type="arabicPeriod"/>
            </a:pPr>
            <a:endParaRPr lang="en-US"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366013124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DATA TRANSFER TO PC: </a:t>
            </a:r>
            <a:endParaRPr lang="en-US" b="1" dirty="0">
              <a:solidFill>
                <a:schemeClr val="bg2">
                  <a:lumMod val="25000"/>
                </a:schemeClr>
              </a:solidFill>
            </a:endParaRPr>
          </a:p>
        </p:txBody>
      </p:sp>
      <p:grpSp>
        <p:nvGrpSpPr>
          <p:cNvPr id="133" name="Group 132"/>
          <p:cNvGrpSpPr/>
          <p:nvPr/>
        </p:nvGrpSpPr>
        <p:grpSpPr>
          <a:xfrm>
            <a:off x="432593" y="1340820"/>
            <a:ext cx="6323596" cy="2861911"/>
            <a:chOff x="-127665" y="1310038"/>
            <a:chExt cx="6323596" cy="2861911"/>
          </a:xfrm>
        </p:grpSpPr>
        <p:sp>
          <p:nvSpPr>
            <p:cNvPr id="65" name="Right Arrow 64"/>
            <p:cNvSpPr/>
            <p:nvPr/>
          </p:nvSpPr>
          <p:spPr>
            <a:xfrm>
              <a:off x="5531958" y="2554578"/>
              <a:ext cx="526946" cy="306967"/>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966723" y="1420627"/>
              <a:ext cx="1569558" cy="2631909"/>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b="1" dirty="0" smtClean="0">
                  <a:solidFill>
                    <a:schemeClr val="tx1"/>
                  </a:solidFill>
                  <a:latin typeface="Times New Roman" panose="02020603050405020304" pitchFamily="18" charset="0"/>
                  <a:cs typeface="Times New Roman" panose="02020603050405020304" pitchFamily="18" charset="0"/>
                </a:rPr>
                <a:t>Micro</a:t>
              </a:r>
              <a:endParaRPr lang="en-US" sz="1200" b="1" dirty="0">
                <a:solidFill>
                  <a:schemeClr val="tx1"/>
                </a:solidFill>
                <a:latin typeface="Times New Roman" panose="02020603050405020304" pitchFamily="18" charset="0"/>
                <a:cs typeface="Times New Roman" panose="02020603050405020304" pitchFamily="18" charset="0"/>
              </a:endParaRPr>
            </a:p>
            <a:p>
              <a:pPr algn="ctr"/>
              <a:r>
                <a:rPr lang="en-US" sz="1200" b="1" dirty="0" smtClean="0">
                  <a:solidFill>
                    <a:schemeClr val="tx1"/>
                  </a:solidFill>
                  <a:latin typeface="Times New Roman" panose="02020603050405020304" pitchFamily="18" charset="0"/>
                  <a:cs typeface="Times New Roman" panose="02020603050405020304" pitchFamily="18" charset="0"/>
                </a:rPr>
                <a:t>Controller</a:t>
              </a:r>
            </a:p>
            <a:p>
              <a:pPr algn="ctr"/>
              <a:r>
                <a:rPr lang="en-US" sz="1200" b="1" dirty="0" smtClean="0">
                  <a:solidFill>
                    <a:schemeClr val="tx1"/>
                  </a:solidFill>
                  <a:latin typeface="Times New Roman" panose="02020603050405020304" pitchFamily="18" charset="0"/>
                  <a:cs typeface="Times New Roman" panose="02020603050405020304" pitchFamily="18" charset="0"/>
                </a:rPr>
                <a:t>(dsPIC33)</a:t>
              </a: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25" name="Notched Right Arrow 24"/>
            <p:cNvSpPr/>
            <p:nvPr/>
          </p:nvSpPr>
          <p:spPr>
            <a:xfrm>
              <a:off x="1106724" y="1674554"/>
              <a:ext cx="559611" cy="291173"/>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27665" y="2375825"/>
              <a:ext cx="1362874" cy="707886"/>
            </a:xfrm>
            <a:prstGeom prst="rect">
              <a:avLst/>
            </a:prstGeom>
            <a:noFill/>
          </p:spPr>
          <p:txBody>
            <a:bodyPr wrap="none" rtlCol="0">
              <a:spAutoFit/>
            </a:bodyPr>
            <a:lstStyle/>
            <a:p>
              <a:pPr algn="ctr"/>
              <a:r>
                <a:rPr lang="en-US" sz="1000" dirty="0" smtClean="0">
                  <a:solidFill>
                    <a:schemeClr val="accent1">
                      <a:lumMod val="75000"/>
                    </a:schemeClr>
                  </a:solidFill>
                </a:rPr>
                <a:t>64-channel </a:t>
              </a:r>
            </a:p>
            <a:p>
              <a:pPr algn="ctr"/>
              <a:r>
                <a:rPr lang="en-US" sz="1000" b="1" dirty="0" smtClean="0">
                  <a:solidFill>
                    <a:schemeClr val="accent1">
                      <a:lumMod val="75000"/>
                    </a:schemeClr>
                  </a:solidFill>
                </a:rPr>
                <a:t>simultaneous</a:t>
              </a:r>
              <a:r>
                <a:rPr lang="en-US" sz="1000" dirty="0" smtClean="0">
                  <a:solidFill>
                    <a:schemeClr val="accent1">
                      <a:lumMod val="75000"/>
                    </a:schemeClr>
                  </a:solidFill>
                </a:rPr>
                <a:t> </a:t>
              </a:r>
            </a:p>
            <a:p>
              <a:pPr algn="ctr"/>
              <a:r>
                <a:rPr lang="en-US" sz="1000" dirty="0">
                  <a:solidFill>
                    <a:schemeClr val="accent1">
                      <a:lumMod val="75000"/>
                    </a:schemeClr>
                  </a:solidFill>
                </a:rPr>
                <a:t>s</a:t>
              </a:r>
              <a:r>
                <a:rPr lang="en-US" sz="1000" dirty="0" smtClean="0">
                  <a:solidFill>
                    <a:schemeClr val="accent1">
                      <a:lumMod val="75000"/>
                    </a:schemeClr>
                  </a:solidFill>
                </a:rPr>
                <a:t>ampling (200 KHz)</a:t>
              </a:r>
            </a:p>
            <a:p>
              <a:pPr algn="ctr"/>
              <a:r>
                <a:rPr lang="en-US" sz="1000" dirty="0">
                  <a:solidFill>
                    <a:schemeClr val="accent1">
                      <a:lumMod val="75000"/>
                    </a:schemeClr>
                  </a:solidFill>
                </a:rPr>
                <a:t>f</a:t>
              </a:r>
              <a:r>
                <a:rPr lang="en-US" sz="1000" dirty="0" smtClean="0">
                  <a:solidFill>
                    <a:schemeClr val="accent1">
                      <a:lumMod val="75000"/>
                    </a:schemeClr>
                  </a:solidFill>
                </a:rPr>
                <a:t>rom charge amplifiers</a:t>
              </a:r>
              <a:endParaRPr lang="en-US" sz="1000" dirty="0">
                <a:solidFill>
                  <a:schemeClr val="accent1">
                    <a:lumMod val="75000"/>
                  </a:schemeClr>
                </a:solidFill>
              </a:endParaRPr>
            </a:p>
          </p:txBody>
        </p:sp>
        <p:cxnSp>
          <p:nvCxnSpPr>
            <p:cNvPr id="33" name="Elbow Connector 32"/>
            <p:cNvCxnSpPr/>
            <p:nvPr/>
          </p:nvCxnSpPr>
          <p:spPr>
            <a:xfrm rot="10800000" flipV="1">
              <a:off x="3015747" y="3568192"/>
              <a:ext cx="954819" cy="134607"/>
            </a:xfrm>
            <a:prstGeom prst="bentConnector3">
              <a:avLst>
                <a:gd name="adj1" fmla="val 87163"/>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955663" y="3439624"/>
              <a:ext cx="351378" cy="246221"/>
            </a:xfrm>
            <a:prstGeom prst="rect">
              <a:avLst/>
            </a:prstGeom>
            <a:noFill/>
          </p:spPr>
          <p:txBody>
            <a:bodyPr wrap="none" rtlCol="0">
              <a:spAutoFit/>
            </a:bodyPr>
            <a:lstStyle/>
            <a:p>
              <a:r>
                <a:rPr lang="en-US" sz="1000" dirty="0" smtClean="0"/>
                <a:t>I/O</a:t>
              </a:r>
              <a:endParaRPr lang="en-US" sz="1000" dirty="0"/>
            </a:p>
          </p:txBody>
        </p:sp>
        <p:cxnSp>
          <p:nvCxnSpPr>
            <p:cNvPr id="59" name="Elbow Connector 58"/>
            <p:cNvCxnSpPr>
              <a:stCxn id="44" idx="1"/>
              <a:endCxn id="56" idx="3"/>
            </p:cNvCxnSpPr>
            <p:nvPr/>
          </p:nvCxnSpPr>
          <p:spPr>
            <a:xfrm rot="10800000">
              <a:off x="3004151" y="2888579"/>
              <a:ext cx="951512" cy="674157"/>
            </a:xfrm>
            <a:prstGeom prst="bentConnector3">
              <a:avLst>
                <a:gd name="adj1" fmla="val 85380"/>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44" idx="1"/>
              <a:endCxn id="57" idx="3"/>
            </p:cNvCxnSpPr>
            <p:nvPr/>
          </p:nvCxnSpPr>
          <p:spPr>
            <a:xfrm rot="10800000">
              <a:off x="2978099" y="2066267"/>
              <a:ext cx="977565" cy="1496469"/>
            </a:xfrm>
            <a:prstGeom prst="bentConnector3">
              <a:avLst>
                <a:gd name="adj1" fmla="val 8304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5496701" y="2378975"/>
              <a:ext cx="699230" cy="246221"/>
            </a:xfrm>
            <a:prstGeom prst="rect">
              <a:avLst/>
            </a:prstGeom>
            <a:noFill/>
          </p:spPr>
          <p:txBody>
            <a:bodyPr wrap="none" rtlCol="0">
              <a:spAutoFit/>
            </a:bodyPr>
            <a:lstStyle/>
            <a:p>
              <a:r>
                <a:rPr lang="en-US" sz="1000" dirty="0" smtClean="0"/>
                <a:t>USB to PC</a:t>
              </a:r>
              <a:endParaRPr lang="en-US" sz="1000" dirty="0"/>
            </a:p>
          </p:txBody>
        </p:sp>
        <p:grpSp>
          <p:nvGrpSpPr>
            <p:cNvPr id="130" name="Group 129"/>
            <p:cNvGrpSpPr/>
            <p:nvPr/>
          </p:nvGrpSpPr>
          <p:grpSpPr>
            <a:xfrm>
              <a:off x="180687" y="1310038"/>
              <a:ext cx="791191" cy="683497"/>
              <a:chOff x="452259" y="1106696"/>
              <a:chExt cx="791191" cy="683497"/>
            </a:xfrm>
          </p:grpSpPr>
          <p:sp>
            <p:nvSpPr>
              <p:cNvPr id="69" name="Rectangle 68"/>
              <p:cNvSpPr/>
              <p:nvPr/>
            </p:nvSpPr>
            <p:spPr>
              <a:xfrm>
                <a:off x="452259" y="1345490"/>
                <a:ext cx="791191" cy="44470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err="1" smtClean="0">
                    <a:solidFill>
                      <a:schemeClr val="tx1"/>
                    </a:solidFill>
                    <a:latin typeface="Times New Roman" panose="02020603050405020304" pitchFamily="18" charset="0"/>
                    <a:cs typeface="Times New Roman" panose="02020603050405020304" pitchFamily="18" charset="0"/>
                  </a:rPr>
                  <a:t>Cmnd</a:t>
                </a:r>
                <a:endParaRPr lang="en-US" sz="900" dirty="0">
                  <a:solidFill>
                    <a:schemeClr val="tx1"/>
                  </a:solidFill>
                  <a:latin typeface="Times New Roman" panose="02020603050405020304" pitchFamily="18" charset="0"/>
                  <a:cs typeface="Times New Roman" panose="02020603050405020304" pitchFamily="18" charset="0"/>
                </a:endParaRPr>
              </a:p>
              <a:p>
                <a:r>
                  <a:rPr lang="en-US" sz="900" dirty="0" smtClean="0">
                    <a:solidFill>
                      <a:schemeClr val="tx1"/>
                    </a:solidFill>
                    <a:latin typeface="Times New Roman" panose="02020603050405020304" pitchFamily="18" charset="0"/>
                    <a:cs typeface="Times New Roman" panose="02020603050405020304" pitchFamily="18" charset="0"/>
                  </a:rPr>
                  <a:t>Data</a:t>
                </a:r>
                <a:endParaRPr lang="en-US" sz="900" dirty="0">
                  <a:solidFill>
                    <a:schemeClr val="tx1"/>
                  </a:solidFill>
                  <a:latin typeface="Times New Roman" panose="02020603050405020304" pitchFamily="18" charset="0"/>
                  <a:cs typeface="Times New Roman" panose="02020603050405020304" pitchFamily="18" charset="0"/>
                </a:endParaRPr>
              </a:p>
              <a:p>
                <a:r>
                  <a:rPr lang="en-US" sz="900" dirty="0" smtClean="0">
                    <a:solidFill>
                      <a:schemeClr val="tx1"/>
                    </a:solidFill>
                    <a:latin typeface="Times New Roman" panose="02020603050405020304" pitchFamily="18" charset="0"/>
                    <a:cs typeface="Times New Roman" panose="02020603050405020304" pitchFamily="18" charset="0"/>
                  </a:rPr>
                  <a:t>Logic</a:t>
                </a:r>
                <a:endParaRPr lang="en-US" sz="900" dirty="0">
                  <a:solidFill>
                    <a:schemeClr val="tx1"/>
                  </a:solidFill>
                  <a:latin typeface="Times New Roman" panose="02020603050405020304" pitchFamily="18" charset="0"/>
                  <a:cs typeface="Times New Roman" panose="02020603050405020304" pitchFamily="18" charset="0"/>
                </a:endParaRPr>
              </a:p>
            </p:txBody>
          </p:sp>
          <p:sp>
            <p:nvSpPr>
              <p:cNvPr id="70" name="TextBox 69"/>
              <p:cNvSpPr txBox="1"/>
              <p:nvPr/>
            </p:nvSpPr>
            <p:spPr>
              <a:xfrm>
                <a:off x="635296" y="1106696"/>
                <a:ext cx="425116" cy="276999"/>
              </a:xfrm>
              <a:prstGeom prst="rect">
                <a:avLst/>
              </a:prstGeom>
              <a:noFill/>
            </p:spPr>
            <p:txBody>
              <a:bodyPr wrap="none" rtlCol="0">
                <a:spAutoFit/>
              </a:bodyPr>
              <a:lstStyle/>
              <a:p>
                <a:r>
                  <a:rPr lang="en-US" sz="1200" dirty="0"/>
                  <a:t>KEY</a:t>
                </a:r>
              </a:p>
            </p:txBody>
          </p:sp>
          <p:cxnSp>
            <p:nvCxnSpPr>
              <p:cNvPr id="71" name="Straight Connector 70"/>
              <p:cNvCxnSpPr/>
              <p:nvPr/>
            </p:nvCxnSpPr>
            <p:spPr>
              <a:xfrm>
                <a:off x="893654" y="1441102"/>
                <a:ext cx="208096" cy="0"/>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893654" y="1586549"/>
                <a:ext cx="208096" cy="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893654" y="1712053"/>
                <a:ext cx="20809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4" name="Elbow Connector 73"/>
            <p:cNvCxnSpPr>
              <a:stCxn id="18" idx="3"/>
              <a:endCxn id="11" idx="1"/>
            </p:cNvCxnSpPr>
            <p:nvPr/>
          </p:nvCxnSpPr>
          <p:spPr>
            <a:xfrm flipV="1">
              <a:off x="2969573" y="2736582"/>
              <a:ext cx="997150" cy="708070"/>
            </a:xfrm>
            <a:prstGeom prst="bentConnector3">
              <a:avLst>
                <a:gd name="adj1" fmla="val 80567"/>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17" idx="3"/>
              <a:endCxn id="11" idx="1"/>
            </p:cNvCxnSpPr>
            <p:nvPr/>
          </p:nvCxnSpPr>
          <p:spPr>
            <a:xfrm>
              <a:off x="2978098" y="2640321"/>
              <a:ext cx="988625" cy="96261"/>
            </a:xfrm>
            <a:prstGeom prst="bentConnector3">
              <a:avLst>
                <a:gd name="adj1" fmla="val 80371"/>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0" name="Elbow Connector 79"/>
            <p:cNvCxnSpPr>
              <a:stCxn id="2" idx="3"/>
              <a:endCxn id="11" idx="1"/>
            </p:cNvCxnSpPr>
            <p:nvPr/>
          </p:nvCxnSpPr>
          <p:spPr>
            <a:xfrm>
              <a:off x="2978098" y="1831591"/>
              <a:ext cx="988625" cy="904991"/>
            </a:xfrm>
            <a:prstGeom prst="bentConnector3">
              <a:avLst>
                <a:gd name="adj1" fmla="val 80371"/>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3937388" y="2531329"/>
              <a:ext cx="739305" cy="400110"/>
            </a:xfrm>
            <a:prstGeom prst="rect">
              <a:avLst/>
            </a:prstGeom>
            <a:noFill/>
          </p:spPr>
          <p:txBody>
            <a:bodyPr wrap="none" rtlCol="0">
              <a:spAutoFit/>
            </a:bodyPr>
            <a:lstStyle/>
            <a:p>
              <a:r>
                <a:rPr lang="en-US" sz="1000" dirty="0" smtClean="0"/>
                <a:t>Parallel Bit</a:t>
              </a:r>
            </a:p>
            <a:p>
              <a:r>
                <a:rPr lang="en-US" sz="1000" dirty="0" smtClean="0"/>
                <a:t> Data Bus</a:t>
              </a:r>
              <a:endParaRPr lang="en-US" sz="1000" dirty="0"/>
            </a:p>
          </p:txBody>
        </p:sp>
        <p:grpSp>
          <p:nvGrpSpPr>
            <p:cNvPr id="91" name="Group 90"/>
            <p:cNvGrpSpPr/>
            <p:nvPr/>
          </p:nvGrpSpPr>
          <p:grpSpPr>
            <a:xfrm>
              <a:off x="1684847" y="1461830"/>
              <a:ext cx="1453850" cy="2710119"/>
              <a:chOff x="1981112" y="1461654"/>
              <a:chExt cx="1148870" cy="2547149"/>
            </a:xfrm>
          </p:grpSpPr>
          <p:grpSp>
            <p:nvGrpSpPr>
              <p:cNvPr id="23" name="Group 22"/>
              <p:cNvGrpSpPr/>
              <p:nvPr/>
            </p:nvGrpSpPr>
            <p:grpSpPr>
              <a:xfrm>
                <a:off x="1981112" y="1496136"/>
                <a:ext cx="1077949" cy="2512667"/>
                <a:chOff x="1575575" y="1281184"/>
                <a:chExt cx="1077949" cy="2512667"/>
              </a:xfrm>
            </p:grpSpPr>
            <p:sp>
              <p:nvSpPr>
                <p:cNvPr id="2" name="Rectangle 1"/>
                <p:cNvSpPr/>
                <p:nvPr/>
              </p:nvSpPr>
              <p:spPr>
                <a:xfrm>
                  <a:off x="1582312" y="1281184"/>
                  <a:ext cx="1015225" cy="626088"/>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p>
              </p:txBody>
            </p:sp>
            <p:sp>
              <p:nvSpPr>
                <p:cNvPr id="17" name="Rectangle 16"/>
                <p:cNvSpPr/>
                <p:nvPr/>
              </p:nvSpPr>
              <p:spPr>
                <a:xfrm>
                  <a:off x="1582312" y="2022286"/>
                  <a:ext cx="1015225" cy="664078"/>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endParaRPr lang="en-US" sz="1000" b="1" dirty="0">
                    <a:solidFill>
                      <a:schemeClr val="tx1"/>
                    </a:solidFill>
                  </a:endParaRPr>
                </a:p>
              </p:txBody>
            </p:sp>
            <p:sp>
              <p:nvSpPr>
                <p:cNvPr id="18" name="Rectangle 17"/>
                <p:cNvSpPr/>
                <p:nvPr/>
              </p:nvSpPr>
              <p:spPr>
                <a:xfrm>
                  <a:off x="1575575" y="2782492"/>
                  <a:ext cx="1015225" cy="655593"/>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endParaRPr lang="en-US" sz="1000" b="1" dirty="0">
                    <a:solidFill>
                      <a:schemeClr val="tx1"/>
                    </a:solidFill>
                  </a:endParaRPr>
                </a:p>
              </p:txBody>
            </p:sp>
            <p:grpSp>
              <p:nvGrpSpPr>
                <p:cNvPr id="22" name="Group 21"/>
                <p:cNvGrpSpPr/>
                <p:nvPr/>
              </p:nvGrpSpPr>
              <p:grpSpPr>
                <a:xfrm>
                  <a:off x="1651775" y="3516852"/>
                  <a:ext cx="1001749" cy="276999"/>
                  <a:chOff x="1670825" y="3564436"/>
                  <a:chExt cx="1001749" cy="276999"/>
                </a:xfrm>
              </p:grpSpPr>
              <p:sp>
                <p:nvSpPr>
                  <p:cNvPr id="20" name="TextBox 19"/>
                  <p:cNvSpPr txBox="1"/>
                  <p:nvPr/>
                </p:nvSpPr>
                <p:spPr>
                  <a:xfrm>
                    <a:off x="1670825" y="3564436"/>
                    <a:ext cx="1001749" cy="276999"/>
                  </a:xfrm>
                  <a:prstGeom prst="rect">
                    <a:avLst/>
                  </a:prstGeom>
                  <a:noFill/>
                </p:spPr>
                <p:txBody>
                  <a:bodyPr wrap="none" rtlCol="0">
                    <a:spAutoFit/>
                  </a:bodyPr>
                  <a:lstStyle/>
                  <a:p>
                    <a:r>
                      <a:rPr lang="en-US" sz="1200" dirty="0" smtClean="0">
                        <a:solidFill>
                          <a:schemeClr val="accent4">
                            <a:lumMod val="50000"/>
                          </a:schemeClr>
                        </a:solidFill>
                      </a:rPr>
                      <a:t>5 More ADCs</a:t>
                    </a:r>
                    <a:endParaRPr lang="en-US" sz="1200" dirty="0">
                      <a:solidFill>
                        <a:schemeClr val="accent4">
                          <a:lumMod val="50000"/>
                        </a:schemeClr>
                      </a:solidFill>
                    </a:endParaRPr>
                  </a:p>
                </p:txBody>
              </p:sp>
              <p:sp>
                <p:nvSpPr>
                  <p:cNvPr id="21" name="Down Arrow 20"/>
                  <p:cNvSpPr/>
                  <p:nvPr/>
                </p:nvSpPr>
                <p:spPr>
                  <a:xfrm>
                    <a:off x="2419497" y="3602909"/>
                    <a:ext cx="76200" cy="202885"/>
                  </a:xfrm>
                  <a:prstGeom prst="downArrow">
                    <a:avLst/>
                  </a:prstGeom>
                  <a:solidFill>
                    <a:schemeClr val="accent4">
                      <a:lumMod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sp>
            <p:nvSpPr>
              <p:cNvPr id="46" name="TextBox 45"/>
              <p:cNvSpPr txBox="1"/>
              <p:nvPr/>
            </p:nvSpPr>
            <p:spPr>
              <a:xfrm>
                <a:off x="2558186" y="3442481"/>
                <a:ext cx="571796"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56" name="TextBox 55"/>
              <p:cNvSpPr txBox="1"/>
              <p:nvPr/>
            </p:nvSpPr>
            <p:spPr>
              <a:xfrm>
                <a:off x="2551522" y="2686898"/>
                <a:ext cx="472138"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57" name="TextBox 56"/>
              <p:cNvSpPr txBox="1"/>
              <p:nvPr/>
            </p:nvSpPr>
            <p:spPr>
              <a:xfrm>
                <a:off x="2516375" y="1914035"/>
                <a:ext cx="486699"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88" name="TextBox 87"/>
              <p:cNvSpPr txBox="1"/>
              <p:nvPr/>
            </p:nvSpPr>
            <p:spPr>
              <a:xfrm>
                <a:off x="2398134" y="1461654"/>
                <a:ext cx="613678" cy="231415"/>
              </a:xfrm>
              <a:prstGeom prst="rect">
                <a:avLst/>
              </a:prstGeom>
              <a:noFill/>
            </p:spPr>
            <p:txBody>
              <a:bodyPr wrap="square" rtlCol="0">
                <a:spAutoFit/>
              </a:bodyPr>
              <a:lstStyle/>
              <a:p>
                <a:r>
                  <a:rPr lang="en-US" sz="1000" dirty="0" smtClean="0"/>
                  <a:t>Chip Select</a:t>
                </a:r>
                <a:endParaRPr lang="en-US" sz="1000" dirty="0"/>
              </a:p>
            </p:txBody>
          </p:sp>
          <p:sp>
            <p:nvSpPr>
              <p:cNvPr id="89" name="TextBox 88"/>
              <p:cNvSpPr txBox="1"/>
              <p:nvPr/>
            </p:nvSpPr>
            <p:spPr>
              <a:xfrm>
                <a:off x="2383768" y="2207941"/>
                <a:ext cx="613678" cy="231415"/>
              </a:xfrm>
              <a:prstGeom prst="rect">
                <a:avLst/>
              </a:prstGeom>
              <a:noFill/>
            </p:spPr>
            <p:txBody>
              <a:bodyPr wrap="square" rtlCol="0">
                <a:spAutoFit/>
              </a:bodyPr>
              <a:lstStyle/>
              <a:p>
                <a:r>
                  <a:rPr lang="en-US" sz="1000" dirty="0" smtClean="0"/>
                  <a:t>Chip Select</a:t>
                </a:r>
                <a:endParaRPr lang="en-US" sz="1000" dirty="0"/>
              </a:p>
            </p:txBody>
          </p:sp>
          <p:sp>
            <p:nvSpPr>
              <p:cNvPr id="90" name="TextBox 89"/>
              <p:cNvSpPr txBox="1"/>
              <p:nvPr/>
            </p:nvSpPr>
            <p:spPr>
              <a:xfrm>
                <a:off x="2395041" y="3003710"/>
                <a:ext cx="599292" cy="231415"/>
              </a:xfrm>
              <a:prstGeom prst="rect">
                <a:avLst/>
              </a:prstGeom>
              <a:noFill/>
            </p:spPr>
            <p:txBody>
              <a:bodyPr wrap="square" rtlCol="0">
                <a:spAutoFit/>
              </a:bodyPr>
              <a:lstStyle/>
              <a:p>
                <a:r>
                  <a:rPr lang="en-US" sz="1000" dirty="0" smtClean="0"/>
                  <a:t>Chip Select</a:t>
                </a:r>
                <a:endParaRPr lang="en-US" sz="1000" dirty="0"/>
              </a:p>
            </p:txBody>
          </p:sp>
        </p:grpSp>
        <p:grpSp>
          <p:nvGrpSpPr>
            <p:cNvPr id="117" name="Group 116"/>
            <p:cNvGrpSpPr/>
            <p:nvPr/>
          </p:nvGrpSpPr>
          <p:grpSpPr>
            <a:xfrm>
              <a:off x="2989159" y="1461829"/>
              <a:ext cx="1291646" cy="246221"/>
              <a:chOff x="2989159" y="1461829"/>
              <a:chExt cx="1291646" cy="246221"/>
            </a:xfrm>
          </p:grpSpPr>
          <p:cxnSp>
            <p:nvCxnSpPr>
              <p:cNvPr id="110" name="Elbow Connector 109"/>
              <p:cNvCxnSpPr>
                <a:stCxn id="113" idx="1"/>
                <a:endCxn id="88" idx="3"/>
              </p:cNvCxnSpPr>
              <p:nvPr/>
            </p:nvCxnSpPr>
            <p:spPr>
              <a:xfrm rot="10800000" flipV="1">
                <a:off x="2989159" y="1584939"/>
                <a:ext cx="940269" cy="1"/>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3929427" y="1461829"/>
                <a:ext cx="351378" cy="246221"/>
              </a:xfrm>
              <a:prstGeom prst="rect">
                <a:avLst/>
              </a:prstGeom>
              <a:noFill/>
            </p:spPr>
            <p:txBody>
              <a:bodyPr wrap="none" rtlCol="0">
                <a:spAutoFit/>
              </a:bodyPr>
              <a:lstStyle/>
              <a:p>
                <a:r>
                  <a:rPr lang="en-US" sz="1000" dirty="0" smtClean="0"/>
                  <a:t>I/O</a:t>
                </a:r>
                <a:endParaRPr lang="en-US" sz="1000" dirty="0"/>
              </a:p>
            </p:txBody>
          </p:sp>
        </p:grpSp>
        <p:sp>
          <p:nvSpPr>
            <p:cNvPr id="120" name="TextBox 119"/>
            <p:cNvSpPr txBox="1"/>
            <p:nvPr/>
          </p:nvSpPr>
          <p:spPr>
            <a:xfrm>
              <a:off x="3955662" y="2257244"/>
              <a:ext cx="351378" cy="246221"/>
            </a:xfrm>
            <a:prstGeom prst="rect">
              <a:avLst/>
            </a:prstGeom>
            <a:noFill/>
          </p:spPr>
          <p:txBody>
            <a:bodyPr wrap="none" rtlCol="0">
              <a:spAutoFit/>
            </a:bodyPr>
            <a:lstStyle/>
            <a:p>
              <a:r>
                <a:rPr lang="en-US" sz="1000" dirty="0" smtClean="0"/>
                <a:t>I/O</a:t>
              </a:r>
              <a:endParaRPr lang="en-US" sz="1000" dirty="0"/>
            </a:p>
          </p:txBody>
        </p:sp>
        <p:sp>
          <p:nvSpPr>
            <p:cNvPr id="125" name="TextBox 124"/>
            <p:cNvSpPr txBox="1"/>
            <p:nvPr/>
          </p:nvSpPr>
          <p:spPr>
            <a:xfrm>
              <a:off x="3968488" y="3103784"/>
              <a:ext cx="351378" cy="246221"/>
            </a:xfrm>
            <a:prstGeom prst="rect">
              <a:avLst/>
            </a:prstGeom>
            <a:noFill/>
          </p:spPr>
          <p:txBody>
            <a:bodyPr wrap="none" rtlCol="0">
              <a:spAutoFit/>
            </a:bodyPr>
            <a:lstStyle/>
            <a:p>
              <a:r>
                <a:rPr lang="en-US" sz="1000" dirty="0" smtClean="0"/>
                <a:t>I/O</a:t>
              </a:r>
              <a:endParaRPr lang="en-US" sz="1000" dirty="0"/>
            </a:p>
          </p:txBody>
        </p:sp>
        <p:sp>
          <p:nvSpPr>
            <p:cNvPr id="131" name="Notched Right Arrow 130"/>
            <p:cNvSpPr/>
            <p:nvPr/>
          </p:nvSpPr>
          <p:spPr>
            <a:xfrm>
              <a:off x="1104466" y="2494733"/>
              <a:ext cx="559611" cy="291173"/>
            </a:xfrm>
            <a:prstGeom prst="notchedRightArrow">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Notched Right Arrow 131"/>
            <p:cNvSpPr/>
            <p:nvPr/>
          </p:nvSpPr>
          <p:spPr>
            <a:xfrm>
              <a:off x="1099940" y="3284726"/>
              <a:ext cx="559611" cy="291173"/>
            </a:xfrm>
            <a:prstGeom prst="notchedRightArrow">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1"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p:cNvSpPr txBox="1"/>
          <p:nvPr/>
        </p:nvSpPr>
        <p:spPr>
          <a:xfrm>
            <a:off x="6756189" y="1446802"/>
            <a:ext cx="1997176" cy="1200329"/>
          </a:xfrm>
          <a:prstGeom prst="rect">
            <a:avLst/>
          </a:prstGeom>
          <a:noFill/>
        </p:spPr>
        <p:txBody>
          <a:bodyPr wrap="square" rtlCol="0">
            <a:spAutoFit/>
          </a:bodyPr>
          <a:lstStyle/>
          <a:p>
            <a:r>
              <a:rPr lang="en-US" dirty="0" smtClean="0"/>
              <a:t>First 8 data channels collected and stored. </a:t>
            </a:r>
          </a:p>
          <a:p>
            <a:endParaRPr lang="en-US" dirty="0"/>
          </a:p>
        </p:txBody>
      </p:sp>
    </p:spTree>
    <p:extLst>
      <p:ext uri="{BB962C8B-B14F-4D97-AF65-F5344CB8AC3E}">
        <p14:creationId xmlns:p14="http://schemas.microsoft.com/office/powerpoint/2010/main" val="108770985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DATA TRANSFER TO PC: </a:t>
            </a:r>
            <a:endParaRPr lang="en-US" b="1" dirty="0">
              <a:solidFill>
                <a:schemeClr val="bg2">
                  <a:lumMod val="25000"/>
                </a:schemeClr>
              </a:solidFill>
            </a:endParaRPr>
          </a:p>
        </p:txBody>
      </p:sp>
      <p:grpSp>
        <p:nvGrpSpPr>
          <p:cNvPr id="133" name="Group 132"/>
          <p:cNvGrpSpPr/>
          <p:nvPr/>
        </p:nvGrpSpPr>
        <p:grpSpPr>
          <a:xfrm>
            <a:off x="432593" y="1340820"/>
            <a:ext cx="6323596" cy="2861911"/>
            <a:chOff x="-127665" y="1310038"/>
            <a:chExt cx="6323596" cy="2861911"/>
          </a:xfrm>
        </p:grpSpPr>
        <p:sp>
          <p:nvSpPr>
            <p:cNvPr id="65" name="Right Arrow 64"/>
            <p:cNvSpPr/>
            <p:nvPr/>
          </p:nvSpPr>
          <p:spPr>
            <a:xfrm>
              <a:off x="5531958" y="2554578"/>
              <a:ext cx="526946" cy="306967"/>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966723" y="1420627"/>
              <a:ext cx="1569558" cy="2631909"/>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b="1" dirty="0" smtClean="0">
                  <a:solidFill>
                    <a:schemeClr val="tx1"/>
                  </a:solidFill>
                  <a:latin typeface="Times New Roman" panose="02020603050405020304" pitchFamily="18" charset="0"/>
                  <a:cs typeface="Times New Roman" panose="02020603050405020304" pitchFamily="18" charset="0"/>
                </a:rPr>
                <a:t>Micro</a:t>
              </a:r>
              <a:endParaRPr lang="en-US" sz="1200" b="1" dirty="0">
                <a:solidFill>
                  <a:schemeClr val="tx1"/>
                </a:solidFill>
                <a:latin typeface="Times New Roman" panose="02020603050405020304" pitchFamily="18" charset="0"/>
                <a:cs typeface="Times New Roman" panose="02020603050405020304" pitchFamily="18" charset="0"/>
              </a:endParaRPr>
            </a:p>
            <a:p>
              <a:pPr algn="ctr"/>
              <a:r>
                <a:rPr lang="en-US" sz="1200" b="1" dirty="0" smtClean="0">
                  <a:solidFill>
                    <a:schemeClr val="tx1"/>
                  </a:solidFill>
                  <a:latin typeface="Times New Roman" panose="02020603050405020304" pitchFamily="18" charset="0"/>
                  <a:cs typeface="Times New Roman" panose="02020603050405020304" pitchFamily="18" charset="0"/>
                </a:rPr>
                <a:t>Controller</a:t>
              </a:r>
            </a:p>
            <a:p>
              <a:pPr algn="ctr"/>
              <a:r>
                <a:rPr lang="en-US" sz="1200" b="1" dirty="0" smtClean="0">
                  <a:solidFill>
                    <a:schemeClr val="tx1"/>
                  </a:solidFill>
                  <a:latin typeface="Times New Roman" panose="02020603050405020304" pitchFamily="18" charset="0"/>
                  <a:cs typeface="Times New Roman" panose="02020603050405020304" pitchFamily="18" charset="0"/>
                </a:rPr>
                <a:t>(dsPIC33)</a:t>
              </a: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25" name="Notched Right Arrow 24"/>
            <p:cNvSpPr/>
            <p:nvPr/>
          </p:nvSpPr>
          <p:spPr>
            <a:xfrm>
              <a:off x="1106724" y="1674554"/>
              <a:ext cx="559611" cy="291173"/>
            </a:xfrm>
            <a:prstGeom prst="notchedRightArrow">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27665" y="2375825"/>
              <a:ext cx="1362874" cy="707886"/>
            </a:xfrm>
            <a:prstGeom prst="rect">
              <a:avLst/>
            </a:prstGeom>
            <a:noFill/>
          </p:spPr>
          <p:txBody>
            <a:bodyPr wrap="none" rtlCol="0">
              <a:spAutoFit/>
            </a:bodyPr>
            <a:lstStyle/>
            <a:p>
              <a:pPr algn="ctr"/>
              <a:r>
                <a:rPr lang="en-US" sz="1000" dirty="0" smtClean="0">
                  <a:solidFill>
                    <a:schemeClr val="accent1">
                      <a:lumMod val="75000"/>
                    </a:schemeClr>
                  </a:solidFill>
                </a:rPr>
                <a:t>64-channel </a:t>
              </a:r>
            </a:p>
            <a:p>
              <a:pPr algn="ctr"/>
              <a:r>
                <a:rPr lang="en-US" sz="1000" b="1" dirty="0" smtClean="0">
                  <a:solidFill>
                    <a:schemeClr val="accent1">
                      <a:lumMod val="75000"/>
                    </a:schemeClr>
                  </a:solidFill>
                </a:rPr>
                <a:t>simultaneous</a:t>
              </a:r>
              <a:r>
                <a:rPr lang="en-US" sz="1000" dirty="0" smtClean="0">
                  <a:solidFill>
                    <a:schemeClr val="accent1">
                      <a:lumMod val="75000"/>
                    </a:schemeClr>
                  </a:solidFill>
                </a:rPr>
                <a:t> </a:t>
              </a:r>
            </a:p>
            <a:p>
              <a:pPr algn="ctr"/>
              <a:r>
                <a:rPr lang="en-US" sz="1000" dirty="0">
                  <a:solidFill>
                    <a:schemeClr val="accent1">
                      <a:lumMod val="75000"/>
                    </a:schemeClr>
                  </a:solidFill>
                </a:rPr>
                <a:t>s</a:t>
              </a:r>
              <a:r>
                <a:rPr lang="en-US" sz="1000" dirty="0" smtClean="0">
                  <a:solidFill>
                    <a:schemeClr val="accent1">
                      <a:lumMod val="75000"/>
                    </a:schemeClr>
                  </a:solidFill>
                </a:rPr>
                <a:t>ampling (200 KHz)</a:t>
              </a:r>
            </a:p>
            <a:p>
              <a:pPr algn="ctr"/>
              <a:r>
                <a:rPr lang="en-US" sz="1000" dirty="0">
                  <a:solidFill>
                    <a:schemeClr val="accent1">
                      <a:lumMod val="75000"/>
                    </a:schemeClr>
                  </a:solidFill>
                </a:rPr>
                <a:t>f</a:t>
              </a:r>
              <a:r>
                <a:rPr lang="en-US" sz="1000" dirty="0" smtClean="0">
                  <a:solidFill>
                    <a:schemeClr val="accent1">
                      <a:lumMod val="75000"/>
                    </a:schemeClr>
                  </a:solidFill>
                </a:rPr>
                <a:t>rom charge amplifiers</a:t>
              </a:r>
              <a:endParaRPr lang="en-US" sz="1000" dirty="0">
                <a:solidFill>
                  <a:schemeClr val="accent1">
                    <a:lumMod val="75000"/>
                  </a:schemeClr>
                </a:solidFill>
              </a:endParaRPr>
            </a:p>
          </p:txBody>
        </p:sp>
        <p:cxnSp>
          <p:nvCxnSpPr>
            <p:cNvPr id="33" name="Elbow Connector 32"/>
            <p:cNvCxnSpPr/>
            <p:nvPr/>
          </p:nvCxnSpPr>
          <p:spPr>
            <a:xfrm rot="10800000" flipV="1">
              <a:off x="3015747" y="3568192"/>
              <a:ext cx="954819" cy="134607"/>
            </a:xfrm>
            <a:prstGeom prst="bentConnector3">
              <a:avLst>
                <a:gd name="adj1" fmla="val 87163"/>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955663" y="3439624"/>
              <a:ext cx="351378" cy="246221"/>
            </a:xfrm>
            <a:prstGeom prst="rect">
              <a:avLst/>
            </a:prstGeom>
            <a:noFill/>
          </p:spPr>
          <p:txBody>
            <a:bodyPr wrap="none" rtlCol="0">
              <a:spAutoFit/>
            </a:bodyPr>
            <a:lstStyle/>
            <a:p>
              <a:r>
                <a:rPr lang="en-US" sz="1000" dirty="0" smtClean="0"/>
                <a:t>I/O</a:t>
              </a:r>
              <a:endParaRPr lang="en-US" sz="1000" dirty="0"/>
            </a:p>
          </p:txBody>
        </p:sp>
        <p:cxnSp>
          <p:nvCxnSpPr>
            <p:cNvPr id="59" name="Elbow Connector 58"/>
            <p:cNvCxnSpPr>
              <a:stCxn id="44" idx="1"/>
              <a:endCxn id="56" idx="3"/>
            </p:cNvCxnSpPr>
            <p:nvPr/>
          </p:nvCxnSpPr>
          <p:spPr>
            <a:xfrm rot="10800000">
              <a:off x="3004151" y="2888579"/>
              <a:ext cx="951512" cy="674157"/>
            </a:xfrm>
            <a:prstGeom prst="bentConnector3">
              <a:avLst>
                <a:gd name="adj1" fmla="val 85380"/>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44" idx="1"/>
              <a:endCxn id="57" idx="3"/>
            </p:cNvCxnSpPr>
            <p:nvPr/>
          </p:nvCxnSpPr>
          <p:spPr>
            <a:xfrm rot="10800000">
              <a:off x="2978099" y="2066267"/>
              <a:ext cx="977565" cy="1496469"/>
            </a:xfrm>
            <a:prstGeom prst="bentConnector3">
              <a:avLst>
                <a:gd name="adj1" fmla="val 8304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5496701" y="2378975"/>
              <a:ext cx="699230" cy="246221"/>
            </a:xfrm>
            <a:prstGeom prst="rect">
              <a:avLst/>
            </a:prstGeom>
            <a:noFill/>
          </p:spPr>
          <p:txBody>
            <a:bodyPr wrap="none" rtlCol="0">
              <a:spAutoFit/>
            </a:bodyPr>
            <a:lstStyle/>
            <a:p>
              <a:r>
                <a:rPr lang="en-US" sz="1000" dirty="0" smtClean="0"/>
                <a:t>USB to PC</a:t>
              </a:r>
              <a:endParaRPr lang="en-US" sz="1000" dirty="0"/>
            </a:p>
          </p:txBody>
        </p:sp>
        <p:grpSp>
          <p:nvGrpSpPr>
            <p:cNvPr id="130" name="Group 129"/>
            <p:cNvGrpSpPr/>
            <p:nvPr/>
          </p:nvGrpSpPr>
          <p:grpSpPr>
            <a:xfrm>
              <a:off x="180687" y="1310038"/>
              <a:ext cx="791191" cy="683497"/>
              <a:chOff x="452259" y="1106696"/>
              <a:chExt cx="791191" cy="683497"/>
            </a:xfrm>
          </p:grpSpPr>
          <p:sp>
            <p:nvSpPr>
              <p:cNvPr id="69" name="Rectangle 68"/>
              <p:cNvSpPr/>
              <p:nvPr/>
            </p:nvSpPr>
            <p:spPr>
              <a:xfrm>
                <a:off x="452259" y="1345490"/>
                <a:ext cx="791191" cy="44470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err="1" smtClean="0">
                    <a:solidFill>
                      <a:schemeClr val="tx1"/>
                    </a:solidFill>
                    <a:latin typeface="Times New Roman" panose="02020603050405020304" pitchFamily="18" charset="0"/>
                    <a:cs typeface="Times New Roman" panose="02020603050405020304" pitchFamily="18" charset="0"/>
                  </a:rPr>
                  <a:t>Cmnd</a:t>
                </a:r>
                <a:endParaRPr lang="en-US" sz="900" dirty="0">
                  <a:solidFill>
                    <a:schemeClr val="tx1"/>
                  </a:solidFill>
                  <a:latin typeface="Times New Roman" panose="02020603050405020304" pitchFamily="18" charset="0"/>
                  <a:cs typeface="Times New Roman" panose="02020603050405020304" pitchFamily="18" charset="0"/>
                </a:endParaRPr>
              </a:p>
              <a:p>
                <a:r>
                  <a:rPr lang="en-US" sz="900" dirty="0" smtClean="0">
                    <a:solidFill>
                      <a:schemeClr val="tx1"/>
                    </a:solidFill>
                    <a:latin typeface="Times New Roman" panose="02020603050405020304" pitchFamily="18" charset="0"/>
                    <a:cs typeface="Times New Roman" panose="02020603050405020304" pitchFamily="18" charset="0"/>
                  </a:rPr>
                  <a:t>Data</a:t>
                </a:r>
                <a:endParaRPr lang="en-US" sz="900" dirty="0">
                  <a:solidFill>
                    <a:schemeClr val="tx1"/>
                  </a:solidFill>
                  <a:latin typeface="Times New Roman" panose="02020603050405020304" pitchFamily="18" charset="0"/>
                  <a:cs typeface="Times New Roman" panose="02020603050405020304" pitchFamily="18" charset="0"/>
                </a:endParaRPr>
              </a:p>
              <a:p>
                <a:r>
                  <a:rPr lang="en-US" sz="900" dirty="0" smtClean="0">
                    <a:solidFill>
                      <a:schemeClr val="tx1"/>
                    </a:solidFill>
                    <a:latin typeface="Times New Roman" panose="02020603050405020304" pitchFamily="18" charset="0"/>
                    <a:cs typeface="Times New Roman" panose="02020603050405020304" pitchFamily="18" charset="0"/>
                  </a:rPr>
                  <a:t>Logic</a:t>
                </a:r>
                <a:endParaRPr lang="en-US" sz="900" dirty="0">
                  <a:solidFill>
                    <a:schemeClr val="tx1"/>
                  </a:solidFill>
                  <a:latin typeface="Times New Roman" panose="02020603050405020304" pitchFamily="18" charset="0"/>
                  <a:cs typeface="Times New Roman" panose="02020603050405020304" pitchFamily="18" charset="0"/>
                </a:endParaRPr>
              </a:p>
            </p:txBody>
          </p:sp>
          <p:sp>
            <p:nvSpPr>
              <p:cNvPr id="70" name="TextBox 69"/>
              <p:cNvSpPr txBox="1"/>
              <p:nvPr/>
            </p:nvSpPr>
            <p:spPr>
              <a:xfrm>
                <a:off x="635296" y="1106696"/>
                <a:ext cx="425116" cy="276999"/>
              </a:xfrm>
              <a:prstGeom prst="rect">
                <a:avLst/>
              </a:prstGeom>
              <a:noFill/>
            </p:spPr>
            <p:txBody>
              <a:bodyPr wrap="none" rtlCol="0">
                <a:spAutoFit/>
              </a:bodyPr>
              <a:lstStyle/>
              <a:p>
                <a:r>
                  <a:rPr lang="en-US" sz="1200" dirty="0"/>
                  <a:t>KEY</a:t>
                </a:r>
              </a:p>
            </p:txBody>
          </p:sp>
          <p:cxnSp>
            <p:nvCxnSpPr>
              <p:cNvPr id="71" name="Straight Connector 70"/>
              <p:cNvCxnSpPr/>
              <p:nvPr/>
            </p:nvCxnSpPr>
            <p:spPr>
              <a:xfrm>
                <a:off x="893654" y="1441102"/>
                <a:ext cx="208096" cy="0"/>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893654" y="1586549"/>
                <a:ext cx="208096" cy="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893654" y="1712053"/>
                <a:ext cx="20809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4" name="Elbow Connector 73"/>
            <p:cNvCxnSpPr>
              <a:stCxn id="18" idx="3"/>
              <a:endCxn id="11" idx="1"/>
            </p:cNvCxnSpPr>
            <p:nvPr/>
          </p:nvCxnSpPr>
          <p:spPr>
            <a:xfrm flipV="1">
              <a:off x="2969573" y="2736582"/>
              <a:ext cx="997150" cy="708070"/>
            </a:xfrm>
            <a:prstGeom prst="bentConnector3">
              <a:avLst>
                <a:gd name="adj1" fmla="val 80567"/>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17" idx="3"/>
              <a:endCxn id="11" idx="1"/>
            </p:cNvCxnSpPr>
            <p:nvPr/>
          </p:nvCxnSpPr>
          <p:spPr>
            <a:xfrm>
              <a:off x="2978098" y="2640321"/>
              <a:ext cx="988625" cy="96261"/>
            </a:xfrm>
            <a:prstGeom prst="bentConnector3">
              <a:avLst>
                <a:gd name="adj1" fmla="val 80371"/>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0" name="Elbow Connector 79"/>
            <p:cNvCxnSpPr>
              <a:stCxn id="2" idx="3"/>
              <a:endCxn id="11" idx="1"/>
            </p:cNvCxnSpPr>
            <p:nvPr/>
          </p:nvCxnSpPr>
          <p:spPr>
            <a:xfrm>
              <a:off x="2978098" y="1831591"/>
              <a:ext cx="988625" cy="904991"/>
            </a:xfrm>
            <a:prstGeom prst="bentConnector3">
              <a:avLst>
                <a:gd name="adj1" fmla="val 80371"/>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3937388" y="2531329"/>
              <a:ext cx="739305" cy="400110"/>
            </a:xfrm>
            <a:prstGeom prst="rect">
              <a:avLst/>
            </a:prstGeom>
            <a:noFill/>
          </p:spPr>
          <p:txBody>
            <a:bodyPr wrap="none" rtlCol="0">
              <a:spAutoFit/>
            </a:bodyPr>
            <a:lstStyle/>
            <a:p>
              <a:r>
                <a:rPr lang="en-US" sz="1000" dirty="0" smtClean="0"/>
                <a:t>Parallel Bit</a:t>
              </a:r>
            </a:p>
            <a:p>
              <a:r>
                <a:rPr lang="en-US" sz="1000" dirty="0" smtClean="0"/>
                <a:t> Data Bus</a:t>
              </a:r>
              <a:endParaRPr lang="en-US" sz="1000" dirty="0"/>
            </a:p>
          </p:txBody>
        </p:sp>
        <p:grpSp>
          <p:nvGrpSpPr>
            <p:cNvPr id="91" name="Group 90"/>
            <p:cNvGrpSpPr/>
            <p:nvPr/>
          </p:nvGrpSpPr>
          <p:grpSpPr>
            <a:xfrm>
              <a:off x="1684847" y="1461830"/>
              <a:ext cx="1453850" cy="2710119"/>
              <a:chOff x="1981112" y="1461654"/>
              <a:chExt cx="1148870" cy="2547149"/>
            </a:xfrm>
          </p:grpSpPr>
          <p:grpSp>
            <p:nvGrpSpPr>
              <p:cNvPr id="23" name="Group 22"/>
              <p:cNvGrpSpPr/>
              <p:nvPr/>
            </p:nvGrpSpPr>
            <p:grpSpPr>
              <a:xfrm>
                <a:off x="1981112" y="1496136"/>
                <a:ext cx="1077949" cy="2512667"/>
                <a:chOff x="1575575" y="1281184"/>
                <a:chExt cx="1077949" cy="2512667"/>
              </a:xfrm>
            </p:grpSpPr>
            <p:sp>
              <p:nvSpPr>
                <p:cNvPr id="2" name="Rectangle 1"/>
                <p:cNvSpPr/>
                <p:nvPr/>
              </p:nvSpPr>
              <p:spPr>
                <a:xfrm>
                  <a:off x="1582312" y="1281184"/>
                  <a:ext cx="1015225" cy="626088"/>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p>
              </p:txBody>
            </p:sp>
            <p:sp>
              <p:nvSpPr>
                <p:cNvPr id="17" name="Rectangle 16"/>
                <p:cNvSpPr/>
                <p:nvPr/>
              </p:nvSpPr>
              <p:spPr>
                <a:xfrm>
                  <a:off x="1582312" y="2022286"/>
                  <a:ext cx="1015225" cy="664078"/>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endParaRPr lang="en-US" sz="1000" b="1" dirty="0">
                    <a:solidFill>
                      <a:schemeClr val="tx1"/>
                    </a:solidFill>
                  </a:endParaRPr>
                </a:p>
              </p:txBody>
            </p:sp>
            <p:sp>
              <p:nvSpPr>
                <p:cNvPr id="18" name="Rectangle 17"/>
                <p:cNvSpPr/>
                <p:nvPr/>
              </p:nvSpPr>
              <p:spPr>
                <a:xfrm>
                  <a:off x="1575575" y="2782492"/>
                  <a:ext cx="1015225" cy="655593"/>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endParaRPr lang="en-US" sz="1000" b="1" dirty="0">
                    <a:solidFill>
                      <a:schemeClr val="tx1"/>
                    </a:solidFill>
                  </a:endParaRPr>
                </a:p>
              </p:txBody>
            </p:sp>
            <p:grpSp>
              <p:nvGrpSpPr>
                <p:cNvPr id="22" name="Group 21"/>
                <p:cNvGrpSpPr/>
                <p:nvPr/>
              </p:nvGrpSpPr>
              <p:grpSpPr>
                <a:xfrm>
                  <a:off x="1651775" y="3516852"/>
                  <a:ext cx="1001749" cy="276999"/>
                  <a:chOff x="1670825" y="3564436"/>
                  <a:chExt cx="1001749" cy="276999"/>
                </a:xfrm>
              </p:grpSpPr>
              <p:sp>
                <p:nvSpPr>
                  <p:cNvPr id="20" name="TextBox 19"/>
                  <p:cNvSpPr txBox="1"/>
                  <p:nvPr/>
                </p:nvSpPr>
                <p:spPr>
                  <a:xfrm>
                    <a:off x="1670825" y="3564436"/>
                    <a:ext cx="1001749" cy="276999"/>
                  </a:xfrm>
                  <a:prstGeom prst="rect">
                    <a:avLst/>
                  </a:prstGeom>
                  <a:noFill/>
                </p:spPr>
                <p:txBody>
                  <a:bodyPr wrap="none" rtlCol="0">
                    <a:spAutoFit/>
                  </a:bodyPr>
                  <a:lstStyle/>
                  <a:p>
                    <a:r>
                      <a:rPr lang="en-US" sz="1200" dirty="0" smtClean="0">
                        <a:solidFill>
                          <a:schemeClr val="accent4">
                            <a:lumMod val="50000"/>
                          </a:schemeClr>
                        </a:solidFill>
                      </a:rPr>
                      <a:t>5 More ADCs</a:t>
                    </a:r>
                    <a:endParaRPr lang="en-US" sz="1200" dirty="0">
                      <a:solidFill>
                        <a:schemeClr val="accent4">
                          <a:lumMod val="50000"/>
                        </a:schemeClr>
                      </a:solidFill>
                    </a:endParaRPr>
                  </a:p>
                </p:txBody>
              </p:sp>
              <p:sp>
                <p:nvSpPr>
                  <p:cNvPr id="21" name="Down Arrow 20"/>
                  <p:cNvSpPr/>
                  <p:nvPr/>
                </p:nvSpPr>
                <p:spPr>
                  <a:xfrm>
                    <a:off x="2419497" y="3602909"/>
                    <a:ext cx="76200" cy="202885"/>
                  </a:xfrm>
                  <a:prstGeom prst="downArrow">
                    <a:avLst/>
                  </a:prstGeom>
                  <a:solidFill>
                    <a:schemeClr val="accent4">
                      <a:lumMod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sp>
            <p:nvSpPr>
              <p:cNvPr id="46" name="TextBox 45"/>
              <p:cNvSpPr txBox="1"/>
              <p:nvPr/>
            </p:nvSpPr>
            <p:spPr>
              <a:xfrm>
                <a:off x="2558186" y="3442481"/>
                <a:ext cx="571796"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56" name="TextBox 55"/>
              <p:cNvSpPr txBox="1"/>
              <p:nvPr/>
            </p:nvSpPr>
            <p:spPr>
              <a:xfrm>
                <a:off x="2551522" y="2686898"/>
                <a:ext cx="472138"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57" name="TextBox 56"/>
              <p:cNvSpPr txBox="1"/>
              <p:nvPr/>
            </p:nvSpPr>
            <p:spPr>
              <a:xfrm>
                <a:off x="2516375" y="1914035"/>
                <a:ext cx="486699"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88" name="TextBox 87"/>
              <p:cNvSpPr txBox="1"/>
              <p:nvPr/>
            </p:nvSpPr>
            <p:spPr>
              <a:xfrm>
                <a:off x="2398134" y="1461654"/>
                <a:ext cx="613678" cy="231415"/>
              </a:xfrm>
              <a:prstGeom prst="rect">
                <a:avLst/>
              </a:prstGeom>
              <a:noFill/>
            </p:spPr>
            <p:txBody>
              <a:bodyPr wrap="square" rtlCol="0">
                <a:spAutoFit/>
              </a:bodyPr>
              <a:lstStyle/>
              <a:p>
                <a:r>
                  <a:rPr lang="en-US" sz="1000" dirty="0" smtClean="0"/>
                  <a:t>Chip Select</a:t>
                </a:r>
                <a:endParaRPr lang="en-US" sz="1000" dirty="0"/>
              </a:p>
            </p:txBody>
          </p:sp>
          <p:sp>
            <p:nvSpPr>
              <p:cNvPr id="89" name="TextBox 88"/>
              <p:cNvSpPr txBox="1"/>
              <p:nvPr/>
            </p:nvSpPr>
            <p:spPr>
              <a:xfrm>
                <a:off x="2383768" y="2207941"/>
                <a:ext cx="613678" cy="231415"/>
              </a:xfrm>
              <a:prstGeom prst="rect">
                <a:avLst/>
              </a:prstGeom>
              <a:noFill/>
            </p:spPr>
            <p:txBody>
              <a:bodyPr wrap="square" rtlCol="0">
                <a:spAutoFit/>
              </a:bodyPr>
              <a:lstStyle/>
              <a:p>
                <a:r>
                  <a:rPr lang="en-US" sz="1000" dirty="0" smtClean="0"/>
                  <a:t>Chip Select</a:t>
                </a:r>
                <a:endParaRPr lang="en-US" sz="1000" dirty="0"/>
              </a:p>
            </p:txBody>
          </p:sp>
          <p:sp>
            <p:nvSpPr>
              <p:cNvPr id="90" name="TextBox 89"/>
              <p:cNvSpPr txBox="1"/>
              <p:nvPr/>
            </p:nvSpPr>
            <p:spPr>
              <a:xfrm>
                <a:off x="2395041" y="3003710"/>
                <a:ext cx="599292" cy="231415"/>
              </a:xfrm>
              <a:prstGeom prst="rect">
                <a:avLst/>
              </a:prstGeom>
              <a:noFill/>
            </p:spPr>
            <p:txBody>
              <a:bodyPr wrap="square" rtlCol="0">
                <a:spAutoFit/>
              </a:bodyPr>
              <a:lstStyle/>
              <a:p>
                <a:r>
                  <a:rPr lang="en-US" sz="1000" dirty="0" smtClean="0"/>
                  <a:t>Chip Select</a:t>
                </a:r>
                <a:endParaRPr lang="en-US" sz="1000" dirty="0"/>
              </a:p>
            </p:txBody>
          </p:sp>
        </p:grpSp>
        <p:grpSp>
          <p:nvGrpSpPr>
            <p:cNvPr id="117" name="Group 116"/>
            <p:cNvGrpSpPr/>
            <p:nvPr/>
          </p:nvGrpSpPr>
          <p:grpSpPr>
            <a:xfrm>
              <a:off x="3004151" y="1461829"/>
              <a:ext cx="1276654" cy="920811"/>
              <a:chOff x="3004151" y="1461829"/>
              <a:chExt cx="1276654" cy="920811"/>
            </a:xfrm>
          </p:grpSpPr>
          <p:cxnSp>
            <p:nvCxnSpPr>
              <p:cNvPr id="110" name="Elbow Connector 109"/>
              <p:cNvCxnSpPr/>
              <p:nvPr/>
            </p:nvCxnSpPr>
            <p:spPr>
              <a:xfrm rot="10800000" flipV="1">
                <a:off x="3004151" y="2382639"/>
                <a:ext cx="940269" cy="1"/>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3929427" y="1461829"/>
                <a:ext cx="351378" cy="246221"/>
              </a:xfrm>
              <a:prstGeom prst="rect">
                <a:avLst/>
              </a:prstGeom>
              <a:noFill/>
            </p:spPr>
            <p:txBody>
              <a:bodyPr wrap="none" rtlCol="0">
                <a:spAutoFit/>
              </a:bodyPr>
              <a:lstStyle/>
              <a:p>
                <a:r>
                  <a:rPr lang="en-US" sz="1000" dirty="0" smtClean="0"/>
                  <a:t>I/O</a:t>
                </a:r>
                <a:endParaRPr lang="en-US" sz="1000" dirty="0"/>
              </a:p>
            </p:txBody>
          </p:sp>
        </p:grpSp>
        <p:sp>
          <p:nvSpPr>
            <p:cNvPr id="120" name="TextBox 119"/>
            <p:cNvSpPr txBox="1"/>
            <p:nvPr/>
          </p:nvSpPr>
          <p:spPr>
            <a:xfrm>
              <a:off x="3955662" y="2257244"/>
              <a:ext cx="351378" cy="246221"/>
            </a:xfrm>
            <a:prstGeom prst="rect">
              <a:avLst/>
            </a:prstGeom>
            <a:noFill/>
          </p:spPr>
          <p:txBody>
            <a:bodyPr wrap="none" rtlCol="0">
              <a:spAutoFit/>
            </a:bodyPr>
            <a:lstStyle/>
            <a:p>
              <a:r>
                <a:rPr lang="en-US" sz="1000" dirty="0" smtClean="0"/>
                <a:t>I/O</a:t>
              </a:r>
              <a:endParaRPr lang="en-US" sz="1000" dirty="0"/>
            </a:p>
          </p:txBody>
        </p:sp>
        <p:sp>
          <p:nvSpPr>
            <p:cNvPr id="125" name="TextBox 124"/>
            <p:cNvSpPr txBox="1"/>
            <p:nvPr/>
          </p:nvSpPr>
          <p:spPr>
            <a:xfrm>
              <a:off x="3968488" y="3103784"/>
              <a:ext cx="351378" cy="246221"/>
            </a:xfrm>
            <a:prstGeom prst="rect">
              <a:avLst/>
            </a:prstGeom>
            <a:noFill/>
          </p:spPr>
          <p:txBody>
            <a:bodyPr wrap="none" rtlCol="0">
              <a:spAutoFit/>
            </a:bodyPr>
            <a:lstStyle/>
            <a:p>
              <a:r>
                <a:rPr lang="en-US" sz="1000" dirty="0" smtClean="0"/>
                <a:t>I/O</a:t>
              </a:r>
              <a:endParaRPr lang="en-US" sz="1000" dirty="0"/>
            </a:p>
          </p:txBody>
        </p:sp>
        <p:sp>
          <p:nvSpPr>
            <p:cNvPr id="131" name="Notched Right Arrow 130"/>
            <p:cNvSpPr/>
            <p:nvPr/>
          </p:nvSpPr>
          <p:spPr>
            <a:xfrm>
              <a:off x="1104466" y="2494733"/>
              <a:ext cx="559611" cy="291173"/>
            </a:xfrm>
            <a:prstGeom prst="notchedRightArrow">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Notched Right Arrow 131"/>
            <p:cNvSpPr/>
            <p:nvPr/>
          </p:nvSpPr>
          <p:spPr>
            <a:xfrm>
              <a:off x="1099940" y="3284726"/>
              <a:ext cx="559611" cy="291173"/>
            </a:xfrm>
            <a:prstGeom prst="notchedRightArrow">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1"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8" name="TextBox 47"/>
          <p:cNvSpPr txBox="1"/>
          <p:nvPr/>
        </p:nvSpPr>
        <p:spPr>
          <a:xfrm>
            <a:off x="6756189" y="1446802"/>
            <a:ext cx="1997176" cy="1200329"/>
          </a:xfrm>
          <a:prstGeom prst="rect">
            <a:avLst/>
          </a:prstGeom>
          <a:noFill/>
        </p:spPr>
        <p:txBody>
          <a:bodyPr wrap="square" rtlCol="0">
            <a:spAutoFit/>
          </a:bodyPr>
          <a:lstStyle/>
          <a:p>
            <a:r>
              <a:rPr lang="en-US" dirty="0" smtClean="0"/>
              <a:t>Second 8 data channels collected and stored. </a:t>
            </a:r>
          </a:p>
          <a:p>
            <a:endParaRPr lang="en-US" dirty="0"/>
          </a:p>
        </p:txBody>
      </p:sp>
    </p:spTree>
    <p:extLst>
      <p:ext uri="{BB962C8B-B14F-4D97-AF65-F5344CB8AC3E}">
        <p14:creationId xmlns:p14="http://schemas.microsoft.com/office/powerpoint/2010/main" val="59609353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DATA TRANSFER TO PC: </a:t>
            </a:r>
            <a:endParaRPr lang="en-US" b="1" dirty="0">
              <a:solidFill>
                <a:schemeClr val="bg2">
                  <a:lumMod val="25000"/>
                </a:schemeClr>
              </a:solidFill>
            </a:endParaRPr>
          </a:p>
        </p:txBody>
      </p:sp>
      <p:grpSp>
        <p:nvGrpSpPr>
          <p:cNvPr id="133" name="Group 132"/>
          <p:cNvGrpSpPr/>
          <p:nvPr/>
        </p:nvGrpSpPr>
        <p:grpSpPr>
          <a:xfrm>
            <a:off x="432593" y="1340820"/>
            <a:ext cx="6323596" cy="2861911"/>
            <a:chOff x="-127665" y="1310038"/>
            <a:chExt cx="6323596" cy="2861911"/>
          </a:xfrm>
        </p:grpSpPr>
        <p:sp>
          <p:nvSpPr>
            <p:cNvPr id="65" name="Right Arrow 64"/>
            <p:cNvSpPr/>
            <p:nvPr/>
          </p:nvSpPr>
          <p:spPr>
            <a:xfrm>
              <a:off x="5531958" y="2554578"/>
              <a:ext cx="526946" cy="306967"/>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966723" y="1420627"/>
              <a:ext cx="1569558" cy="2631909"/>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b="1" dirty="0" smtClean="0">
                  <a:solidFill>
                    <a:schemeClr val="tx1"/>
                  </a:solidFill>
                  <a:latin typeface="Times New Roman" panose="02020603050405020304" pitchFamily="18" charset="0"/>
                  <a:cs typeface="Times New Roman" panose="02020603050405020304" pitchFamily="18" charset="0"/>
                </a:rPr>
                <a:t>Micro</a:t>
              </a:r>
              <a:endParaRPr lang="en-US" sz="1200" b="1" dirty="0">
                <a:solidFill>
                  <a:schemeClr val="tx1"/>
                </a:solidFill>
                <a:latin typeface="Times New Roman" panose="02020603050405020304" pitchFamily="18" charset="0"/>
                <a:cs typeface="Times New Roman" panose="02020603050405020304" pitchFamily="18" charset="0"/>
              </a:endParaRPr>
            </a:p>
            <a:p>
              <a:pPr algn="ctr"/>
              <a:r>
                <a:rPr lang="en-US" sz="1200" b="1" dirty="0" smtClean="0">
                  <a:solidFill>
                    <a:schemeClr val="tx1"/>
                  </a:solidFill>
                  <a:latin typeface="Times New Roman" panose="02020603050405020304" pitchFamily="18" charset="0"/>
                  <a:cs typeface="Times New Roman" panose="02020603050405020304" pitchFamily="18" charset="0"/>
                </a:rPr>
                <a:t>Controller</a:t>
              </a:r>
            </a:p>
            <a:p>
              <a:pPr algn="ctr"/>
              <a:r>
                <a:rPr lang="en-US" sz="1200" b="1" dirty="0" smtClean="0">
                  <a:solidFill>
                    <a:schemeClr val="tx1"/>
                  </a:solidFill>
                  <a:latin typeface="Times New Roman" panose="02020603050405020304" pitchFamily="18" charset="0"/>
                  <a:cs typeface="Times New Roman" panose="02020603050405020304" pitchFamily="18" charset="0"/>
                </a:rPr>
                <a:t>(dsPIC33)</a:t>
              </a: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25" name="Notched Right Arrow 24"/>
            <p:cNvSpPr/>
            <p:nvPr/>
          </p:nvSpPr>
          <p:spPr>
            <a:xfrm>
              <a:off x="1106724" y="1674554"/>
              <a:ext cx="559611" cy="291173"/>
            </a:xfrm>
            <a:prstGeom prst="notchedRightArrow">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27665" y="2375825"/>
              <a:ext cx="1362874" cy="707886"/>
            </a:xfrm>
            <a:prstGeom prst="rect">
              <a:avLst/>
            </a:prstGeom>
            <a:noFill/>
          </p:spPr>
          <p:txBody>
            <a:bodyPr wrap="none" rtlCol="0">
              <a:spAutoFit/>
            </a:bodyPr>
            <a:lstStyle/>
            <a:p>
              <a:pPr algn="ctr"/>
              <a:r>
                <a:rPr lang="en-US" sz="1000" dirty="0" smtClean="0">
                  <a:solidFill>
                    <a:schemeClr val="accent1">
                      <a:lumMod val="75000"/>
                    </a:schemeClr>
                  </a:solidFill>
                </a:rPr>
                <a:t>64-channel </a:t>
              </a:r>
            </a:p>
            <a:p>
              <a:pPr algn="ctr"/>
              <a:r>
                <a:rPr lang="en-US" sz="1000" b="1" dirty="0" smtClean="0">
                  <a:solidFill>
                    <a:schemeClr val="accent1">
                      <a:lumMod val="75000"/>
                    </a:schemeClr>
                  </a:solidFill>
                </a:rPr>
                <a:t>simultaneous</a:t>
              </a:r>
              <a:r>
                <a:rPr lang="en-US" sz="1000" dirty="0" smtClean="0">
                  <a:solidFill>
                    <a:schemeClr val="accent1">
                      <a:lumMod val="75000"/>
                    </a:schemeClr>
                  </a:solidFill>
                </a:rPr>
                <a:t> </a:t>
              </a:r>
            </a:p>
            <a:p>
              <a:pPr algn="ctr"/>
              <a:r>
                <a:rPr lang="en-US" sz="1000" dirty="0">
                  <a:solidFill>
                    <a:schemeClr val="accent1">
                      <a:lumMod val="75000"/>
                    </a:schemeClr>
                  </a:solidFill>
                </a:rPr>
                <a:t>s</a:t>
              </a:r>
              <a:r>
                <a:rPr lang="en-US" sz="1000" dirty="0" smtClean="0">
                  <a:solidFill>
                    <a:schemeClr val="accent1">
                      <a:lumMod val="75000"/>
                    </a:schemeClr>
                  </a:solidFill>
                </a:rPr>
                <a:t>ampling (200 KHz)</a:t>
              </a:r>
            </a:p>
            <a:p>
              <a:pPr algn="ctr"/>
              <a:r>
                <a:rPr lang="en-US" sz="1000" dirty="0">
                  <a:solidFill>
                    <a:schemeClr val="accent1">
                      <a:lumMod val="75000"/>
                    </a:schemeClr>
                  </a:solidFill>
                </a:rPr>
                <a:t>f</a:t>
              </a:r>
              <a:r>
                <a:rPr lang="en-US" sz="1000" dirty="0" smtClean="0">
                  <a:solidFill>
                    <a:schemeClr val="accent1">
                      <a:lumMod val="75000"/>
                    </a:schemeClr>
                  </a:solidFill>
                </a:rPr>
                <a:t>rom charge amplifiers</a:t>
              </a:r>
              <a:endParaRPr lang="en-US" sz="1000" dirty="0">
                <a:solidFill>
                  <a:schemeClr val="accent1">
                    <a:lumMod val="75000"/>
                  </a:schemeClr>
                </a:solidFill>
              </a:endParaRPr>
            </a:p>
          </p:txBody>
        </p:sp>
        <p:cxnSp>
          <p:nvCxnSpPr>
            <p:cNvPr id="33" name="Elbow Connector 32"/>
            <p:cNvCxnSpPr/>
            <p:nvPr/>
          </p:nvCxnSpPr>
          <p:spPr>
            <a:xfrm rot="10800000" flipV="1">
              <a:off x="3015747" y="3568192"/>
              <a:ext cx="954819" cy="134607"/>
            </a:xfrm>
            <a:prstGeom prst="bentConnector3">
              <a:avLst>
                <a:gd name="adj1" fmla="val 87163"/>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955663" y="3439624"/>
              <a:ext cx="351378" cy="246221"/>
            </a:xfrm>
            <a:prstGeom prst="rect">
              <a:avLst/>
            </a:prstGeom>
            <a:noFill/>
          </p:spPr>
          <p:txBody>
            <a:bodyPr wrap="none" rtlCol="0">
              <a:spAutoFit/>
            </a:bodyPr>
            <a:lstStyle/>
            <a:p>
              <a:r>
                <a:rPr lang="en-US" sz="1000" dirty="0" smtClean="0"/>
                <a:t>I/O</a:t>
              </a:r>
              <a:endParaRPr lang="en-US" sz="1000" dirty="0"/>
            </a:p>
          </p:txBody>
        </p:sp>
        <p:cxnSp>
          <p:nvCxnSpPr>
            <p:cNvPr id="59" name="Elbow Connector 58"/>
            <p:cNvCxnSpPr>
              <a:stCxn id="44" idx="1"/>
              <a:endCxn id="56" idx="3"/>
            </p:cNvCxnSpPr>
            <p:nvPr/>
          </p:nvCxnSpPr>
          <p:spPr>
            <a:xfrm rot="10800000">
              <a:off x="3004151" y="2888579"/>
              <a:ext cx="951512" cy="674157"/>
            </a:xfrm>
            <a:prstGeom prst="bentConnector3">
              <a:avLst>
                <a:gd name="adj1" fmla="val 85380"/>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44" idx="1"/>
              <a:endCxn id="57" idx="3"/>
            </p:cNvCxnSpPr>
            <p:nvPr/>
          </p:nvCxnSpPr>
          <p:spPr>
            <a:xfrm rot="10800000">
              <a:off x="2978099" y="2066267"/>
              <a:ext cx="977565" cy="1496469"/>
            </a:xfrm>
            <a:prstGeom prst="bentConnector3">
              <a:avLst>
                <a:gd name="adj1" fmla="val 8304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5496701" y="2378975"/>
              <a:ext cx="699230" cy="246221"/>
            </a:xfrm>
            <a:prstGeom prst="rect">
              <a:avLst/>
            </a:prstGeom>
            <a:noFill/>
          </p:spPr>
          <p:txBody>
            <a:bodyPr wrap="none" rtlCol="0">
              <a:spAutoFit/>
            </a:bodyPr>
            <a:lstStyle/>
            <a:p>
              <a:r>
                <a:rPr lang="en-US" sz="1000" dirty="0" smtClean="0"/>
                <a:t>USB to PC</a:t>
              </a:r>
              <a:endParaRPr lang="en-US" sz="1000" dirty="0"/>
            </a:p>
          </p:txBody>
        </p:sp>
        <p:grpSp>
          <p:nvGrpSpPr>
            <p:cNvPr id="130" name="Group 129"/>
            <p:cNvGrpSpPr/>
            <p:nvPr/>
          </p:nvGrpSpPr>
          <p:grpSpPr>
            <a:xfrm>
              <a:off x="180687" y="1310038"/>
              <a:ext cx="791191" cy="683497"/>
              <a:chOff x="452259" y="1106696"/>
              <a:chExt cx="791191" cy="683497"/>
            </a:xfrm>
          </p:grpSpPr>
          <p:sp>
            <p:nvSpPr>
              <p:cNvPr id="69" name="Rectangle 68"/>
              <p:cNvSpPr/>
              <p:nvPr/>
            </p:nvSpPr>
            <p:spPr>
              <a:xfrm>
                <a:off x="452259" y="1345490"/>
                <a:ext cx="791191" cy="44470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err="1" smtClean="0">
                    <a:solidFill>
                      <a:schemeClr val="tx1"/>
                    </a:solidFill>
                    <a:latin typeface="Times New Roman" panose="02020603050405020304" pitchFamily="18" charset="0"/>
                    <a:cs typeface="Times New Roman" panose="02020603050405020304" pitchFamily="18" charset="0"/>
                  </a:rPr>
                  <a:t>Cmnd</a:t>
                </a:r>
                <a:endParaRPr lang="en-US" sz="900" dirty="0">
                  <a:solidFill>
                    <a:schemeClr val="tx1"/>
                  </a:solidFill>
                  <a:latin typeface="Times New Roman" panose="02020603050405020304" pitchFamily="18" charset="0"/>
                  <a:cs typeface="Times New Roman" panose="02020603050405020304" pitchFamily="18" charset="0"/>
                </a:endParaRPr>
              </a:p>
              <a:p>
                <a:r>
                  <a:rPr lang="en-US" sz="900" dirty="0" smtClean="0">
                    <a:solidFill>
                      <a:schemeClr val="tx1"/>
                    </a:solidFill>
                    <a:latin typeface="Times New Roman" panose="02020603050405020304" pitchFamily="18" charset="0"/>
                    <a:cs typeface="Times New Roman" panose="02020603050405020304" pitchFamily="18" charset="0"/>
                  </a:rPr>
                  <a:t>Data</a:t>
                </a:r>
                <a:endParaRPr lang="en-US" sz="900" dirty="0">
                  <a:solidFill>
                    <a:schemeClr val="tx1"/>
                  </a:solidFill>
                  <a:latin typeface="Times New Roman" panose="02020603050405020304" pitchFamily="18" charset="0"/>
                  <a:cs typeface="Times New Roman" panose="02020603050405020304" pitchFamily="18" charset="0"/>
                </a:endParaRPr>
              </a:p>
              <a:p>
                <a:r>
                  <a:rPr lang="en-US" sz="900" dirty="0" smtClean="0">
                    <a:solidFill>
                      <a:schemeClr val="tx1"/>
                    </a:solidFill>
                    <a:latin typeface="Times New Roman" panose="02020603050405020304" pitchFamily="18" charset="0"/>
                    <a:cs typeface="Times New Roman" panose="02020603050405020304" pitchFamily="18" charset="0"/>
                  </a:rPr>
                  <a:t>Logic</a:t>
                </a:r>
                <a:endParaRPr lang="en-US" sz="900" dirty="0">
                  <a:solidFill>
                    <a:schemeClr val="tx1"/>
                  </a:solidFill>
                  <a:latin typeface="Times New Roman" panose="02020603050405020304" pitchFamily="18" charset="0"/>
                  <a:cs typeface="Times New Roman" panose="02020603050405020304" pitchFamily="18" charset="0"/>
                </a:endParaRPr>
              </a:p>
            </p:txBody>
          </p:sp>
          <p:sp>
            <p:nvSpPr>
              <p:cNvPr id="70" name="TextBox 69"/>
              <p:cNvSpPr txBox="1"/>
              <p:nvPr/>
            </p:nvSpPr>
            <p:spPr>
              <a:xfrm>
                <a:off x="635296" y="1106696"/>
                <a:ext cx="425116" cy="276999"/>
              </a:xfrm>
              <a:prstGeom prst="rect">
                <a:avLst/>
              </a:prstGeom>
              <a:noFill/>
            </p:spPr>
            <p:txBody>
              <a:bodyPr wrap="none" rtlCol="0">
                <a:spAutoFit/>
              </a:bodyPr>
              <a:lstStyle/>
              <a:p>
                <a:r>
                  <a:rPr lang="en-US" sz="1200" dirty="0"/>
                  <a:t>KEY</a:t>
                </a:r>
              </a:p>
            </p:txBody>
          </p:sp>
          <p:cxnSp>
            <p:nvCxnSpPr>
              <p:cNvPr id="71" name="Straight Connector 70"/>
              <p:cNvCxnSpPr/>
              <p:nvPr/>
            </p:nvCxnSpPr>
            <p:spPr>
              <a:xfrm>
                <a:off x="893654" y="1441102"/>
                <a:ext cx="208096" cy="0"/>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893654" y="1586549"/>
                <a:ext cx="208096" cy="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893654" y="1712053"/>
                <a:ext cx="20809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4" name="Elbow Connector 73"/>
            <p:cNvCxnSpPr>
              <a:stCxn id="18" idx="3"/>
              <a:endCxn id="11" idx="1"/>
            </p:cNvCxnSpPr>
            <p:nvPr/>
          </p:nvCxnSpPr>
          <p:spPr>
            <a:xfrm flipV="1">
              <a:off x="2969573" y="2736582"/>
              <a:ext cx="997150" cy="708070"/>
            </a:xfrm>
            <a:prstGeom prst="bentConnector3">
              <a:avLst>
                <a:gd name="adj1" fmla="val 80567"/>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17" idx="3"/>
              <a:endCxn id="11" idx="1"/>
            </p:cNvCxnSpPr>
            <p:nvPr/>
          </p:nvCxnSpPr>
          <p:spPr>
            <a:xfrm>
              <a:off x="2978098" y="2640321"/>
              <a:ext cx="988625" cy="96261"/>
            </a:xfrm>
            <a:prstGeom prst="bentConnector3">
              <a:avLst>
                <a:gd name="adj1" fmla="val 80371"/>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0" name="Elbow Connector 79"/>
            <p:cNvCxnSpPr>
              <a:stCxn id="2" idx="3"/>
              <a:endCxn id="11" idx="1"/>
            </p:cNvCxnSpPr>
            <p:nvPr/>
          </p:nvCxnSpPr>
          <p:spPr>
            <a:xfrm>
              <a:off x="2978098" y="1831591"/>
              <a:ext cx="988625" cy="904991"/>
            </a:xfrm>
            <a:prstGeom prst="bentConnector3">
              <a:avLst>
                <a:gd name="adj1" fmla="val 80371"/>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3937388" y="2531329"/>
              <a:ext cx="739305" cy="400110"/>
            </a:xfrm>
            <a:prstGeom prst="rect">
              <a:avLst/>
            </a:prstGeom>
            <a:noFill/>
          </p:spPr>
          <p:txBody>
            <a:bodyPr wrap="none" rtlCol="0">
              <a:spAutoFit/>
            </a:bodyPr>
            <a:lstStyle/>
            <a:p>
              <a:r>
                <a:rPr lang="en-US" sz="1000" dirty="0" smtClean="0"/>
                <a:t>Parallel Bit</a:t>
              </a:r>
            </a:p>
            <a:p>
              <a:r>
                <a:rPr lang="en-US" sz="1000" dirty="0" smtClean="0"/>
                <a:t> Data Bus</a:t>
              </a:r>
              <a:endParaRPr lang="en-US" sz="1000" dirty="0"/>
            </a:p>
          </p:txBody>
        </p:sp>
        <p:grpSp>
          <p:nvGrpSpPr>
            <p:cNvPr id="91" name="Group 90"/>
            <p:cNvGrpSpPr/>
            <p:nvPr/>
          </p:nvGrpSpPr>
          <p:grpSpPr>
            <a:xfrm>
              <a:off x="1684847" y="1461830"/>
              <a:ext cx="1453850" cy="2710119"/>
              <a:chOff x="1981112" y="1461654"/>
              <a:chExt cx="1148870" cy="2547149"/>
            </a:xfrm>
          </p:grpSpPr>
          <p:grpSp>
            <p:nvGrpSpPr>
              <p:cNvPr id="23" name="Group 22"/>
              <p:cNvGrpSpPr/>
              <p:nvPr/>
            </p:nvGrpSpPr>
            <p:grpSpPr>
              <a:xfrm>
                <a:off x="1981112" y="1496136"/>
                <a:ext cx="1077949" cy="2512667"/>
                <a:chOff x="1575575" y="1281184"/>
                <a:chExt cx="1077949" cy="2512667"/>
              </a:xfrm>
            </p:grpSpPr>
            <p:sp>
              <p:nvSpPr>
                <p:cNvPr id="2" name="Rectangle 1"/>
                <p:cNvSpPr/>
                <p:nvPr/>
              </p:nvSpPr>
              <p:spPr>
                <a:xfrm>
                  <a:off x="1582312" y="1281184"/>
                  <a:ext cx="1015225" cy="626088"/>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p>
              </p:txBody>
            </p:sp>
            <p:sp>
              <p:nvSpPr>
                <p:cNvPr id="17" name="Rectangle 16"/>
                <p:cNvSpPr/>
                <p:nvPr/>
              </p:nvSpPr>
              <p:spPr>
                <a:xfrm>
                  <a:off x="1582312" y="2022286"/>
                  <a:ext cx="1015225" cy="664078"/>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endParaRPr lang="en-US" sz="1000" b="1" dirty="0">
                    <a:solidFill>
                      <a:schemeClr val="tx1"/>
                    </a:solidFill>
                  </a:endParaRPr>
                </a:p>
              </p:txBody>
            </p:sp>
            <p:sp>
              <p:nvSpPr>
                <p:cNvPr id="18" name="Rectangle 17"/>
                <p:cNvSpPr/>
                <p:nvPr/>
              </p:nvSpPr>
              <p:spPr>
                <a:xfrm>
                  <a:off x="1575575" y="2782492"/>
                  <a:ext cx="1015225" cy="655593"/>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endParaRPr lang="en-US" sz="1000" b="1" dirty="0">
                    <a:solidFill>
                      <a:schemeClr val="tx1"/>
                    </a:solidFill>
                  </a:endParaRPr>
                </a:p>
              </p:txBody>
            </p:sp>
            <p:grpSp>
              <p:nvGrpSpPr>
                <p:cNvPr id="22" name="Group 21"/>
                <p:cNvGrpSpPr/>
                <p:nvPr/>
              </p:nvGrpSpPr>
              <p:grpSpPr>
                <a:xfrm>
                  <a:off x="1651775" y="3516852"/>
                  <a:ext cx="1001749" cy="276999"/>
                  <a:chOff x="1670825" y="3564436"/>
                  <a:chExt cx="1001749" cy="276999"/>
                </a:xfrm>
              </p:grpSpPr>
              <p:sp>
                <p:nvSpPr>
                  <p:cNvPr id="20" name="TextBox 19"/>
                  <p:cNvSpPr txBox="1"/>
                  <p:nvPr/>
                </p:nvSpPr>
                <p:spPr>
                  <a:xfrm>
                    <a:off x="1670825" y="3564436"/>
                    <a:ext cx="1001749" cy="276999"/>
                  </a:xfrm>
                  <a:prstGeom prst="rect">
                    <a:avLst/>
                  </a:prstGeom>
                  <a:noFill/>
                </p:spPr>
                <p:txBody>
                  <a:bodyPr wrap="none" rtlCol="0">
                    <a:spAutoFit/>
                  </a:bodyPr>
                  <a:lstStyle/>
                  <a:p>
                    <a:r>
                      <a:rPr lang="en-US" sz="1200" dirty="0" smtClean="0">
                        <a:solidFill>
                          <a:schemeClr val="accent4">
                            <a:lumMod val="50000"/>
                          </a:schemeClr>
                        </a:solidFill>
                      </a:rPr>
                      <a:t>5 More ADCs</a:t>
                    </a:r>
                    <a:endParaRPr lang="en-US" sz="1200" dirty="0">
                      <a:solidFill>
                        <a:schemeClr val="accent4">
                          <a:lumMod val="50000"/>
                        </a:schemeClr>
                      </a:solidFill>
                    </a:endParaRPr>
                  </a:p>
                </p:txBody>
              </p:sp>
              <p:sp>
                <p:nvSpPr>
                  <p:cNvPr id="21" name="Down Arrow 20"/>
                  <p:cNvSpPr/>
                  <p:nvPr/>
                </p:nvSpPr>
                <p:spPr>
                  <a:xfrm>
                    <a:off x="2419497" y="3602909"/>
                    <a:ext cx="76200" cy="202885"/>
                  </a:xfrm>
                  <a:prstGeom prst="downArrow">
                    <a:avLst/>
                  </a:prstGeom>
                  <a:solidFill>
                    <a:schemeClr val="accent4">
                      <a:lumMod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sp>
            <p:nvSpPr>
              <p:cNvPr id="46" name="TextBox 45"/>
              <p:cNvSpPr txBox="1"/>
              <p:nvPr/>
            </p:nvSpPr>
            <p:spPr>
              <a:xfrm>
                <a:off x="2558186" y="3442481"/>
                <a:ext cx="571796"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56" name="TextBox 55"/>
              <p:cNvSpPr txBox="1"/>
              <p:nvPr/>
            </p:nvSpPr>
            <p:spPr>
              <a:xfrm>
                <a:off x="2551522" y="2686898"/>
                <a:ext cx="472138"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57" name="TextBox 56"/>
              <p:cNvSpPr txBox="1"/>
              <p:nvPr/>
            </p:nvSpPr>
            <p:spPr>
              <a:xfrm>
                <a:off x="2516375" y="1914035"/>
                <a:ext cx="486699"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88" name="TextBox 87"/>
              <p:cNvSpPr txBox="1"/>
              <p:nvPr/>
            </p:nvSpPr>
            <p:spPr>
              <a:xfrm>
                <a:off x="2398134" y="1461654"/>
                <a:ext cx="613678" cy="231415"/>
              </a:xfrm>
              <a:prstGeom prst="rect">
                <a:avLst/>
              </a:prstGeom>
              <a:noFill/>
            </p:spPr>
            <p:txBody>
              <a:bodyPr wrap="square" rtlCol="0">
                <a:spAutoFit/>
              </a:bodyPr>
              <a:lstStyle/>
              <a:p>
                <a:r>
                  <a:rPr lang="en-US" sz="1000" dirty="0" smtClean="0"/>
                  <a:t>Chip Select</a:t>
                </a:r>
                <a:endParaRPr lang="en-US" sz="1000" dirty="0"/>
              </a:p>
            </p:txBody>
          </p:sp>
          <p:sp>
            <p:nvSpPr>
              <p:cNvPr id="89" name="TextBox 88"/>
              <p:cNvSpPr txBox="1"/>
              <p:nvPr/>
            </p:nvSpPr>
            <p:spPr>
              <a:xfrm>
                <a:off x="2383768" y="2207941"/>
                <a:ext cx="613678" cy="231415"/>
              </a:xfrm>
              <a:prstGeom prst="rect">
                <a:avLst/>
              </a:prstGeom>
              <a:noFill/>
            </p:spPr>
            <p:txBody>
              <a:bodyPr wrap="square" rtlCol="0">
                <a:spAutoFit/>
              </a:bodyPr>
              <a:lstStyle/>
              <a:p>
                <a:r>
                  <a:rPr lang="en-US" sz="1000" dirty="0" smtClean="0"/>
                  <a:t>Chip Select</a:t>
                </a:r>
                <a:endParaRPr lang="en-US" sz="1000" dirty="0"/>
              </a:p>
            </p:txBody>
          </p:sp>
          <p:sp>
            <p:nvSpPr>
              <p:cNvPr id="90" name="TextBox 89"/>
              <p:cNvSpPr txBox="1"/>
              <p:nvPr/>
            </p:nvSpPr>
            <p:spPr>
              <a:xfrm>
                <a:off x="2395041" y="3003710"/>
                <a:ext cx="599292" cy="231415"/>
              </a:xfrm>
              <a:prstGeom prst="rect">
                <a:avLst/>
              </a:prstGeom>
              <a:noFill/>
            </p:spPr>
            <p:txBody>
              <a:bodyPr wrap="square" rtlCol="0">
                <a:spAutoFit/>
              </a:bodyPr>
              <a:lstStyle/>
              <a:p>
                <a:r>
                  <a:rPr lang="en-US" sz="1000" dirty="0" smtClean="0"/>
                  <a:t>Chip Select</a:t>
                </a:r>
                <a:endParaRPr lang="en-US" sz="1000" dirty="0"/>
              </a:p>
            </p:txBody>
          </p:sp>
        </p:grpSp>
        <p:grpSp>
          <p:nvGrpSpPr>
            <p:cNvPr id="117" name="Group 116"/>
            <p:cNvGrpSpPr/>
            <p:nvPr/>
          </p:nvGrpSpPr>
          <p:grpSpPr>
            <a:xfrm>
              <a:off x="2981744" y="1461829"/>
              <a:ext cx="1299061" cy="1765185"/>
              <a:chOff x="2981744" y="1461829"/>
              <a:chExt cx="1299061" cy="1765185"/>
            </a:xfrm>
          </p:grpSpPr>
          <p:cxnSp>
            <p:nvCxnSpPr>
              <p:cNvPr id="110" name="Elbow Connector 109"/>
              <p:cNvCxnSpPr/>
              <p:nvPr/>
            </p:nvCxnSpPr>
            <p:spPr>
              <a:xfrm rot="10800000" flipV="1">
                <a:off x="2981744" y="3227013"/>
                <a:ext cx="940269" cy="1"/>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3929427" y="1461829"/>
                <a:ext cx="351378" cy="246221"/>
              </a:xfrm>
              <a:prstGeom prst="rect">
                <a:avLst/>
              </a:prstGeom>
              <a:noFill/>
            </p:spPr>
            <p:txBody>
              <a:bodyPr wrap="none" rtlCol="0">
                <a:spAutoFit/>
              </a:bodyPr>
              <a:lstStyle/>
              <a:p>
                <a:r>
                  <a:rPr lang="en-US" sz="1000" dirty="0" smtClean="0"/>
                  <a:t>I/O</a:t>
                </a:r>
                <a:endParaRPr lang="en-US" sz="1000" dirty="0"/>
              </a:p>
            </p:txBody>
          </p:sp>
        </p:grpSp>
        <p:sp>
          <p:nvSpPr>
            <p:cNvPr id="120" name="TextBox 119"/>
            <p:cNvSpPr txBox="1"/>
            <p:nvPr/>
          </p:nvSpPr>
          <p:spPr>
            <a:xfrm>
              <a:off x="3955662" y="2257244"/>
              <a:ext cx="351378" cy="246221"/>
            </a:xfrm>
            <a:prstGeom prst="rect">
              <a:avLst/>
            </a:prstGeom>
            <a:noFill/>
          </p:spPr>
          <p:txBody>
            <a:bodyPr wrap="none" rtlCol="0">
              <a:spAutoFit/>
            </a:bodyPr>
            <a:lstStyle/>
            <a:p>
              <a:r>
                <a:rPr lang="en-US" sz="1000" dirty="0" smtClean="0"/>
                <a:t>I/O</a:t>
              </a:r>
              <a:endParaRPr lang="en-US" sz="1000" dirty="0"/>
            </a:p>
          </p:txBody>
        </p:sp>
        <p:sp>
          <p:nvSpPr>
            <p:cNvPr id="125" name="TextBox 124"/>
            <p:cNvSpPr txBox="1"/>
            <p:nvPr/>
          </p:nvSpPr>
          <p:spPr>
            <a:xfrm>
              <a:off x="3968488" y="3103784"/>
              <a:ext cx="351378" cy="246221"/>
            </a:xfrm>
            <a:prstGeom prst="rect">
              <a:avLst/>
            </a:prstGeom>
            <a:noFill/>
          </p:spPr>
          <p:txBody>
            <a:bodyPr wrap="none" rtlCol="0">
              <a:spAutoFit/>
            </a:bodyPr>
            <a:lstStyle/>
            <a:p>
              <a:r>
                <a:rPr lang="en-US" sz="1000" dirty="0" smtClean="0"/>
                <a:t>I/O</a:t>
              </a:r>
              <a:endParaRPr lang="en-US" sz="1000" dirty="0"/>
            </a:p>
          </p:txBody>
        </p:sp>
        <p:sp>
          <p:nvSpPr>
            <p:cNvPr id="131" name="Notched Right Arrow 130"/>
            <p:cNvSpPr/>
            <p:nvPr/>
          </p:nvSpPr>
          <p:spPr>
            <a:xfrm>
              <a:off x="1104466" y="2494733"/>
              <a:ext cx="559611" cy="291173"/>
            </a:xfrm>
            <a:prstGeom prst="notchedRightArrow">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Notched Right Arrow 131"/>
            <p:cNvSpPr/>
            <p:nvPr/>
          </p:nvSpPr>
          <p:spPr>
            <a:xfrm>
              <a:off x="1099940" y="3284726"/>
              <a:ext cx="559611" cy="291173"/>
            </a:xfrm>
            <a:prstGeom prst="notchedRightArrow">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1"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7" name="TextBox 46"/>
          <p:cNvSpPr txBox="1"/>
          <p:nvPr/>
        </p:nvSpPr>
        <p:spPr>
          <a:xfrm>
            <a:off x="6756189" y="1446802"/>
            <a:ext cx="1997176" cy="1200329"/>
          </a:xfrm>
          <a:prstGeom prst="rect">
            <a:avLst/>
          </a:prstGeom>
          <a:noFill/>
        </p:spPr>
        <p:txBody>
          <a:bodyPr wrap="square" rtlCol="0">
            <a:spAutoFit/>
          </a:bodyPr>
          <a:lstStyle/>
          <a:p>
            <a:r>
              <a:rPr lang="en-US" dirty="0" smtClean="0"/>
              <a:t>Next 8 data channels collected and stored. </a:t>
            </a:r>
          </a:p>
          <a:p>
            <a:endParaRPr lang="en-US" dirty="0"/>
          </a:p>
        </p:txBody>
      </p:sp>
    </p:spTree>
    <p:extLst>
      <p:ext uri="{BB962C8B-B14F-4D97-AF65-F5344CB8AC3E}">
        <p14:creationId xmlns:p14="http://schemas.microsoft.com/office/powerpoint/2010/main" val="41157395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DATA TRANSFER TO PC: </a:t>
            </a:r>
            <a:endParaRPr lang="en-US" b="1" dirty="0">
              <a:solidFill>
                <a:schemeClr val="bg2">
                  <a:lumMod val="25000"/>
                </a:schemeClr>
              </a:solidFill>
            </a:endParaRPr>
          </a:p>
        </p:txBody>
      </p:sp>
      <p:grpSp>
        <p:nvGrpSpPr>
          <p:cNvPr id="133" name="Group 132"/>
          <p:cNvGrpSpPr/>
          <p:nvPr/>
        </p:nvGrpSpPr>
        <p:grpSpPr>
          <a:xfrm>
            <a:off x="432593" y="1340802"/>
            <a:ext cx="6323596" cy="2861911"/>
            <a:chOff x="-127665" y="1310038"/>
            <a:chExt cx="6323596" cy="2861911"/>
          </a:xfrm>
        </p:grpSpPr>
        <p:sp>
          <p:nvSpPr>
            <p:cNvPr id="65" name="Right Arrow 64"/>
            <p:cNvSpPr/>
            <p:nvPr/>
          </p:nvSpPr>
          <p:spPr>
            <a:xfrm>
              <a:off x="5531958" y="2554578"/>
              <a:ext cx="526946" cy="306967"/>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966723" y="1420627"/>
              <a:ext cx="1569558" cy="2631909"/>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b="1" dirty="0" smtClean="0">
                  <a:solidFill>
                    <a:schemeClr val="tx1"/>
                  </a:solidFill>
                  <a:latin typeface="Times New Roman" panose="02020603050405020304" pitchFamily="18" charset="0"/>
                  <a:cs typeface="Times New Roman" panose="02020603050405020304" pitchFamily="18" charset="0"/>
                </a:rPr>
                <a:t>Micro</a:t>
              </a:r>
              <a:endParaRPr lang="en-US" sz="1200" b="1" dirty="0">
                <a:solidFill>
                  <a:schemeClr val="tx1"/>
                </a:solidFill>
                <a:latin typeface="Times New Roman" panose="02020603050405020304" pitchFamily="18" charset="0"/>
                <a:cs typeface="Times New Roman" panose="02020603050405020304" pitchFamily="18" charset="0"/>
              </a:endParaRPr>
            </a:p>
            <a:p>
              <a:pPr algn="ctr"/>
              <a:r>
                <a:rPr lang="en-US" sz="1200" b="1" dirty="0" smtClean="0">
                  <a:solidFill>
                    <a:schemeClr val="tx1"/>
                  </a:solidFill>
                  <a:latin typeface="Times New Roman" panose="02020603050405020304" pitchFamily="18" charset="0"/>
                  <a:cs typeface="Times New Roman" panose="02020603050405020304" pitchFamily="18" charset="0"/>
                </a:rPr>
                <a:t>Controller</a:t>
              </a:r>
            </a:p>
            <a:p>
              <a:pPr algn="ctr"/>
              <a:r>
                <a:rPr lang="en-US" sz="1200" b="1" dirty="0" smtClean="0">
                  <a:solidFill>
                    <a:schemeClr val="tx1"/>
                  </a:solidFill>
                  <a:latin typeface="Times New Roman" panose="02020603050405020304" pitchFamily="18" charset="0"/>
                  <a:cs typeface="Times New Roman" panose="02020603050405020304" pitchFamily="18" charset="0"/>
                </a:rPr>
                <a:t>(dsPIC24/33)</a:t>
              </a: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25" name="Notched Right Arrow 24"/>
            <p:cNvSpPr/>
            <p:nvPr/>
          </p:nvSpPr>
          <p:spPr>
            <a:xfrm>
              <a:off x="1106724" y="1674554"/>
              <a:ext cx="559611" cy="291173"/>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27665" y="2375825"/>
              <a:ext cx="1362874" cy="707886"/>
            </a:xfrm>
            <a:prstGeom prst="rect">
              <a:avLst/>
            </a:prstGeom>
            <a:noFill/>
          </p:spPr>
          <p:txBody>
            <a:bodyPr wrap="none" rtlCol="0">
              <a:spAutoFit/>
            </a:bodyPr>
            <a:lstStyle/>
            <a:p>
              <a:pPr algn="ctr"/>
              <a:r>
                <a:rPr lang="en-US" sz="1000" dirty="0" smtClean="0">
                  <a:solidFill>
                    <a:schemeClr val="accent1">
                      <a:lumMod val="75000"/>
                    </a:schemeClr>
                  </a:solidFill>
                </a:rPr>
                <a:t>64-channel </a:t>
              </a:r>
            </a:p>
            <a:p>
              <a:pPr algn="ctr"/>
              <a:r>
                <a:rPr lang="en-US" sz="1000" b="1" dirty="0" smtClean="0">
                  <a:solidFill>
                    <a:schemeClr val="accent1">
                      <a:lumMod val="75000"/>
                    </a:schemeClr>
                  </a:solidFill>
                </a:rPr>
                <a:t>simultaneous</a:t>
              </a:r>
              <a:r>
                <a:rPr lang="en-US" sz="1000" dirty="0" smtClean="0">
                  <a:solidFill>
                    <a:schemeClr val="accent1">
                      <a:lumMod val="75000"/>
                    </a:schemeClr>
                  </a:solidFill>
                </a:rPr>
                <a:t> </a:t>
              </a:r>
            </a:p>
            <a:p>
              <a:pPr algn="ctr"/>
              <a:r>
                <a:rPr lang="en-US" sz="1000" dirty="0">
                  <a:solidFill>
                    <a:schemeClr val="accent1">
                      <a:lumMod val="75000"/>
                    </a:schemeClr>
                  </a:solidFill>
                </a:rPr>
                <a:t>s</a:t>
              </a:r>
              <a:r>
                <a:rPr lang="en-US" sz="1000" dirty="0" smtClean="0">
                  <a:solidFill>
                    <a:schemeClr val="accent1">
                      <a:lumMod val="75000"/>
                    </a:schemeClr>
                  </a:solidFill>
                </a:rPr>
                <a:t>ampling (200 KHz)</a:t>
              </a:r>
            </a:p>
            <a:p>
              <a:pPr algn="ctr"/>
              <a:r>
                <a:rPr lang="en-US" sz="1000" dirty="0">
                  <a:solidFill>
                    <a:schemeClr val="accent1">
                      <a:lumMod val="75000"/>
                    </a:schemeClr>
                  </a:solidFill>
                </a:rPr>
                <a:t>f</a:t>
              </a:r>
              <a:r>
                <a:rPr lang="en-US" sz="1000" dirty="0" smtClean="0">
                  <a:solidFill>
                    <a:schemeClr val="accent1">
                      <a:lumMod val="75000"/>
                    </a:schemeClr>
                  </a:solidFill>
                </a:rPr>
                <a:t>rom charge amplifiers</a:t>
              </a:r>
              <a:endParaRPr lang="en-US" sz="1000" dirty="0">
                <a:solidFill>
                  <a:schemeClr val="accent1">
                    <a:lumMod val="75000"/>
                  </a:schemeClr>
                </a:solidFill>
              </a:endParaRPr>
            </a:p>
          </p:txBody>
        </p:sp>
        <p:cxnSp>
          <p:nvCxnSpPr>
            <p:cNvPr id="33" name="Elbow Connector 32"/>
            <p:cNvCxnSpPr/>
            <p:nvPr/>
          </p:nvCxnSpPr>
          <p:spPr>
            <a:xfrm rot="10800000" flipV="1">
              <a:off x="3015747" y="3568192"/>
              <a:ext cx="954819" cy="134607"/>
            </a:xfrm>
            <a:prstGeom prst="bentConnector3">
              <a:avLst>
                <a:gd name="adj1" fmla="val 87163"/>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955663" y="3439624"/>
              <a:ext cx="351378" cy="246221"/>
            </a:xfrm>
            <a:prstGeom prst="rect">
              <a:avLst/>
            </a:prstGeom>
            <a:noFill/>
          </p:spPr>
          <p:txBody>
            <a:bodyPr wrap="none" rtlCol="0">
              <a:spAutoFit/>
            </a:bodyPr>
            <a:lstStyle/>
            <a:p>
              <a:r>
                <a:rPr lang="en-US" sz="1000" dirty="0" smtClean="0"/>
                <a:t>I/O</a:t>
              </a:r>
              <a:endParaRPr lang="en-US" sz="1000" dirty="0"/>
            </a:p>
          </p:txBody>
        </p:sp>
        <p:cxnSp>
          <p:nvCxnSpPr>
            <p:cNvPr id="59" name="Elbow Connector 58"/>
            <p:cNvCxnSpPr>
              <a:stCxn id="44" idx="1"/>
              <a:endCxn id="56" idx="3"/>
            </p:cNvCxnSpPr>
            <p:nvPr/>
          </p:nvCxnSpPr>
          <p:spPr>
            <a:xfrm rot="10800000">
              <a:off x="3004151" y="2888579"/>
              <a:ext cx="951512" cy="674157"/>
            </a:xfrm>
            <a:prstGeom prst="bentConnector3">
              <a:avLst>
                <a:gd name="adj1" fmla="val 85380"/>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44" idx="1"/>
              <a:endCxn id="57" idx="3"/>
            </p:cNvCxnSpPr>
            <p:nvPr/>
          </p:nvCxnSpPr>
          <p:spPr>
            <a:xfrm rot="10800000">
              <a:off x="2978099" y="2066267"/>
              <a:ext cx="977565" cy="1496469"/>
            </a:xfrm>
            <a:prstGeom prst="bentConnector3">
              <a:avLst>
                <a:gd name="adj1" fmla="val 8304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5496701" y="2378975"/>
              <a:ext cx="699230" cy="246221"/>
            </a:xfrm>
            <a:prstGeom prst="rect">
              <a:avLst/>
            </a:prstGeom>
            <a:noFill/>
          </p:spPr>
          <p:txBody>
            <a:bodyPr wrap="none" rtlCol="0">
              <a:spAutoFit/>
            </a:bodyPr>
            <a:lstStyle/>
            <a:p>
              <a:r>
                <a:rPr lang="en-US" sz="1000" dirty="0" smtClean="0"/>
                <a:t>USB to PC</a:t>
              </a:r>
              <a:endParaRPr lang="en-US" sz="1000" dirty="0"/>
            </a:p>
          </p:txBody>
        </p:sp>
        <p:grpSp>
          <p:nvGrpSpPr>
            <p:cNvPr id="130" name="Group 129"/>
            <p:cNvGrpSpPr/>
            <p:nvPr/>
          </p:nvGrpSpPr>
          <p:grpSpPr>
            <a:xfrm>
              <a:off x="180687" y="1310038"/>
              <a:ext cx="791191" cy="683497"/>
              <a:chOff x="452259" y="1106696"/>
              <a:chExt cx="791191" cy="683497"/>
            </a:xfrm>
          </p:grpSpPr>
          <p:sp>
            <p:nvSpPr>
              <p:cNvPr id="69" name="Rectangle 68"/>
              <p:cNvSpPr/>
              <p:nvPr/>
            </p:nvSpPr>
            <p:spPr>
              <a:xfrm>
                <a:off x="452259" y="1345490"/>
                <a:ext cx="791191" cy="44470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err="1" smtClean="0">
                    <a:solidFill>
                      <a:schemeClr val="tx1"/>
                    </a:solidFill>
                    <a:latin typeface="Times New Roman" panose="02020603050405020304" pitchFamily="18" charset="0"/>
                    <a:cs typeface="Times New Roman" panose="02020603050405020304" pitchFamily="18" charset="0"/>
                  </a:rPr>
                  <a:t>Cmnd</a:t>
                </a:r>
                <a:endParaRPr lang="en-US" sz="900" dirty="0">
                  <a:solidFill>
                    <a:schemeClr val="tx1"/>
                  </a:solidFill>
                  <a:latin typeface="Times New Roman" panose="02020603050405020304" pitchFamily="18" charset="0"/>
                  <a:cs typeface="Times New Roman" panose="02020603050405020304" pitchFamily="18" charset="0"/>
                </a:endParaRPr>
              </a:p>
              <a:p>
                <a:r>
                  <a:rPr lang="en-US" sz="900" dirty="0" smtClean="0">
                    <a:solidFill>
                      <a:schemeClr val="tx1"/>
                    </a:solidFill>
                    <a:latin typeface="Times New Roman" panose="02020603050405020304" pitchFamily="18" charset="0"/>
                    <a:cs typeface="Times New Roman" panose="02020603050405020304" pitchFamily="18" charset="0"/>
                  </a:rPr>
                  <a:t>Data</a:t>
                </a:r>
                <a:endParaRPr lang="en-US" sz="900" dirty="0">
                  <a:solidFill>
                    <a:schemeClr val="tx1"/>
                  </a:solidFill>
                  <a:latin typeface="Times New Roman" panose="02020603050405020304" pitchFamily="18" charset="0"/>
                  <a:cs typeface="Times New Roman" panose="02020603050405020304" pitchFamily="18" charset="0"/>
                </a:endParaRPr>
              </a:p>
              <a:p>
                <a:r>
                  <a:rPr lang="en-US" sz="900" dirty="0" smtClean="0">
                    <a:solidFill>
                      <a:schemeClr val="tx1"/>
                    </a:solidFill>
                    <a:latin typeface="Times New Roman" panose="02020603050405020304" pitchFamily="18" charset="0"/>
                    <a:cs typeface="Times New Roman" panose="02020603050405020304" pitchFamily="18" charset="0"/>
                  </a:rPr>
                  <a:t>Logic</a:t>
                </a:r>
                <a:endParaRPr lang="en-US" sz="900" dirty="0">
                  <a:solidFill>
                    <a:schemeClr val="tx1"/>
                  </a:solidFill>
                  <a:latin typeface="Times New Roman" panose="02020603050405020304" pitchFamily="18" charset="0"/>
                  <a:cs typeface="Times New Roman" panose="02020603050405020304" pitchFamily="18" charset="0"/>
                </a:endParaRPr>
              </a:p>
            </p:txBody>
          </p:sp>
          <p:sp>
            <p:nvSpPr>
              <p:cNvPr id="70" name="TextBox 69"/>
              <p:cNvSpPr txBox="1"/>
              <p:nvPr/>
            </p:nvSpPr>
            <p:spPr>
              <a:xfrm>
                <a:off x="635296" y="1106696"/>
                <a:ext cx="425116" cy="276999"/>
              </a:xfrm>
              <a:prstGeom prst="rect">
                <a:avLst/>
              </a:prstGeom>
              <a:noFill/>
            </p:spPr>
            <p:txBody>
              <a:bodyPr wrap="none" rtlCol="0">
                <a:spAutoFit/>
              </a:bodyPr>
              <a:lstStyle/>
              <a:p>
                <a:r>
                  <a:rPr lang="en-US" sz="1200" dirty="0"/>
                  <a:t>KEY</a:t>
                </a:r>
              </a:p>
            </p:txBody>
          </p:sp>
          <p:cxnSp>
            <p:nvCxnSpPr>
              <p:cNvPr id="71" name="Straight Connector 70"/>
              <p:cNvCxnSpPr/>
              <p:nvPr/>
            </p:nvCxnSpPr>
            <p:spPr>
              <a:xfrm>
                <a:off x="893654" y="1441102"/>
                <a:ext cx="208096" cy="0"/>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893654" y="1586549"/>
                <a:ext cx="208096" cy="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893654" y="1712053"/>
                <a:ext cx="20809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4" name="Elbow Connector 73"/>
            <p:cNvCxnSpPr>
              <a:stCxn id="18" idx="3"/>
              <a:endCxn id="11" idx="1"/>
            </p:cNvCxnSpPr>
            <p:nvPr/>
          </p:nvCxnSpPr>
          <p:spPr>
            <a:xfrm flipV="1">
              <a:off x="2969573" y="2736582"/>
              <a:ext cx="997150" cy="708070"/>
            </a:xfrm>
            <a:prstGeom prst="bentConnector3">
              <a:avLst>
                <a:gd name="adj1" fmla="val 80567"/>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17" idx="3"/>
              <a:endCxn id="11" idx="1"/>
            </p:cNvCxnSpPr>
            <p:nvPr/>
          </p:nvCxnSpPr>
          <p:spPr>
            <a:xfrm>
              <a:off x="2978098" y="2640321"/>
              <a:ext cx="988625" cy="96261"/>
            </a:xfrm>
            <a:prstGeom prst="bentConnector3">
              <a:avLst>
                <a:gd name="adj1" fmla="val 80371"/>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0" name="Elbow Connector 79"/>
            <p:cNvCxnSpPr>
              <a:stCxn id="2" idx="3"/>
              <a:endCxn id="11" idx="1"/>
            </p:cNvCxnSpPr>
            <p:nvPr/>
          </p:nvCxnSpPr>
          <p:spPr>
            <a:xfrm>
              <a:off x="2978098" y="1831591"/>
              <a:ext cx="988625" cy="904991"/>
            </a:xfrm>
            <a:prstGeom prst="bentConnector3">
              <a:avLst>
                <a:gd name="adj1" fmla="val 80371"/>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3937388" y="2531329"/>
              <a:ext cx="739305" cy="400110"/>
            </a:xfrm>
            <a:prstGeom prst="rect">
              <a:avLst/>
            </a:prstGeom>
            <a:noFill/>
          </p:spPr>
          <p:txBody>
            <a:bodyPr wrap="none" rtlCol="0">
              <a:spAutoFit/>
            </a:bodyPr>
            <a:lstStyle/>
            <a:p>
              <a:r>
                <a:rPr lang="en-US" sz="1000" dirty="0" smtClean="0"/>
                <a:t>Parallel Bit</a:t>
              </a:r>
            </a:p>
            <a:p>
              <a:r>
                <a:rPr lang="en-US" sz="1000" dirty="0" smtClean="0"/>
                <a:t> Data Bus</a:t>
              </a:r>
              <a:endParaRPr lang="en-US" sz="1000" dirty="0"/>
            </a:p>
          </p:txBody>
        </p:sp>
        <p:grpSp>
          <p:nvGrpSpPr>
            <p:cNvPr id="91" name="Group 90"/>
            <p:cNvGrpSpPr/>
            <p:nvPr/>
          </p:nvGrpSpPr>
          <p:grpSpPr>
            <a:xfrm>
              <a:off x="1684847" y="1461830"/>
              <a:ext cx="1453850" cy="2710119"/>
              <a:chOff x="1981112" y="1461654"/>
              <a:chExt cx="1148870" cy="2547149"/>
            </a:xfrm>
          </p:grpSpPr>
          <p:grpSp>
            <p:nvGrpSpPr>
              <p:cNvPr id="23" name="Group 22"/>
              <p:cNvGrpSpPr/>
              <p:nvPr/>
            </p:nvGrpSpPr>
            <p:grpSpPr>
              <a:xfrm>
                <a:off x="1981112" y="1496136"/>
                <a:ext cx="1077949" cy="2512667"/>
                <a:chOff x="1575575" y="1281184"/>
                <a:chExt cx="1077949" cy="2512667"/>
              </a:xfrm>
            </p:grpSpPr>
            <p:sp>
              <p:nvSpPr>
                <p:cNvPr id="2" name="Rectangle 1"/>
                <p:cNvSpPr/>
                <p:nvPr/>
              </p:nvSpPr>
              <p:spPr>
                <a:xfrm>
                  <a:off x="1582312" y="1281184"/>
                  <a:ext cx="1015225" cy="62608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p>
              </p:txBody>
            </p:sp>
            <p:sp>
              <p:nvSpPr>
                <p:cNvPr id="17" name="Rectangle 16"/>
                <p:cNvSpPr/>
                <p:nvPr/>
              </p:nvSpPr>
              <p:spPr>
                <a:xfrm>
                  <a:off x="1582312" y="2022286"/>
                  <a:ext cx="1015225" cy="66407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endParaRPr lang="en-US" sz="1000" b="1" dirty="0">
                    <a:solidFill>
                      <a:schemeClr val="tx1"/>
                    </a:solidFill>
                  </a:endParaRPr>
                </a:p>
              </p:txBody>
            </p:sp>
            <p:sp>
              <p:nvSpPr>
                <p:cNvPr id="18" name="Rectangle 17"/>
                <p:cNvSpPr/>
                <p:nvPr/>
              </p:nvSpPr>
              <p:spPr>
                <a:xfrm>
                  <a:off x="1575575" y="2782492"/>
                  <a:ext cx="1015225" cy="65559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endParaRPr lang="en-US" sz="1000" b="1" dirty="0">
                    <a:solidFill>
                      <a:schemeClr val="tx1"/>
                    </a:solidFill>
                  </a:endParaRPr>
                </a:p>
              </p:txBody>
            </p:sp>
            <p:grpSp>
              <p:nvGrpSpPr>
                <p:cNvPr id="22" name="Group 21"/>
                <p:cNvGrpSpPr/>
                <p:nvPr/>
              </p:nvGrpSpPr>
              <p:grpSpPr>
                <a:xfrm>
                  <a:off x="1651775" y="3516852"/>
                  <a:ext cx="1001749" cy="276999"/>
                  <a:chOff x="1670825" y="3564436"/>
                  <a:chExt cx="1001749" cy="276999"/>
                </a:xfrm>
              </p:grpSpPr>
              <p:sp>
                <p:nvSpPr>
                  <p:cNvPr id="20" name="TextBox 19"/>
                  <p:cNvSpPr txBox="1"/>
                  <p:nvPr/>
                </p:nvSpPr>
                <p:spPr>
                  <a:xfrm>
                    <a:off x="1670825" y="3564436"/>
                    <a:ext cx="1001749" cy="276999"/>
                  </a:xfrm>
                  <a:prstGeom prst="rect">
                    <a:avLst/>
                  </a:prstGeom>
                  <a:noFill/>
                </p:spPr>
                <p:txBody>
                  <a:bodyPr wrap="none" rtlCol="0">
                    <a:spAutoFit/>
                  </a:bodyPr>
                  <a:lstStyle/>
                  <a:p>
                    <a:r>
                      <a:rPr lang="en-US" sz="1200" dirty="0" smtClean="0">
                        <a:solidFill>
                          <a:schemeClr val="accent4">
                            <a:lumMod val="50000"/>
                          </a:schemeClr>
                        </a:solidFill>
                      </a:rPr>
                      <a:t>5 More ADCs</a:t>
                    </a:r>
                    <a:endParaRPr lang="en-US" sz="1200" dirty="0">
                      <a:solidFill>
                        <a:schemeClr val="accent4">
                          <a:lumMod val="50000"/>
                        </a:schemeClr>
                      </a:solidFill>
                    </a:endParaRPr>
                  </a:p>
                </p:txBody>
              </p:sp>
              <p:sp>
                <p:nvSpPr>
                  <p:cNvPr id="21" name="Down Arrow 20"/>
                  <p:cNvSpPr/>
                  <p:nvPr/>
                </p:nvSpPr>
                <p:spPr>
                  <a:xfrm>
                    <a:off x="2419497" y="3602909"/>
                    <a:ext cx="76200" cy="202885"/>
                  </a:xfrm>
                  <a:prstGeom prst="downArrow">
                    <a:avLst/>
                  </a:prstGeom>
                  <a:solidFill>
                    <a:schemeClr val="accent4">
                      <a:lumMod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sp>
            <p:nvSpPr>
              <p:cNvPr id="46" name="TextBox 45"/>
              <p:cNvSpPr txBox="1"/>
              <p:nvPr/>
            </p:nvSpPr>
            <p:spPr>
              <a:xfrm>
                <a:off x="2558186" y="3442481"/>
                <a:ext cx="571796"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56" name="TextBox 55"/>
              <p:cNvSpPr txBox="1"/>
              <p:nvPr/>
            </p:nvSpPr>
            <p:spPr>
              <a:xfrm>
                <a:off x="2551522" y="2686898"/>
                <a:ext cx="472138"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57" name="TextBox 56"/>
              <p:cNvSpPr txBox="1"/>
              <p:nvPr/>
            </p:nvSpPr>
            <p:spPr>
              <a:xfrm>
                <a:off x="2516375" y="1914035"/>
                <a:ext cx="486699"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88" name="TextBox 87"/>
              <p:cNvSpPr txBox="1"/>
              <p:nvPr/>
            </p:nvSpPr>
            <p:spPr>
              <a:xfrm>
                <a:off x="2398134" y="1461654"/>
                <a:ext cx="613678" cy="231415"/>
              </a:xfrm>
              <a:prstGeom prst="rect">
                <a:avLst/>
              </a:prstGeom>
              <a:noFill/>
            </p:spPr>
            <p:txBody>
              <a:bodyPr wrap="square" rtlCol="0">
                <a:spAutoFit/>
              </a:bodyPr>
              <a:lstStyle/>
              <a:p>
                <a:r>
                  <a:rPr lang="en-US" sz="1000" dirty="0" smtClean="0"/>
                  <a:t>Chip Select</a:t>
                </a:r>
                <a:endParaRPr lang="en-US" sz="1000" dirty="0"/>
              </a:p>
            </p:txBody>
          </p:sp>
          <p:sp>
            <p:nvSpPr>
              <p:cNvPr id="89" name="TextBox 88"/>
              <p:cNvSpPr txBox="1"/>
              <p:nvPr/>
            </p:nvSpPr>
            <p:spPr>
              <a:xfrm>
                <a:off x="2383768" y="2207941"/>
                <a:ext cx="613678" cy="231415"/>
              </a:xfrm>
              <a:prstGeom prst="rect">
                <a:avLst/>
              </a:prstGeom>
              <a:noFill/>
            </p:spPr>
            <p:txBody>
              <a:bodyPr wrap="square" rtlCol="0">
                <a:spAutoFit/>
              </a:bodyPr>
              <a:lstStyle/>
              <a:p>
                <a:r>
                  <a:rPr lang="en-US" sz="1000" dirty="0" smtClean="0"/>
                  <a:t>Chip Select</a:t>
                </a:r>
                <a:endParaRPr lang="en-US" sz="1000" dirty="0"/>
              </a:p>
            </p:txBody>
          </p:sp>
          <p:sp>
            <p:nvSpPr>
              <p:cNvPr id="90" name="TextBox 89"/>
              <p:cNvSpPr txBox="1"/>
              <p:nvPr/>
            </p:nvSpPr>
            <p:spPr>
              <a:xfrm>
                <a:off x="2395041" y="3003710"/>
                <a:ext cx="599292" cy="231415"/>
              </a:xfrm>
              <a:prstGeom prst="rect">
                <a:avLst/>
              </a:prstGeom>
              <a:noFill/>
            </p:spPr>
            <p:txBody>
              <a:bodyPr wrap="square" rtlCol="0">
                <a:spAutoFit/>
              </a:bodyPr>
              <a:lstStyle/>
              <a:p>
                <a:r>
                  <a:rPr lang="en-US" sz="1000" dirty="0" smtClean="0"/>
                  <a:t>Chip Select</a:t>
                </a:r>
                <a:endParaRPr lang="en-US" sz="1000" dirty="0"/>
              </a:p>
            </p:txBody>
          </p:sp>
        </p:grpSp>
        <p:grpSp>
          <p:nvGrpSpPr>
            <p:cNvPr id="117" name="Group 116"/>
            <p:cNvGrpSpPr/>
            <p:nvPr/>
          </p:nvGrpSpPr>
          <p:grpSpPr>
            <a:xfrm>
              <a:off x="2989159" y="1461829"/>
              <a:ext cx="1291646" cy="246221"/>
              <a:chOff x="2989159" y="1461829"/>
              <a:chExt cx="1291646" cy="246221"/>
            </a:xfrm>
          </p:grpSpPr>
          <p:cxnSp>
            <p:nvCxnSpPr>
              <p:cNvPr id="110" name="Elbow Connector 109"/>
              <p:cNvCxnSpPr>
                <a:stCxn id="113" idx="1"/>
                <a:endCxn id="88" idx="3"/>
              </p:cNvCxnSpPr>
              <p:nvPr/>
            </p:nvCxnSpPr>
            <p:spPr>
              <a:xfrm rot="10800000" flipV="1">
                <a:off x="2989159" y="1584939"/>
                <a:ext cx="940269" cy="1"/>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3929427" y="1461829"/>
                <a:ext cx="351378" cy="246221"/>
              </a:xfrm>
              <a:prstGeom prst="rect">
                <a:avLst/>
              </a:prstGeom>
              <a:noFill/>
            </p:spPr>
            <p:txBody>
              <a:bodyPr wrap="none" rtlCol="0">
                <a:spAutoFit/>
              </a:bodyPr>
              <a:lstStyle/>
              <a:p>
                <a:r>
                  <a:rPr lang="en-US" sz="1000" dirty="0" smtClean="0"/>
                  <a:t>I/O</a:t>
                </a:r>
                <a:endParaRPr lang="en-US" sz="1000" dirty="0"/>
              </a:p>
            </p:txBody>
          </p:sp>
        </p:grpSp>
        <p:grpSp>
          <p:nvGrpSpPr>
            <p:cNvPr id="118" name="Group 117"/>
            <p:cNvGrpSpPr/>
            <p:nvPr/>
          </p:nvGrpSpPr>
          <p:grpSpPr>
            <a:xfrm>
              <a:off x="2970978" y="2257244"/>
              <a:ext cx="1336062" cy="246221"/>
              <a:chOff x="2944743" y="1461829"/>
              <a:chExt cx="1336062" cy="246221"/>
            </a:xfrm>
          </p:grpSpPr>
          <p:cxnSp>
            <p:nvCxnSpPr>
              <p:cNvPr id="119" name="Elbow Connector 118"/>
              <p:cNvCxnSpPr>
                <a:stCxn id="120" idx="1"/>
                <a:endCxn id="89" idx="3"/>
              </p:cNvCxnSpPr>
              <p:nvPr/>
            </p:nvCxnSpPr>
            <p:spPr>
              <a:xfrm rot="10800000">
                <a:off x="2944743" y="1583562"/>
                <a:ext cx="984684" cy="1379"/>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3929427" y="1461829"/>
                <a:ext cx="351378" cy="246221"/>
              </a:xfrm>
              <a:prstGeom prst="rect">
                <a:avLst/>
              </a:prstGeom>
              <a:noFill/>
            </p:spPr>
            <p:txBody>
              <a:bodyPr wrap="none" rtlCol="0">
                <a:spAutoFit/>
              </a:bodyPr>
              <a:lstStyle/>
              <a:p>
                <a:r>
                  <a:rPr lang="en-US" sz="1000" dirty="0" smtClean="0"/>
                  <a:t>I/O</a:t>
                </a:r>
                <a:endParaRPr lang="en-US" sz="1000" dirty="0"/>
              </a:p>
            </p:txBody>
          </p:sp>
        </p:grpSp>
        <p:grpSp>
          <p:nvGrpSpPr>
            <p:cNvPr id="123" name="Group 122"/>
            <p:cNvGrpSpPr/>
            <p:nvPr/>
          </p:nvGrpSpPr>
          <p:grpSpPr>
            <a:xfrm>
              <a:off x="2967040" y="3103784"/>
              <a:ext cx="1352826" cy="246221"/>
              <a:chOff x="2986626" y="1458694"/>
              <a:chExt cx="1352826" cy="246221"/>
            </a:xfrm>
          </p:grpSpPr>
          <p:cxnSp>
            <p:nvCxnSpPr>
              <p:cNvPr id="124" name="Elbow Connector 123"/>
              <p:cNvCxnSpPr>
                <a:stCxn id="125" idx="1"/>
                <a:endCxn id="90" idx="3"/>
              </p:cNvCxnSpPr>
              <p:nvPr/>
            </p:nvCxnSpPr>
            <p:spPr>
              <a:xfrm rot="10800000">
                <a:off x="2986626" y="1580571"/>
                <a:ext cx="1001449" cy="1235"/>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3988074" y="1458694"/>
                <a:ext cx="351378" cy="246221"/>
              </a:xfrm>
              <a:prstGeom prst="rect">
                <a:avLst/>
              </a:prstGeom>
              <a:noFill/>
            </p:spPr>
            <p:txBody>
              <a:bodyPr wrap="none" rtlCol="0">
                <a:spAutoFit/>
              </a:bodyPr>
              <a:lstStyle/>
              <a:p>
                <a:r>
                  <a:rPr lang="en-US" sz="1000" dirty="0" smtClean="0"/>
                  <a:t>I/O</a:t>
                </a:r>
                <a:endParaRPr lang="en-US" sz="1000" dirty="0"/>
              </a:p>
            </p:txBody>
          </p:sp>
        </p:grpSp>
        <p:sp>
          <p:nvSpPr>
            <p:cNvPr id="131" name="Notched Right Arrow 130"/>
            <p:cNvSpPr/>
            <p:nvPr/>
          </p:nvSpPr>
          <p:spPr>
            <a:xfrm>
              <a:off x="1104466" y="2494733"/>
              <a:ext cx="559611" cy="291173"/>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Notched Right Arrow 131"/>
            <p:cNvSpPr/>
            <p:nvPr/>
          </p:nvSpPr>
          <p:spPr>
            <a:xfrm>
              <a:off x="1099940" y="3284726"/>
              <a:ext cx="559611" cy="291173"/>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1"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4" name="TextBox 53"/>
          <p:cNvSpPr txBox="1"/>
          <p:nvPr/>
        </p:nvSpPr>
        <p:spPr>
          <a:xfrm>
            <a:off x="6756189" y="1446802"/>
            <a:ext cx="1997176" cy="1477328"/>
          </a:xfrm>
          <a:prstGeom prst="rect">
            <a:avLst/>
          </a:prstGeom>
          <a:noFill/>
        </p:spPr>
        <p:txBody>
          <a:bodyPr wrap="square" rtlCol="0">
            <a:spAutoFit/>
          </a:bodyPr>
          <a:lstStyle/>
          <a:p>
            <a:r>
              <a:rPr lang="en-US" dirty="0" smtClean="0">
                <a:latin typeface="Times" panose="02020603050405020304" pitchFamily="18" charset="0"/>
                <a:cs typeface="Times" panose="02020603050405020304" pitchFamily="18" charset="0"/>
              </a:rPr>
              <a:t>Data sets transmitted to PC together</a:t>
            </a:r>
          </a:p>
          <a:p>
            <a:endParaRPr lang="en-US" dirty="0">
              <a:latin typeface="Times" panose="02020603050405020304" pitchFamily="18" charset="0"/>
              <a:cs typeface="Times" panose="02020603050405020304" pitchFamily="18" charset="0"/>
            </a:endParaRPr>
          </a:p>
          <a:p>
            <a:r>
              <a:rPr lang="en-US" dirty="0" smtClean="0">
                <a:latin typeface="Times" panose="02020603050405020304" pitchFamily="18" charset="0"/>
                <a:cs typeface="Times" panose="02020603050405020304" pitchFamily="18" charset="0"/>
              </a:rPr>
              <a:t>Process repeats</a:t>
            </a:r>
            <a:endParaRPr lang="en-US"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346159586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extLst>
              <p:ext uri="{D42A27DB-BD31-4B8C-83A1-F6EECF244321}">
                <p14:modId xmlns:p14="http://schemas.microsoft.com/office/powerpoint/2010/main" val="513629065"/>
              </p:ext>
            </p:extLst>
          </p:nvPr>
        </p:nvGraphicFramePr>
        <p:xfrm>
          <a:off x="152400" y="1161184"/>
          <a:ext cx="8839200" cy="3239366"/>
        </p:xfrm>
        <a:graphic>
          <a:graphicData uri="http://schemas.openxmlformats.org/drawingml/2006/table">
            <a:tbl>
              <a:tblPr firstRow="1" bandRow="1">
                <a:tableStyleId>{EB344D84-9AFB-497E-A393-DC336BA19D2E}</a:tableStyleId>
              </a:tblPr>
              <a:tblGrid>
                <a:gridCol w="685800"/>
                <a:gridCol w="8153400"/>
              </a:tblGrid>
              <a:tr h="396768">
                <a:tc>
                  <a:txBody>
                    <a:bodyPr/>
                    <a:lstStyle/>
                    <a:p>
                      <a:r>
                        <a:rPr lang="en-US" b="1" dirty="0" smtClean="0">
                          <a:solidFill>
                            <a:schemeClr val="bg1"/>
                          </a:solidFill>
                        </a:rPr>
                        <a:t>FR</a:t>
                      </a:r>
                      <a:r>
                        <a:rPr lang="en-US" b="1" baseline="0" dirty="0" smtClean="0">
                          <a:solidFill>
                            <a:schemeClr val="bg1"/>
                          </a:solidFill>
                        </a:rPr>
                        <a:t> 1</a:t>
                      </a:r>
                      <a:endParaRPr lang="en-US" b="1" dirty="0">
                        <a:solidFill>
                          <a:schemeClr val="bg1"/>
                        </a:solidFill>
                      </a:endParaRPr>
                    </a:p>
                  </a:txBody>
                  <a:tcPr anchor="ctr">
                    <a:lnL w="5715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600" b="0" kern="1200" dirty="0" smtClean="0">
                          <a:solidFill>
                            <a:schemeClr val="bg2">
                              <a:lumMod val="25000"/>
                            </a:schemeClr>
                          </a:solidFill>
                          <a:effectLst/>
                          <a:latin typeface="+mn-lt"/>
                          <a:ea typeface="+mn-ea"/>
                          <a:cs typeface="+mn-cs"/>
                        </a:rPr>
                        <a:t>The </a:t>
                      </a:r>
                      <a:r>
                        <a:rPr lang="en-US" sz="1600" b="0" kern="1200" dirty="0" err="1" smtClean="0">
                          <a:solidFill>
                            <a:schemeClr val="bg2">
                              <a:lumMod val="25000"/>
                            </a:schemeClr>
                          </a:solidFill>
                          <a:effectLst/>
                          <a:latin typeface="+mn-lt"/>
                          <a:ea typeface="+mn-ea"/>
                          <a:cs typeface="+mn-cs"/>
                        </a:rPr>
                        <a:t>Feathercraft</a:t>
                      </a:r>
                      <a:r>
                        <a:rPr lang="en-US" sz="1600" b="0" kern="1200" dirty="0" smtClean="0">
                          <a:solidFill>
                            <a:schemeClr val="bg2">
                              <a:lumMod val="25000"/>
                            </a:schemeClr>
                          </a:solidFill>
                          <a:effectLst/>
                          <a:latin typeface="+mn-lt"/>
                          <a:ea typeface="+mn-ea"/>
                          <a:cs typeface="+mn-cs"/>
                        </a:rPr>
                        <a:t> structure design shall be </a:t>
                      </a:r>
                      <a:r>
                        <a:rPr lang="en-US" sz="1600" b="1" kern="1200" dirty="0" smtClean="0">
                          <a:solidFill>
                            <a:schemeClr val="bg2">
                              <a:lumMod val="25000"/>
                            </a:schemeClr>
                          </a:solidFill>
                          <a:effectLst/>
                          <a:latin typeface="+mn-lt"/>
                          <a:ea typeface="+mn-ea"/>
                          <a:cs typeface="+mn-cs"/>
                        </a:rPr>
                        <a:t>lightweight</a:t>
                      </a:r>
                      <a:r>
                        <a:rPr lang="en-US" sz="1600" b="0" kern="1200" dirty="0" smtClean="0">
                          <a:solidFill>
                            <a:schemeClr val="bg2">
                              <a:lumMod val="25000"/>
                            </a:schemeClr>
                          </a:solidFill>
                          <a:effectLst/>
                          <a:latin typeface="+mn-lt"/>
                          <a:ea typeface="+mn-ea"/>
                          <a:cs typeface="+mn-cs"/>
                        </a:rPr>
                        <a:t>.</a:t>
                      </a:r>
                      <a:endParaRPr lang="en-US" sz="1600" b="0" dirty="0">
                        <a:solidFill>
                          <a:schemeClr val="bg2">
                            <a:lumMod val="25000"/>
                          </a:schemeClr>
                        </a:solidFill>
                        <a:latin typeface="+mn-lt"/>
                      </a:endParaRPr>
                    </a:p>
                  </a:txBody>
                  <a:tcPr>
                    <a:lnL w="1270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619610">
                <a:tc>
                  <a:txBody>
                    <a:bodyPr/>
                    <a:lstStyle/>
                    <a:p>
                      <a:r>
                        <a:rPr lang="en-US" b="1" dirty="0" smtClean="0">
                          <a:solidFill>
                            <a:schemeClr val="bg1"/>
                          </a:solidFill>
                        </a:rPr>
                        <a:t>FR 2</a:t>
                      </a:r>
                      <a:endParaRPr lang="en-US" b="1" dirty="0">
                        <a:solidFill>
                          <a:schemeClr val="bg1"/>
                        </a:solidFill>
                      </a:endParaRPr>
                    </a:p>
                  </a:txBody>
                  <a:tcPr anchor="ctr">
                    <a:lnL w="571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600" kern="1200" dirty="0" smtClean="0">
                          <a:solidFill>
                            <a:schemeClr val="bg2">
                              <a:lumMod val="25000"/>
                            </a:schemeClr>
                          </a:solidFill>
                          <a:effectLst/>
                          <a:latin typeface="+mn-lt"/>
                          <a:ea typeface="+mn-ea"/>
                          <a:cs typeface="+mn-cs"/>
                        </a:rPr>
                        <a:t>The </a:t>
                      </a:r>
                      <a:r>
                        <a:rPr lang="en-US" sz="1600" kern="1200" dirty="0" err="1" smtClean="0">
                          <a:solidFill>
                            <a:schemeClr val="bg2">
                              <a:lumMod val="25000"/>
                            </a:schemeClr>
                          </a:solidFill>
                          <a:effectLst/>
                          <a:latin typeface="+mn-lt"/>
                          <a:ea typeface="+mn-ea"/>
                          <a:cs typeface="+mn-cs"/>
                        </a:rPr>
                        <a:t>Feathercraft</a:t>
                      </a:r>
                      <a:r>
                        <a:rPr lang="en-US" sz="1600" kern="1200" dirty="0" smtClean="0">
                          <a:solidFill>
                            <a:schemeClr val="bg2">
                              <a:lumMod val="25000"/>
                            </a:schemeClr>
                          </a:solidFill>
                          <a:effectLst/>
                          <a:latin typeface="+mn-lt"/>
                          <a:ea typeface="+mn-ea"/>
                          <a:cs typeface="+mn-cs"/>
                        </a:rPr>
                        <a:t> structure design shall </a:t>
                      </a:r>
                      <a:r>
                        <a:rPr lang="en-US" sz="1600" b="1" kern="1200" dirty="0" smtClean="0">
                          <a:solidFill>
                            <a:schemeClr val="bg2">
                              <a:lumMod val="25000"/>
                            </a:schemeClr>
                          </a:solidFill>
                          <a:effectLst/>
                          <a:latin typeface="+mn-lt"/>
                          <a:ea typeface="+mn-ea"/>
                          <a:cs typeface="+mn-cs"/>
                        </a:rPr>
                        <a:t>reduce manufacturing time and material cost </a:t>
                      </a:r>
                      <a:r>
                        <a:rPr lang="en-US" sz="1600" kern="1200" dirty="0" smtClean="0">
                          <a:solidFill>
                            <a:schemeClr val="bg2">
                              <a:lumMod val="25000"/>
                            </a:schemeClr>
                          </a:solidFill>
                          <a:effectLst/>
                          <a:latin typeface="+mn-lt"/>
                          <a:ea typeface="+mn-ea"/>
                          <a:cs typeface="+mn-cs"/>
                        </a:rPr>
                        <a:t>from SST-US’s typical spacecraft estimates.</a:t>
                      </a:r>
                      <a:endParaRPr lang="en-US" sz="1600" b="0" dirty="0">
                        <a:solidFill>
                          <a:schemeClr val="bg2">
                            <a:lumMod val="25000"/>
                          </a:schemeClr>
                        </a:solidFill>
                        <a:latin typeface="+mn-lt"/>
                      </a:endParaRPr>
                    </a:p>
                  </a:txBody>
                  <a:tcPr>
                    <a:lnL w="1270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tcPr>
                </a:tc>
              </a:tr>
              <a:tr h="521777">
                <a:tc>
                  <a:txBody>
                    <a:bodyPr/>
                    <a:lstStyle/>
                    <a:p>
                      <a:r>
                        <a:rPr lang="en-US" b="1" dirty="0" smtClean="0">
                          <a:solidFill>
                            <a:schemeClr val="bg1"/>
                          </a:solidFill>
                        </a:rPr>
                        <a:t>FR 3</a:t>
                      </a:r>
                      <a:endParaRPr lang="en-US" b="1" dirty="0">
                        <a:solidFill>
                          <a:schemeClr val="bg1"/>
                        </a:solidFill>
                      </a:endParaRPr>
                    </a:p>
                  </a:txBody>
                  <a:tcPr anchor="ctr">
                    <a:lnL>
                      <a:noFill/>
                    </a:lnL>
                    <a:lnR w="28575" cap="flat" cmpd="sng" algn="ctr">
                      <a:noFill/>
                      <a:prstDash val="solid"/>
                      <a:round/>
                      <a:headEnd type="none" w="med" len="med"/>
                      <a:tailEnd type="none" w="med" len="med"/>
                    </a:lnR>
                    <a:lnT w="5715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spcBef>
                          <a:spcPts val="0"/>
                        </a:spcBef>
                        <a:spcAft>
                          <a:spcPts val="0"/>
                        </a:spcAft>
                      </a:pPr>
                      <a:r>
                        <a:rPr lang="en-US" sz="1600" dirty="0" err="1">
                          <a:solidFill>
                            <a:schemeClr val="bg2">
                              <a:lumMod val="25000"/>
                            </a:schemeClr>
                          </a:solidFill>
                          <a:effectLst/>
                          <a:latin typeface="+mn-lt"/>
                          <a:ea typeface="Times New Roman"/>
                          <a:cs typeface="Times New Roman"/>
                        </a:rPr>
                        <a:t>FeatherCraft</a:t>
                      </a:r>
                      <a:r>
                        <a:rPr lang="en-US" sz="1600" dirty="0">
                          <a:solidFill>
                            <a:schemeClr val="bg2">
                              <a:lumMod val="25000"/>
                            </a:schemeClr>
                          </a:solidFill>
                          <a:effectLst/>
                          <a:latin typeface="+mn-lt"/>
                          <a:ea typeface="Times New Roman"/>
                          <a:cs typeface="Times New Roman"/>
                        </a:rPr>
                        <a:t> Structure shall be designed to </a:t>
                      </a:r>
                      <a:r>
                        <a:rPr lang="en-US" sz="1600" b="1" dirty="0">
                          <a:solidFill>
                            <a:schemeClr val="bg2">
                              <a:lumMod val="25000"/>
                            </a:schemeClr>
                          </a:solidFill>
                          <a:effectLst/>
                          <a:latin typeface="+mn-lt"/>
                          <a:ea typeface="Times New Roman"/>
                          <a:cs typeface="Times New Roman"/>
                        </a:rPr>
                        <a:t>withstand a vibration table setting of 9.47 </a:t>
                      </a:r>
                      <a:r>
                        <a:rPr lang="en-US" sz="1600" b="1" dirty="0" err="1">
                          <a:solidFill>
                            <a:schemeClr val="bg2">
                              <a:lumMod val="25000"/>
                            </a:schemeClr>
                          </a:solidFill>
                          <a:effectLst/>
                          <a:latin typeface="+mn-lt"/>
                          <a:ea typeface="Times New Roman"/>
                          <a:cs typeface="Times New Roman"/>
                        </a:rPr>
                        <a:t>grms</a:t>
                      </a:r>
                      <a:r>
                        <a:rPr lang="en-US" sz="1600" b="1" dirty="0">
                          <a:solidFill>
                            <a:schemeClr val="bg2">
                              <a:lumMod val="25000"/>
                            </a:schemeClr>
                          </a:solidFill>
                          <a:effectLst/>
                          <a:latin typeface="+mn-lt"/>
                          <a:ea typeface="Times New Roman"/>
                          <a:cs typeface="Times New Roman"/>
                        </a:rPr>
                        <a:t> </a:t>
                      </a:r>
                      <a:r>
                        <a:rPr lang="en-US" sz="1600" dirty="0">
                          <a:solidFill>
                            <a:schemeClr val="bg2">
                              <a:lumMod val="25000"/>
                            </a:schemeClr>
                          </a:solidFill>
                          <a:effectLst/>
                          <a:latin typeface="+mn-lt"/>
                          <a:ea typeface="Times New Roman"/>
                          <a:cs typeface="Times New Roman"/>
                        </a:rPr>
                        <a:t>in soft-stowed configuration.</a:t>
                      </a:r>
                    </a:p>
                  </a:txBody>
                  <a:tcPr marL="68580" marR="68580" marT="0" marB="0">
                    <a:lnL w="28575" cap="flat" cmpd="sng" algn="ctr">
                      <a:noFill/>
                      <a:prstDash val="solid"/>
                      <a:round/>
                      <a:headEnd type="none" w="med" len="med"/>
                      <a:tailEnd type="none" w="med" len="med"/>
                    </a:lnL>
                    <a:lnT w="57150" cap="flat" cmpd="sng" algn="ctr">
                      <a:noFill/>
                      <a:prstDash val="solid"/>
                      <a:round/>
                      <a:headEnd type="none" w="med" len="med"/>
                      <a:tailEnd type="none" w="med" len="med"/>
                    </a:lnT>
                  </a:tcPr>
                </a:tc>
              </a:tr>
              <a:tr h="396768">
                <a:tc>
                  <a:txBody>
                    <a:bodyPr/>
                    <a:lstStyle/>
                    <a:p>
                      <a:r>
                        <a:rPr lang="en-US" b="1" dirty="0" smtClean="0">
                          <a:solidFill>
                            <a:schemeClr val="bg1"/>
                          </a:solidFill>
                        </a:rPr>
                        <a:t>FR 4</a:t>
                      </a:r>
                      <a:endParaRPr lang="en-US" b="1" dirty="0">
                        <a:solidFill>
                          <a:schemeClr val="bg1"/>
                        </a:solidFill>
                      </a:endParaRPr>
                    </a:p>
                  </a:txBody>
                  <a:tcPr anchor="ctr">
                    <a:lnL>
                      <a:noFill/>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600" kern="1200" dirty="0" err="1" smtClean="0">
                          <a:solidFill>
                            <a:schemeClr val="bg2">
                              <a:lumMod val="25000"/>
                            </a:schemeClr>
                          </a:solidFill>
                          <a:effectLst/>
                          <a:latin typeface="+mn-lt"/>
                          <a:ea typeface="+mn-ea"/>
                          <a:cs typeface="+mn-cs"/>
                        </a:rPr>
                        <a:t>FeatherCraft</a:t>
                      </a:r>
                      <a:r>
                        <a:rPr lang="en-US" sz="1600" kern="1200" dirty="0" smtClean="0">
                          <a:solidFill>
                            <a:schemeClr val="bg2">
                              <a:lumMod val="25000"/>
                            </a:schemeClr>
                          </a:solidFill>
                          <a:effectLst/>
                          <a:latin typeface="+mn-lt"/>
                          <a:ea typeface="+mn-ea"/>
                          <a:cs typeface="+mn-cs"/>
                        </a:rPr>
                        <a:t> Structure shall be designed to </a:t>
                      </a:r>
                      <a:r>
                        <a:rPr lang="en-US" sz="1600" b="1" kern="1200" dirty="0" smtClean="0">
                          <a:solidFill>
                            <a:schemeClr val="bg2">
                              <a:lumMod val="25000"/>
                            </a:schemeClr>
                          </a:solidFill>
                          <a:effectLst/>
                          <a:latin typeface="+mn-lt"/>
                          <a:ea typeface="+mn-ea"/>
                          <a:cs typeface="+mn-cs"/>
                        </a:rPr>
                        <a:t>deploy from the </a:t>
                      </a:r>
                      <a:r>
                        <a:rPr lang="en-US" sz="1600" b="1" kern="1200" dirty="0" err="1" smtClean="0">
                          <a:solidFill>
                            <a:schemeClr val="bg2">
                              <a:lumMod val="25000"/>
                            </a:schemeClr>
                          </a:solidFill>
                          <a:effectLst/>
                          <a:latin typeface="+mn-lt"/>
                          <a:ea typeface="+mn-ea"/>
                          <a:cs typeface="+mn-cs"/>
                        </a:rPr>
                        <a:t>Kaber</a:t>
                      </a:r>
                      <a:r>
                        <a:rPr lang="en-US" sz="1600" b="1" kern="1200" dirty="0" smtClean="0">
                          <a:solidFill>
                            <a:schemeClr val="bg2">
                              <a:lumMod val="25000"/>
                            </a:schemeClr>
                          </a:solidFill>
                          <a:effectLst/>
                          <a:latin typeface="+mn-lt"/>
                          <a:ea typeface="+mn-ea"/>
                          <a:cs typeface="+mn-cs"/>
                        </a:rPr>
                        <a:t> Deployment Service</a:t>
                      </a:r>
                      <a:r>
                        <a:rPr lang="en-US" sz="1600" kern="1200" dirty="0" smtClean="0">
                          <a:solidFill>
                            <a:schemeClr val="bg2">
                              <a:lumMod val="25000"/>
                            </a:schemeClr>
                          </a:solidFill>
                          <a:effectLst/>
                          <a:latin typeface="+mn-lt"/>
                          <a:ea typeface="+mn-ea"/>
                          <a:cs typeface="+mn-cs"/>
                        </a:rPr>
                        <a:t>.</a:t>
                      </a:r>
                      <a:endParaRPr lang="en-US" sz="1600" b="0" dirty="0">
                        <a:solidFill>
                          <a:schemeClr val="bg2">
                            <a:lumMod val="25000"/>
                          </a:schemeClr>
                        </a:solidFill>
                        <a:latin typeface="+mn-lt"/>
                      </a:endParaRPr>
                    </a:p>
                  </a:txBody>
                  <a:tcPr>
                    <a:lnL w="28575" cap="flat" cmpd="sng" algn="ctr">
                      <a:noFill/>
                      <a:prstDash val="solid"/>
                      <a:round/>
                      <a:headEnd type="none" w="med" len="med"/>
                      <a:tailEnd type="none" w="med" len="med"/>
                    </a:lnL>
                  </a:tcPr>
                </a:tc>
              </a:tr>
              <a:tr h="521777">
                <a:tc>
                  <a:txBody>
                    <a:bodyPr/>
                    <a:lstStyle/>
                    <a:p>
                      <a:r>
                        <a:rPr lang="en-US" b="1" dirty="0" smtClean="0">
                          <a:solidFill>
                            <a:schemeClr val="bg1"/>
                          </a:solidFill>
                        </a:rPr>
                        <a:t>FR 5</a:t>
                      </a:r>
                      <a:endParaRPr lang="en-US" b="1" dirty="0">
                        <a:solidFill>
                          <a:schemeClr val="bg1"/>
                        </a:solidFill>
                      </a:endParaRPr>
                    </a:p>
                  </a:txBody>
                  <a:tcPr anchor="ctr">
                    <a:lnL>
                      <a:noFill/>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spcBef>
                          <a:spcPts val="0"/>
                        </a:spcBef>
                        <a:spcAft>
                          <a:spcPts val="0"/>
                        </a:spcAft>
                      </a:pPr>
                      <a:r>
                        <a:rPr lang="en-US" sz="1600" dirty="0" err="1">
                          <a:solidFill>
                            <a:schemeClr val="bg2">
                              <a:lumMod val="25000"/>
                            </a:schemeClr>
                          </a:solidFill>
                          <a:effectLst/>
                          <a:latin typeface="+mn-lt"/>
                          <a:ea typeface="Times New Roman"/>
                          <a:cs typeface="Times New Roman"/>
                        </a:rPr>
                        <a:t>FeatherCraft</a:t>
                      </a:r>
                      <a:r>
                        <a:rPr lang="en-US" sz="1600" dirty="0">
                          <a:solidFill>
                            <a:schemeClr val="bg2">
                              <a:lumMod val="25000"/>
                            </a:schemeClr>
                          </a:solidFill>
                          <a:effectLst/>
                          <a:latin typeface="+mn-lt"/>
                          <a:ea typeface="Times New Roman"/>
                          <a:cs typeface="Times New Roman"/>
                        </a:rPr>
                        <a:t> structure design shall </a:t>
                      </a:r>
                      <a:r>
                        <a:rPr lang="en-US" sz="1600" b="1" dirty="0">
                          <a:solidFill>
                            <a:schemeClr val="bg2">
                              <a:lumMod val="25000"/>
                            </a:schemeClr>
                          </a:solidFill>
                          <a:effectLst/>
                          <a:latin typeface="+mn-lt"/>
                          <a:ea typeface="Times New Roman"/>
                          <a:cs typeface="Times New Roman"/>
                        </a:rPr>
                        <a:t>interface with STS-US-provided spacecraft components and mission design</a:t>
                      </a:r>
                      <a:r>
                        <a:rPr lang="en-US" sz="1600" dirty="0">
                          <a:solidFill>
                            <a:schemeClr val="bg2">
                              <a:lumMod val="25000"/>
                            </a:schemeClr>
                          </a:solidFill>
                          <a:effectLst/>
                          <a:latin typeface="+mn-lt"/>
                          <a:ea typeface="Times New Roman"/>
                          <a:cs typeface="Times New Roman"/>
                        </a:rPr>
                        <a:t>.</a:t>
                      </a:r>
                    </a:p>
                  </a:txBody>
                  <a:tcPr marL="68580" marR="68580" marT="0" marB="0">
                    <a:lnL w="28575" cap="flat" cmpd="sng" algn="ctr">
                      <a:noFill/>
                      <a:prstDash val="solid"/>
                      <a:round/>
                      <a:headEnd type="none" w="med" len="med"/>
                      <a:tailEnd type="none" w="med" len="med"/>
                    </a:lnL>
                    <a:lnB w="57150" cap="flat" cmpd="sng" algn="ctr">
                      <a:noFill/>
                      <a:prstDash val="solid"/>
                      <a:round/>
                      <a:headEnd type="none" w="med" len="med"/>
                      <a:tailEnd type="none" w="med" len="med"/>
                    </a:lnB>
                  </a:tcPr>
                </a:tc>
              </a:tr>
              <a:tr h="782666">
                <a:tc>
                  <a:txBody>
                    <a:bodyPr/>
                    <a:lstStyle/>
                    <a:p>
                      <a:r>
                        <a:rPr lang="en-US" b="1" dirty="0" smtClean="0">
                          <a:solidFill>
                            <a:schemeClr val="bg1"/>
                          </a:solidFill>
                        </a:rPr>
                        <a:t>FR 6</a:t>
                      </a:r>
                      <a:endParaRPr lang="en-US" b="1" dirty="0">
                        <a:solidFill>
                          <a:schemeClr val="bg1"/>
                        </a:solidFill>
                      </a:endParaRPr>
                    </a:p>
                  </a:txBody>
                  <a:tcPr anchor="ctr">
                    <a:lnL w="57150" cap="flat" cmpd="sng" algn="ctr">
                      <a:noFill/>
                      <a:prstDash val="solid"/>
                      <a:round/>
                      <a:headEnd type="none" w="med" len="med"/>
                      <a:tailEnd type="none" w="med" len="med"/>
                    </a:lnL>
                    <a:lnR w="2857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spcBef>
                          <a:spcPts val="0"/>
                        </a:spcBef>
                        <a:spcAft>
                          <a:spcPts val="0"/>
                        </a:spcAft>
                      </a:pPr>
                      <a:r>
                        <a:rPr lang="en-US" sz="1600" dirty="0">
                          <a:solidFill>
                            <a:schemeClr val="bg2">
                              <a:lumMod val="25000"/>
                            </a:schemeClr>
                          </a:solidFill>
                          <a:effectLst/>
                          <a:latin typeface="+mn-lt"/>
                          <a:ea typeface="Times New Roman"/>
                          <a:cs typeface="Times New Roman"/>
                        </a:rPr>
                        <a:t>An </a:t>
                      </a:r>
                      <a:r>
                        <a:rPr lang="en-US" sz="1600" b="1" dirty="0">
                          <a:solidFill>
                            <a:schemeClr val="bg2">
                              <a:lumMod val="25000"/>
                            </a:schemeClr>
                          </a:solidFill>
                          <a:effectLst/>
                          <a:latin typeface="+mn-lt"/>
                          <a:ea typeface="Times New Roman"/>
                          <a:cs typeface="Times New Roman"/>
                        </a:rPr>
                        <a:t>equivalent manufactured  STM </a:t>
                      </a:r>
                      <a:r>
                        <a:rPr lang="en-US" sz="1600" dirty="0">
                          <a:solidFill>
                            <a:schemeClr val="bg2">
                              <a:lumMod val="25000"/>
                            </a:schemeClr>
                          </a:solidFill>
                          <a:effectLst/>
                          <a:latin typeface="+mn-lt"/>
                          <a:ea typeface="Times New Roman"/>
                          <a:cs typeface="Times New Roman"/>
                        </a:rPr>
                        <a:t>of the </a:t>
                      </a:r>
                      <a:r>
                        <a:rPr lang="en-US" sz="1600" dirty="0" err="1">
                          <a:solidFill>
                            <a:schemeClr val="bg2">
                              <a:lumMod val="25000"/>
                            </a:schemeClr>
                          </a:solidFill>
                          <a:effectLst/>
                          <a:latin typeface="+mn-lt"/>
                          <a:ea typeface="Times New Roman"/>
                          <a:cs typeface="Times New Roman"/>
                        </a:rPr>
                        <a:t>FeatherCraft</a:t>
                      </a:r>
                      <a:r>
                        <a:rPr lang="en-US" sz="1600" dirty="0">
                          <a:solidFill>
                            <a:schemeClr val="bg2">
                              <a:lumMod val="25000"/>
                            </a:schemeClr>
                          </a:solidFill>
                          <a:effectLst/>
                          <a:latin typeface="+mn-lt"/>
                          <a:ea typeface="Times New Roman"/>
                          <a:cs typeface="Times New Roman"/>
                        </a:rPr>
                        <a:t> structure design shall be used to </a:t>
                      </a:r>
                      <a:r>
                        <a:rPr lang="en-US" sz="1600" b="1" dirty="0">
                          <a:solidFill>
                            <a:schemeClr val="bg2">
                              <a:lumMod val="25000"/>
                            </a:schemeClr>
                          </a:solidFill>
                          <a:effectLst/>
                          <a:latin typeface="+mn-lt"/>
                          <a:ea typeface="Times New Roman"/>
                          <a:cs typeface="Times New Roman"/>
                        </a:rPr>
                        <a:t>demonstrate the feasibility of the </a:t>
                      </a:r>
                      <a:r>
                        <a:rPr lang="en-US" sz="1600" b="1" dirty="0" err="1">
                          <a:solidFill>
                            <a:schemeClr val="bg2">
                              <a:lumMod val="25000"/>
                            </a:schemeClr>
                          </a:solidFill>
                          <a:effectLst/>
                          <a:latin typeface="+mn-lt"/>
                          <a:ea typeface="Times New Roman"/>
                          <a:cs typeface="Times New Roman"/>
                        </a:rPr>
                        <a:t>FeatherCraft</a:t>
                      </a:r>
                      <a:r>
                        <a:rPr lang="en-US" sz="1600" b="1" dirty="0">
                          <a:solidFill>
                            <a:schemeClr val="bg2">
                              <a:lumMod val="25000"/>
                            </a:schemeClr>
                          </a:solidFill>
                          <a:effectLst/>
                          <a:latin typeface="+mn-lt"/>
                          <a:ea typeface="Times New Roman"/>
                          <a:cs typeface="Times New Roman"/>
                        </a:rPr>
                        <a:t> structure </a:t>
                      </a:r>
                      <a:r>
                        <a:rPr lang="en-US" sz="1600" dirty="0">
                          <a:solidFill>
                            <a:schemeClr val="bg2">
                              <a:lumMod val="25000"/>
                            </a:schemeClr>
                          </a:solidFill>
                          <a:effectLst/>
                          <a:latin typeface="+mn-lt"/>
                          <a:ea typeface="Times New Roman"/>
                          <a:cs typeface="Times New Roman"/>
                        </a:rPr>
                        <a:t>through a </a:t>
                      </a:r>
                      <a:r>
                        <a:rPr lang="en-US" sz="1600" b="1" dirty="0">
                          <a:solidFill>
                            <a:schemeClr val="bg2">
                              <a:lumMod val="25000"/>
                            </a:schemeClr>
                          </a:solidFill>
                          <a:effectLst/>
                          <a:latin typeface="+mn-lt"/>
                          <a:ea typeface="Times New Roman"/>
                          <a:cs typeface="Times New Roman"/>
                        </a:rPr>
                        <a:t>random vibration test </a:t>
                      </a:r>
                      <a:r>
                        <a:rPr lang="en-US" sz="1600" dirty="0">
                          <a:solidFill>
                            <a:schemeClr val="bg2">
                              <a:lumMod val="25000"/>
                            </a:schemeClr>
                          </a:solidFill>
                          <a:effectLst/>
                          <a:latin typeface="+mn-lt"/>
                          <a:ea typeface="Times New Roman"/>
                          <a:cs typeface="Times New Roman"/>
                        </a:rPr>
                        <a:t>to the requirements of SSP 50835.</a:t>
                      </a:r>
                    </a:p>
                  </a:txBody>
                  <a:tcPr marL="68580" marR="68580" marT="0" marB="0">
                    <a:lnL w="28575"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1"/>
          <p:cNvSpPr txBox="1">
            <a:spLocks/>
          </p:cNvSpPr>
          <p:nvPr/>
        </p:nvSpPr>
        <p:spPr>
          <a:xfrm>
            <a:off x="432593" y="298739"/>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b="1" dirty="0" smtClean="0">
                <a:solidFill>
                  <a:schemeClr val="bg2">
                    <a:lumMod val="25000"/>
                  </a:schemeClr>
                </a:solidFill>
              </a:rPr>
              <a:t>FUNCTIONAL REQUIREMENTS:</a:t>
            </a:r>
            <a:endParaRPr lang="en-US" b="1" dirty="0">
              <a:solidFill>
                <a:schemeClr val="bg2">
                  <a:lumMod val="25000"/>
                </a:schemeClr>
              </a:solidFill>
            </a:endParaRPr>
          </a:p>
        </p:txBody>
      </p:sp>
      <p:graphicFrame>
        <p:nvGraphicFramePr>
          <p:cNvPr id="9" name="Content Placeholder 5"/>
          <p:cNvGraphicFramePr>
            <a:graphicFrameLocks/>
          </p:cNvGraphicFramePr>
          <p:nvPr>
            <p:extLst>
              <p:ext uri="{D42A27DB-BD31-4B8C-83A1-F6EECF244321}">
                <p14:modId xmlns:p14="http://schemas.microsoft.com/office/powerpoint/2010/main" val="1519723045"/>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1593207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2752726"/>
            <a:ext cx="7772400" cy="2390774"/>
          </a:xfrm>
        </p:spPr>
        <p:txBody>
          <a:bodyPr>
            <a:noAutofit/>
          </a:bodyPr>
          <a:lstStyle/>
          <a:p>
            <a:r>
              <a:rPr lang="en-US" sz="8000" dirty="0" smtClean="0">
                <a:solidFill>
                  <a:schemeClr val="bg2">
                    <a:lumMod val="25000"/>
                  </a:schemeClr>
                </a:solidFill>
              </a:rPr>
              <a:t>Software OVERVIEW</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995418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2"/>
          <p:cNvPicPr>
            <a:picLocks noChangeAspect="1" noChangeArrowheads="1"/>
          </p:cNvPicPr>
          <p:nvPr/>
        </p:nvPicPr>
        <p:blipFill>
          <a:blip r:embed="rId2">
            <a:extLst>
              <a:ext uri="{28A0092B-C50C-407E-A947-70E740481C1C}">
                <a14:useLocalDpi xmlns:a14="http://schemas.microsoft.com/office/drawing/2010/main" val="0"/>
              </a:ext>
            </a:extLst>
          </a:blip>
          <a:srcRect t="20454"/>
          <a:stretch>
            <a:fillRect/>
          </a:stretch>
        </p:blipFill>
        <p:spPr bwMode="auto">
          <a:xfrm>
            <a:off x="0" y="0"/>
            <a:ext cx="1219200"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0"/>
            <a:ext cx="9636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DESIGN:</a:t>
            </a:r>
            <a:endParaRPr lang="en-US" b="1" dirty="0">
              <a:solidFill>
                <a:schemeClr val="bg2">
                  <a:lumMod val="25000"/>
                </a:schemeClr>
              </a:solidFill>
            </a:endParaRPr>
          </a:p>
        </p:txBody>
      </p:sp>
      <p:sp>
        <p:nvSpPr>
          <p:cNvPr id="9" name="Content Placeholder 6"/>
          <p:cNvSpPr>
            <a:spLocks noGrp="1"/>
          </p:cNvSpPr>
          <p:nvPr>
            <p:ph sz="half" idx="2"/>
          </p:nvPr>
        </p:nvSpPr>
        <p:spPr>
          <a:xfrm>
            <a:off x="531018" y="1201880"/>
            <a:ext cx="7927181" cy="2963466"/>
          </a:xfrm>
        </p:spPr>
        <p:txBody>
          <a:bodyPr>
            <a:normAutofit fontScale="92500"/>
          </a:bodyPr>
          <a:lstStyle/>
          <a:p>
            <a:pPr fontAlgn="auto">
              <a:spcAft>
                <a:spcPts val="0"/>
              </a:spcAft>
              <a:buFont typeface="Wingdings" panose="05000000000000000000" pitchFamily="2" charset="2"/>
              <a:buChar char="§"/>
              <a:defRPr/>
            </a:pPr>
            <a:r>
              <a:rPr lang="en-US" dirty="0" smtClean="0">
                <a:solidFill>
                  <a:schemeClr val="bg2">
                    <a:lumMod val="25000"/>
                  </a:schemeClr>
                </a:solidFill>
              </a:rPr>
              <a:t>Python, packaged as executable (.exe)</a:t>
            </a:r>
          </a:p>
          <a:p>
            <a:pPr fontAlgn="auto">
              <a:spcAft>
                <a:spcPts val="0"/>
              </a:spcAft>
              <a:buFont typeface="Wingdings" panose="05000000000000000000" pitchFamily="2" charset="2"/>
              <a:buChar char="§"/>
              <a:defRPr/>
            </a:pPr>
            <a:r>
              <a:rPr lang="en-US" dirty="0" smtClean="0">
                <a:solidFill>
                  <a:schemeClr val="bg2">
                    <a:lumMod val="25000"/>
                  </a:schemeClr>
                </a:solidFill>
              </a:rPr>
              <a:t>GUI created for user input</a:t>
            </a:r>
            <a:endParaRPr lang="en-US" dirty="0">
              <a:solidFill>
                <a:schemeClr val="bg2">
                  <a:lumMod val="25000"/>
                </a:schemeClr>
              </a:solidFill>
            </a:endParaRPr>
          </a:p>
          <a:p>
            <a:pPr fontAlgn="auto">
              <a:spcAft>
                <a:spcPts val="0"/>
              </a:spcAft>
              <a:buFont typeface="Wingdings" panose="05000000000000000000" pitchFamily="2" charset="2"/>
              <a:buChar char="§"/>
              <a:defRPr/>
            </a:pPr>
            <a:r>
              <a:rPr lang="en-US" dirty="0" smtClean="0">
                <a:solidFill>
                  <a:schemeClr val="bg2">
                    <a:lumMod val="25000"/>
                  </a:schemeClr>
                </a:solidFill>
              </a:rPr>
              <a:t>Implement already created python modules and libraries</a:t>
            </a:r>
          </a:p>
          <a:p>
            <a:pPr fontAlgn="auto">
              <a:spcAft>
                <a:spcPts val="0"/>
              </a:spcAft>
              <a:buFont typeface="Wingdings" panose="05000000000000000000" pitchFamily="2" charset="2"/>
              <a:buChar char="§"/>
              <a:defRPr/>
            </a:pPr>
            <a:r>
              <a:rPr lang="en-US" dirty="0" smtClean="0">
                <a:solidFill>
                  <a:schemeClr val="bg2">
                    <a:lumMod val="25000"/>
                  </a:schemeClr>
                </a:solidFill>
              </a:rPr>
              <a:t>Plot quasi-real-time PSD (power spectral density) plots </a:t>
            </a:r>
          </a:p>
          <a:p>
            <a:pPr lvl="1">
              <a:buFont typeface="Wingdings" panose="05000000000000000000" pitchFamily="2" charset="2"/>
              <a:buChar char="§"/>
              <a:defRPr/>
            </a:pPr>
            <a:r>
              <a:rPr lang="en-US" dirty="0" smtClean="0">
                <a:solidFill>
                  <a:schemeClr val="bg2">
                    <a:lumMod val="25000"/>
                  </a:schemeClr>
                </a:solidFill>
              </a:rPr>
              <a:t>Capability of saving data to excel (.</a:t>
            </a:r>
            <a:r>
              <a:rPr lang="en-US" dirty="0" err="1" smtClean="0">
                <a:solidFill>
                  <a:schemeClr val="bg2">
                    <a:lumMod val="25000"/>
                  </a:schemeClr>
                </a:solidFill>
              </a:rPr>
              <a:t>xls</a:t>
            </a:r>
            <a:r>
              <a:rPr lang="en-US" dirty="0" smtClean="0">
                <a:solidFill>
                  <a:schemeClr val="bg2">
                    <a:lumMod val="25000"/>
                  </a:schemeClr>
                </a:solidFill>
              </a:rPr>
              <a:t>)</a:t>
            </a:r>
          </a:p>
          <a:p>
            <a:pPr fontAlgn="auto">
              <a:spcAft>
                <a:spcPts val="0"/>
              </a:spcAft>
              <a:buFont typeface="Wingdings" panose="05000000000000000000" pitchFamily="2" charset="2"/>
              <a:buChar char="§"/>
              <a:defRPr/>
            </a:pPr>
            <a:endParaRPr lang="en-US" dirty="0">
              <a:solidFill>
                <a:schemeClr val="bg2">
                  <a:lumMod val="25000"/>
                </a:schemeClr>
              </a:solidFill>
            </a:endParaRPr>
          </a:p>
        </p:txBody>
      </p:sp>
    </p:spTree>
    <p:extLst>
      <p:ext uri="{BB962C8B-B14F-4D97-AF65-F5344CB8AC3E}">
        <p14:creationId xmlns:p14="http://schemas.microsoft.com/office/powerpoint/2010/main" val="2171305115"/>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5410200" y="1885950"/>
            <a:ext cx="1447800" cy="60960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lumMod val="95000"/>
                    <a:lumOff val="5000"/>
                  </a:schemeClr>
                </a:solidFill>
              </a:rPr>
              <a:t>.exe</a:t>
            </a:r>
            <a:endParaRPr lang="en-US" sz="2800" dirty="0">
              <a:solidFill>
                <a:schemeClr val="tx1">
                  <a:lumMod val="95000"/>
                  <a:lumOff val="5000"/>
                </a:schemeClr>
              </a:solidFill>
            </a:endParaRPr>
          </a:p>
        </p:txBody>
      </p:sp>
      <p:sp>
        <p:nvSpPr>
          <p:cNvPr id="29" name="Rectangle 28"/>
          <p:cNvSpPr/>
          <p:nvPr/>
        </p:nvSpPr>
        <p:spPr>
          <a:xfrm>
            <a:off x="609600" y="438150"/>
            <a:ext cx="6858000" cy="4114800"/>
          </a:xfrm>
          <a:prstGeom prst="rect">
            <a:avLst/>
          </a:prstGeom>
          <a:noFill/>
          <a:ln w="25400">
            <a:solidFill>
              <a:schemeClr val="tx2">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97" name="Picture 2"/>
          <p:cNvPicPr>
            <a:picLocks noChangeAspect="1" noChangeArrowheads="1"/>
          </p:cNvPicPr>
          <p:nvPr/>
        </p:nvPicPr>
        <p:blipFill>
          <a:blip r:embed="rId3">
            <a:extLst>
              <a:ext uri="{28A0092B-C50C-407E-A947-70E740481C1C}">
                <a14:useLocalDpi xmlns:a14="http://schemas.microsoft.com/office/drawing/2010/main" val="0"/>
              </a:ext>
            </a:extLst>
          </a:blip>
          <a:srcRect t="20454"/>
          <a:stretch>
            <a:fillRect/>
          </a:stretch>
        </p:blipFill>
        <p:spPr bwMode="auto">
          <a:xfrm>
            <a:off x="0" y="0"/>
            <a:ext cx="1219200"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8" y="0"/>
            <a:ext cx="9636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4113" name="Group 4112"/>
          <p:cNvGrpSpPr/>
          <p:nvPr/>
        </p:nvGrpSpPr>
        <p:grpSpPr>
          <a:xfrm>
            <a:off x="-76200" y="1027467"/>
            <a:ext cx="846516" cy="1468083"/>
            <a:chOff x="-76200" y="1027467"/>
            <a:chExt cx="846516" cy="1468083"/>
          </a:xfrm>
        </p:grpSpPr>
        <p:pic>
          <p:nvPicPr>
            <p:cNvPr id="6" name="Picture 5" descr="usb_PNG8830.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8155137">
              <a:off x="132118" y="1027467"/>
              <a:ext cx="638198" cy="638198"/>
            </a:xfrm>
            <a:prstGeom prst="rect">
              <a:avLst/>
            </a:prstGeom>
            <a:ln>
              <a:noFill/>
            </a:ln>
          </p:spPr>
        </p:pic>
        <p:cxnSp>
          <p:nvCxnSpPr>
            <p:cNvPr id="27" name="Straight Connector 26"/>
            <p:cNvCxnSpPr/>
            <p:nvPr/>
          </p:nvCxnSpPr>
          <p:spPr>
            <a:xfrm flipH="1">
              <a:off x="-76200" y="1352550"/>
              <a:ext cx="152400" cy="11430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a:off x="76200" y="819150"/>
            <a:ext cx="609600" cy="369332"/>
          </a:xfrm>
          <a:prstGeom prst="rect">
            <a:avLst/>
          </a:prstGeom>
          <a:noFill/>
        </p:spPr>
        <p:txBody>
          <a:bodyPr wrap="square" rtlCol="0">
            <a:spAutoFit/>
          </a:bodyPr>
          <a:lstStyle/>
          <a:p>
            <a:r>
              <a:rPr lang="en-US" dirty="0" smtClean="0"/>
              <a:t>USB</a:t>
            </a:r>
            <a:endParaRPr lang="en-US" dirty="0"/>
          </a:p>
        </p:txBody>
      </p:sp>
      <p:sp>
        <p:nvSpPr>
          <p:cNvPr id="39" name="Rectangle 38"/>
          <p:cNvSpPr/>
          <p:nvPr/>
        </p:nvSpPr>
        <p:spPr>
          <a:xfrm>
            <a:off x="7543800" y="1200150"/>
            <a:ext cx="457200" cy="304800"/>
          </a:xfrm>
          <a:prstGeom prst="rect">
            <a:avLst/>
          </a:prstGeom>
          <a:solidFill>
            <a:srgbClr val="34AC8B"/>
          </a:solidFill>
          <a:ln>
            <a:solidFill>
              <a:srgbClr val="34AC8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8077200" y="1123950"/>
            <a:ext cx="990600" cy="584776"/>
          </a:xfrm>
          <a:prstGeom prst="rect">
            <a:avLst/>
          </a:prstGeom>
          <a:noFill/>
        </p:spPr>
        <p:txBody>
          <a:bodyPr wrap="square" rtlCol="0">
            <a:spAutoFit/>
          </a:bodyPr>
          <a:lstStyle/>
          <a:p>
            <a:r>
              <a:rPr lang="en-US" sz="1600" dirty="0" smtClean="0"/>
              <a:t>Already existing</a:t>
            </a:r>
            <a:endParaRPr lang="en-US" sz="1600" dirty="0"/>
          </a:p>
        </p:txBody>
      </p:sp>
      <p:sp>
        <p:nvSpPr>
          <p:cNvPr id="41" name="Rectangle 40"/>
          <p:cNvSpPr/>
          <p:nvPr/>
        </p:nvSpPr>
        <p:spPr>
          <a:xfrm>
            <a:off x="7543800" y="2038350"/>
            <a:ext cx="457200" cy="304800"/>
          </a:xfrm>
          <a:prstGeom prst="rect">
            <a:avLst/>
          </a:prstGeom>
          <a:solidFill>
            <a:srgbClr val="DFF5FD"/>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8077200" y="1962150"/>
            <a:ext cx="990600" cy="584776"/>
          </a:xfrm>
          <a:prstGeom prst="rect">
            <a:avLst/>
          </a:prstGeom>
          <a:noFill/>
        </p:spPr>
        <p:txBody>
          <a:bodyPr wrap="square" rtlCol="0">
            <a:spAutoFit/>
          </a:bodyPr>
          <a:lstStyle/>
          <a:p>
            <a:r>
              <a:rPr lang="en-US" sz="1600" dirty="0" smtClean="0"/>
              <a:t>Need to be built</a:t>
            </a:r>
            <a:endParaRPr lang="en-US" sz="1600" dirty="0"/>
          </a:p>
        </p:txBody>
      </p:sp>
      <p:sp>
        <p:nvSpPr>
          <p:cNvPr id="45" name="Rectangle 44"/>
          <p:cNvSpPr/>
          <p:nvPr/>
        </p:nvSpPr>
        <p:spPr>
          <a:xfrm>
            <a:off x="7543800" y="2800350"/>
            <a:ext cx="457200" cy="304800"/>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8077200" y="2800350"/>
            <a:ext cx="990600" cy="584776"/>
          </a:xfrm>
          <a:prstGeom prst="rect">
            <a:avLst/>
          </a:prstGeom>
          <a:noFill/>
        </p:spPr>
        <p:txBody>
          <a:bodyPr wrap="square" rtlCol="0">
            <a:spAutoFit/>
          </a:bodyPr>
          <a:lstStyle/>
          <a:p>
            <a:r>
              <a:rPr lang="en-US" sz="1600" dirty="0" smtClean="0"/>
              <a:t>Active data flow</a:t>
            </a:r>
            <a:endParaRPr lang="en-US" sz="1600" dirty="0"/>
          </a:p>
        </p:txBody>
      </p:sp>
      <p:sp>
        <p:nvSpPr>
          <p:cNvPr id="47" name="Rectangle 46"/>
          <p:cNvSpPr/>
          <p:nvPr/>
        </p:nvSpPr>
        <p:spPr>
          <a:xfrm>
            <a:off x="7543800" y="3638550"/>
            <a:ext cx="457200" cy="304800"/>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TextBox 47"/>
          <p:cNvSpPr txBox="1"/>
          <p:nvPr/>
        </p:nvSpPr>
        <p:spPr>
          <a:xfrm>
            <a:off x="8001000" y="3562350"/>
            <a:ext cx="1066800" cy="584776"/>
          </a:xfrm>
          <a:prstGeom prst="rect">
            <a:avLst/>
          </a:prstGeom>
          <a:noFill/>
        </p:spPr>
        <p:txBody>
          <a:bodyPr wrap="square" rtlCol="0">
            <a:spAutoFit/>
          </a:bodyPr>
          <a:lstStyle/>
          <a:p>
            <a:pPr algn="ctr"/>
            <a:r>
              <a:rPr lang="en-US" sz="1600" dirty="0" smtClean="0"/>
              <a:t>User controlled</a:t>
            </a:r>
            <a:endParaRPr lang="en-US" sz="1600" dirty="0"/>
          </a:p>
        </p:txBody>
      </p:sp>
      <p:sp>
        <p:nvSpPr>
          <p:cNvPr id="8" name="TextBox 7"/>
          <p:cNvSpPr txBox="1"/>
          <p:nvPr/>
        </p:nvSpPr>
        <p:spPr>
          <a:xfrm>
            <a:off x="2514600" y="57150"/>
            <a:ext cx="4038600" cy="369332"/>
          </a:xfrm>
          <a:prstGeom prst="rect">
            <a:avLst/>
          </a:prstGeom>
          <a:noFill/>
        </p:spPr>
        <p:txBody>
          <a:bodyPr wrap="square" rtlCol="0">
            <a:spAutoFit/>
          </a:bodyPr>
          <a:lstStyle/>
          <a:p>
            <a:r>
              <a:rPr lang="en-US" dirty="0" smtClean="0"/>
              <a:t>External Computer (Windows)</a:t>
            </a:r>
            <a:endParaRPr lang="en-US" dirty="0"/>
          </a:p>
        </p:txBody>
      </p:sp>
      <p:sp>
        <p:nvSpPr>
          <p:cNvPr id="9" name="Up Arrow 8"/>
          <p:cNvSpPr/>
          <p:nvPr/>
        </p:nvSpPr>
        <p:spPr>
          <a:xfrm rot="2672851">
            <a:off x="4957547" y="2197000"/>
            <a:ext cx="609600" cy="914400"/>
          </a:xfrm>
          <a:prstGeom prst="upArrow">
            <a:avLst/>
          </a:prstGeom>
          <a:solidFill>
            <a:schemeClr val="tx1">
              <a:lumMod val="95000"/>
              <a:lumOff val="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25916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10" fill="hold"/>
                                        <p:tgtEl>
                                          <p:spTgt spid="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5029200" y="514350"/>
            <a:ext cx="2362200" cy="3200400"/>
          </a:xfrm>
          <a:prstGeom prst="rect">
            <a:avLst/>
          </a:prstGeom>
          <a:solidFill>
            <a:schemeClr val="accent2">
              <a:lumMod val="20000"/>
              <a:lumOff val="80000"/>
            </a:schemeClr>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97" name="Picture 2"/>
          <p:cNvPicPr>
            <a:picLocks noChangeAspect="1" noChangeArrowheads="1"/>
          </p:cNvPicPr>
          <p:nvPr/>
        </p:nvPicPr>
        <p:blipFill>
          <a:blip r:embed="rId3">
            <a:extLst>
              <a:ext uri="{28A0092B-C50C-407E-A947-70E740481C1C}">
                <a14:useLocalDpi xmlns:a14="http://schemas.microsoft.com/office/drawing/2010/main" val="0"/>
              </a:ext>
            </a:extLst>
          </a:blip>
          <a:srcRect t="20454"/>
          <a:stretch>
            <a:fillRect/>
          </a:stretch>
        </p:blipFill>
        <p:spPr bwMode="auto">
          <a:xfrm>
            <a:off x="0" y="0"/>
            <a:ext cx="1219200"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8" y="0"/>
            <a:ext cx="9636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3" name="Rectangle 12"/>
          <p:cNvSpPr/>
          <p:nvPr/>
        </p:nvSpPr>
        <p:spPr>
          <a:xfrm>
            <a:off x="1981200" y="1123950"/>
            <a:ext cx="1600200" cy="533400"/>
          </a:xfrm>
          <a:prstGeom prst="rect">
            <a:avLst/>
          </a:prstGeom>
          <a:solidFill>
            <a:schemeClr val="accent4">
              <a:lumMod val="75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105400" y="1809750"/>
            <a:ext cx="2209800" cy="1828800"/>
          </a:xfrm>
          <a:prstGeom prst="rect">
            <a:avLst/>
          </a:prstGeom>
          <a:solidFill>
            <a:srgbClr val="34AC8B"/>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13" name="Group 4112"/>
          <p:cNvGrpSpPr/>
          <p:nvPr/>
        </p:nvGrpSpPr>
        <p:grpSpPr>
          <a:xfrm>
            <a:off x="-76200" y="1027467"/>
            <a:ext cx="846516" cy="1468083"/>
            <a:chOff x="-76200" y="1027467"/>
            <a:chExt cx="846516" cy="1468083"/>
          </a:xfrm>
        </p:grpSpPr>
        <p:pic>
          <p:nvPicPr>
            <p:cNvPr id="6" name="Picture 5" descr="usb_PNG8830.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8155137">
              <a:off x="132118" y="1027467"/>
              <a:ext cx="638198" cy="638198"/>
            </a:xfrm>
            <a:prstGeom prst="rect">
              <a:avLst/>
            </a:prstGeom>
            <a:ln>
              <a:noFill/>
            </a:ln>
          </p:spPr>
        </p:pic>
        <p:cxnSp>
          <p:nvCxnSpPr>
            <p:cNvPr id="27" name="Straight Connector 26"/>
            <p:cNvCxnSpPr/>
            <p:nvPr/>
          </p:nvCxnSpPr>
          <p:spPr>
            <a:xfrm flipH="1">
              <a:off x="-76200" y="1352550"/>
              <a:ext cx="152400" cy="11430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cxnSp>
        <p:nvCxnSpPr>
          <p:cNvPr id="31" name="Straight Arrow Connector 30"/>
          <p:cNvCxnSpPr/>
          <p:nvPr/>
        </p:nvCxnSpPr>
        <p:spPr>
          <a:xfrm>
            <a:off x="838200" y="1352550"/>
            <a:ext cx="1143000" cy="0"/>
          </a:xfrm>
          <a:prstGeom prst="straightConnector1">
            <a:avLst/>
          </a:prstGeom>
          <a:ln>
            <a:solidFill>
              <a:srgbClr val="7F7F7F"/>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4107" name="Straight Arrow Connector 4106"/>
          <p:cNvCxnSpPr>
            <a:endCxn id="13" idx="3"/>
          </p:cNvCxnSpPr>
          <p:nvPr/>
        </p:nvCxnSpPr>
        <p:spPr>
          <a:xfrm flipH="1">
            <a:off x="3581400" y="1352550"/>
            <a:ext cx="1447800" cy="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4114" name="TextBox 4113"/>
          <p:cNvSpPr txBox="1"/>
          <p:nvPr/>
        </p:nvSpPr>
        <p:spPr>
          <a:xfrm>
            <a:off x="5943600" y="438150"/>
            <a:ext cx="990600" cy="381000"/>
          </a:xfrm>
          <a:prstGeom prst="rect">
            <a:avLst/>
          </a:prstGeom>
          <a:noFill/>
        </p:spPr>
        <p:txBody>
          <a:bodyPr wrap="square" rtlCol="0">
            <a:spAutoFit/>
          </a:bodyPr>
          <a:lstStyle/>
          <a:p>
            <a:r>
              <a:rPr lang="en-US" dirty="0" smtClean="0"/>
              <a:t>GUI</a:t>
            </a:r>
            <a:endParaRPr lang="en-US" dirty="0"/>
          </a:p>
        </p:txBody>
      </p:sp>
      <p:sp>
        <p:nvSpPr>
          <p:cNvPr id="4115" name="TextBox 4114"/>
          <p:cNvSpPr txBox="1"/>
          <p:nvPr/>
        </p:nvSpPr>
        <p:spPr>
          <a:xfrm>
            <a:off x="5181600" y="666750"/>
            <a:ext cx="2133600" cy="1384995"/>
          </a:xfrm>
          <a:prstGeom prst="rect">
            <a:avLst/>
          </a:prstGeom>
          <a:noFill/>
        </p:spPr>
        <p:txBody>
          <a:bodyPr wrap="square" rtlCol="0">
            <a:spAutoFit/>
          </a:bodyPr>
          <a:lstStyle/>
          <a:p>
            <a:pPr marL="285750" indent="-285750">
              <a:buFont typeface="Arial"/>
              <a:buChar char="•"/>
            </a:pPr>
            <a:r>
              <a:rPr lang="en-US" sz="1400" dirty="0" smtClean="0"/>
              <a:t>Start/stop</a:t>
            </a:r>
          </a:p>
          <a:p>
            <a:pPr marL="285750" indent="-285750">
              <a:buFont typeface="Arial"/>
              <a:buChar char="•"/>
            </a:pPr>
            <a:r>
              <a:rPr lang="en-US" sz="1400" dirty="0" smtClean="0">
                <a:solidFill>
                  <a:srgbClr val="0000FF"/>
                </a:solidFill>
              </a:rPr>
              <a:t>Limits</a:t>
            </a:r>
          </a:p>
          <a:p>
            <a:pPr marL="285750" indent="-285750">
              <a:buFont typeface="Arial"/>
              <a:buChar char="•"/>
            </a:pPr>
            <a:r>
              <a:rPr lang="en-US" sz="1400" dirty="0" smtClean="0">
                <a:solidFill>
                  <a:srgbClr val="0000FF"/>
                </a:solidFill>
              </a:rPr>
              <a:t>Save file location</a:t>
            </a:r>
          </a:p>
          <a:p>
            <a:pPr marL="285750" indent="-285750">
              <a:buFont typeface="Arial"/>
              <a:buChar char="•"/>
            </a:pPr>
            <a:r>
              <a:rPr lang="en-US" sz="1400" dirty="0" smtClean="0">
                <a:solidFill>
                  <a:srgbClr val="0000FF"/>
                </a:solidFill>
              </a:rPr>
              <a:t>Channel #</a:t>
            </a:r>
          </a:p>
          <a:p>
            <a:pPr marL="285750" indent="-285750">
              <a:buFont typeface="Arial"/>
              <a:buChar char="•"/>
            </a:pPr>
            <a:endParaRPr lang="en-US" sz="1400" dirty="0" smtClean="0"/>
          </a:p>
          <a:p>
            <a:pPr marL="285750" indent="-285750">
              <a:buFont typeface="Arial"/>
              <a:buChar char="•"/>
            </a:pPr>
            <a:endParaRPr lang="en-US" sz="1400" dirty="0"/>
          </a:p>
        </p:txBody>
      </p:sp>
      <p:sp>
        <p:nvSpPr>
          <p:cNvPr id="4136" name="TextBox 4135"/>
          <p:cNvSpPr txBox="1"/>
          <p:nvPr/>
        </p:nvSpPr>
        <p:spPr>
          <a:xfrm>
            <a:off x="1981200" y="1123950"/>
            <a:ext cx="1676400" cy="523220"/>
          </a:xfrm>
          <a:prstGeom prst="rect">
            <a:avLst/>
          </a:prstGeom>
          <a:noFill/>
          <a:ln>
            <a:noFill/>
          </a:ln>
        </p:spPr>
        <p:txBody>
          <a:bodyPr wrap="square" rtlCol="0">
            <a:spAutoFit/>
          </a:bodyPr>
          <a:lstStyle/>
          <a:p>
            <a:pPr algn="ctr"/>
            <a:r>
              <a:rPr lang="en-US" sz="1400" dirty="0" smtClean="0"/>
              <a:t>Serial port interface module</a:t>
            </a:r>
            <a:endParaRPr lang="en-US" sz="1400" dirty="0"/>
          </a:p>
        </p:txBody>
      </p:sp>
      <p:pic>
        <p:nvPicPr>
          <p:cNvPr id="2" name="Picture 1" descr="emptyplot.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20640" y="2194560"/>
            <a:ext cx="2175914" cy="1413692"/>
          </a:xfrm>
          <a:prstGeom prst="rect">
            <a:avLst/>
          </a:prstGeom>
        </p:spPr>
      </p:pic>
      <p:sp>
        <p:nvSpPr>
          <p:cNvPr id="3" name="TextBox 2"/>
          <p:cNvSpPr txBox="1"/>
          <p:nvPr/>
        </p:nvSpPr>
        <p:spPr>
          <a:xfrm>
            <a:off x="76200" y="819150"/>
            <a:ext cx="609600" cy="369332"/>
          </a:xfrm>
          <a:prstGeom prst="rect">
            <a:avLst/>
          </a:prstGeom>
          <a:noFill/>
        </p:spPr>
        <p:txBody>
          <a:bodyPr wrap="square" rtlCol="0">
            <a:spAutoFit/>
          </a:bodyPr>
          <a:lstStyle/>
          <a:p>
            <a:r>
              <a:rPr lang="en-US" dirty="0" smtClean="0"/>
              <a:t>USB</a:t>
            </a:r>
            <a:endParaRPr lang="en-US" dirty="0"/>
          </a:p>
        </p:txBody>
      </p:sp>
      <p:sp>
        <p:nvSpPr>
          <p:cNvPr id="39" name="Rectangle 38"/>
          <p:cNvSpPr/>
          <p:nvPr/>
        </p:nvSpPr>
        <p:spPr>
          <a:xfrm>
            <a:off x="7543800" y="1200150"/>
            <a:ext cx="457200" cy="304800"/>
          </a:xfrm>
          <a:prstGeom prst="rect">
            <a:avLst/>
          </a:prstGeom>
          <a:solidFill>
            <a:srgbClr val="34AC8B"/>
          </a:solidFill>
          <a:ln>
            <a:solidFill>
              <a:srgbClr val="34AC8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8077200" y="1123950"/>
            <a:ext cx="990600" cy="584776"/>
          </a:xfrm>
          <a:prstGeom prst="rect">
            <a:avLst/>
          </a:prstGeom>
          <a:noFill/>
        </p:spPr>
        <p:txBody>
          <a:bodyPr wrap="square" rtlCol="0">
            <a:spAutoFit/>
          </a:bodyPr>
          <a:lstStyle/>
          <a:p>
            <a:r>
              <a:rPr lang="en-US" sz="1600" dirty="0" smtClean="0"/>
              <a:t>Already existing</a:t>
            </a:r>
            <a:endParaRPr lang="en-US" sz="1600" dirty="0"/>
          </a:p>
        </p:txBody>
      </p:sp>
      <p:sp>
        <p:nvSpPr>
          <p:cNvPr id="41" name="Rectangle 40"/>
          <p:cNvSpPr/>
          <p:nvPr/>
        </p:nvSpPr>
        <p:spPr>
          <a:xfrm>
            <a:off x="7543800" y="2038350"/>
            <a:ext cx="457200" cy="304800"/>
          </a:xfrm>
          <a:prstGeom prst="rect">
            <a:avLst/>
          </a:prstGeom>
          <a:solidFill>
            <a:srgbClr val="DFF5FD"/>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8077200" y="1962150"/>
            <a:ext cx="990600" cy="584776"/>
          </a:xfrm>
          <a:prstGeom prst="rect">
            <a:avLst/>
          </a:prstGeom>
          <a:noFill/>
        </p:spPr>
        <p:txBody>
          <a:bodyPr wrap="square" rtlCol="0">
            <a:spAutoFit/>
          </a:bodyPr>
          <a:lstStyle/>
          <a:p>
            <a:pPr algn="ctr"/>
            <a:r>
              <a:rPr lang="en-US" sz="1600" dirty="0" smtClean="0"/>
              <a:t>Need to be built</a:t>
            </a:r>
            <a:endParaRPr lang="en-US" sz="1600" dirty="0"/>
          </a:p>
        </p:txBody>
      </p:sp>
      <p:sp>
        <p:nvSpPr>
          <p:cNvPr id="24" name="Rectangle 23"/>
          <p:cNvSpPr/>
          <p:nvPr/>
        </p:nvSpPr>
        <p:spPr>
          <a:xfrm>
            <a:off x="7543800" y="2800350"/>
            <a:ext cx="457200" cy="304800"/>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8077200" y="2724150"/>
            <a:ext cx="990600" cy="584776"/>
          </a:xfrm>
          <a:prstGeom prst="rect">
            <a:avLst/>
          </a:prstGeom>
          <a:noFill/>
        </p:spPr>
        <p:txBody>
          <a:bodyPr wrap="square" rtlCol="0">
            <a:spAutoFit/>
          </a:bodyPr>
          <a:lstStyle/>
          <a:p>
            <a:pPr algn="ctr"/>
            <a:r>
              <a:rPr lang="en-US" sz="1600" dirty="0" smtClean="0"/>
              <a:t>Active data flow</a:t>
            </a:r>
            <a:endParaRPr lang="en-US" sz="1600" dirty="0"/>
          </a:p>
        </p:txBody>
      </p:sp>
      <p:sp>
        <p:nvSpPr>
          <p:cNvPr id="26" name="Rectangle 25"/>
          <p:cNvSpPr/>
          <p:nvPr/>
        </p:nvSpPr>
        <p:spPr>
          <a:xfrm>
            <a:off x="7543800" y="3638550"/>
            <a:ext cx="457200" cy="304800"/>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8001000" y="3562350"/>
            <a:ext cx="1066800" cy="584776"/>
          </a:xfrm>
          <a:prstGeom prst="rect">
            <a:avLst/>
          </a:prstGeom>
          <a:noFill/>
        </p:spPr>
        <p:txBody>
          <a:bodyPr wrap="square" rtlCol="0">
            <a:spAutoFit/>
          </a:bodyPr>
          <a:lstStyle/>
          <a:p>
            <a:pPr algn="ctr"/>
            <a:r>
              <a:rPr lang="en-US" sz="1600" dirty="0" smtClean="0"/>
              <a:t>User controlled</a:t>
            </a:r>
            <a:endParaRPr lang="en-US" sz="1600" dirty="0"/>
          </a:p>
        </p:txBody>
      </p:sp>
      <p:sp>
        <p:nvSpPr>
          <p:cNvPr id="30" name="TextBox 29"/>
          <p:cNvSpPr txBox="1"/>
          <p:nvPr/>
        </p:nvSpPr>
        <p:spPr>
          <a:xfrm>
            <a:off x="2514600" y="57150"/>
            <a:ext cx="4038600" cy="369332"/>
          </a:xfrm>
          <a:prstGeom prst="rect">
            <a:avLst/>
          </a:prstGeom>
          <a:noFill/>
        </p:spPr>
        <p:txBody>
          <a:bodyPr wrap="square" rtlCol="0">
            <a:spAutoFit/>
          </a:bodyPr>
          <a:lstStyle/>
          <a:p>
            <a:r>
              <a:rPr lang="en-US" dirty="0" smtClean="0"/>
              <a:t>External Computer (Windows)</a:t>
            </a:r>
            <a:endParaRPr lang="en-US" dirty="0"/>
          </a:p>
        </p:txBody>
      </p:sp>
      <p:sp>
        <p:nvSpPr>
          <p:cNvPr id="32" name="Rectangle 31"/>
          <p:cNvSpPr/>
          <p:nvPr/>
        </p:nvSpPr>
        <p:spPr>
          <a:xfrm>
            <a:off x="609600" y="438150"/>
            <a:ext cx="6858000" cy="4114800"/>
          </a:xfrm>
          <a:prstGeom prst="rect">
            <a:avLst/>
          </a:prstGeom>
          <a:noFill/>
          <a:ln w="25400">
            <a:solidFill>
              <a:schemeClr val="tx2">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5638800" y="1885950"/>
            <a:ext cx="1066800" cy="369332"/>
          </a:xfrm>
          <a:prstGeom prst="rect">
            <a:avLst/>
          </a:prstGeom>
          <a:noFill/>
        </p:spPr>
        <p:txBody>
          <a:bodyPr wrap="square" rtlCol="0">
            <a:spAutoFit/>
          </a:bodyPr>
          <a:lstStyle/>
          <a:p>
            <a:r>
              <a:rPr lang="en-US" dirty="0" smtClean="0"/>
              <a:t>PSD Plots</a:t>
            </a:r>
            <a:endParaRPr lang="en-US" dirty="0"/>
          </a:p>
        </p:txBody>
      </p:sp>
    </p:spTree>
    <p:extLst>
      <p:ext uri="{BB962C8B-B14F-4D97-AF65-F5344CB8AC3E}">
        <p14:creationId xmlns:p14="http://schemas.microsoft.com/office/powerpoint/2010/main" val="18011715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5029200" y="514350"/>
            <a:ext cx="2362200" cy="3200400"/>
          </a:xfrm>
          <a:prstGeom prst="rect">
            <a:avLst/>
          </a:prstGeom>
          <a:solidFill>
            <a:schemeClr val="accent2">
              <a:lumMod val="20000"/>
              <a:lumOff val="80000"/>
            </a:schemeClr>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97" name="Picture 2"/>
          <p:cNvPicPr>
            <a:picLocks noChangeAspect="1" noChangeArrowheads="1"/>
          </p:cNvPicPr>
          <p:nvPr/>
        </p:nvPicPr>
        <p:blipFill>
          <a:blip r:embed="rId3">
            <a:extLst>
              <a:ext uri="{28A0092B-C50C-407E-A947-70E740481C1C}">
                <a14:useLocalDpi xmlns:a14="http://schemas.microsoft.com/office/drawing/2010/main" val="0"/>
              </a:ext>
            </a:extLst>
          </a:blip>
          <a:srcRect t="20454"/>
          <a:stretch>
            <a:fillRect/>
          </a:stretch>
        </p:blipFill>
        <p:spPr bwMode="auto">
          <a:xfrm>
            <a:off x="0" y="0"/>
            <a:ext cx="1219200"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8" y="0"/>
            <a:ext cx="9636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3" name="Rectangle 12"/>
          <p:cNvSpPr/>
          <p:nvPr/>
        </p:nvSpPr>
        <p:spPr>
          <a:xfrm>
            <a:off x="1981200" y="1123950"/>
            <a:ext cx="1600200" cy="533400"/>
          </a:xfrm>
          <a:prstGeom prst="rect">
            <a:avLst/>
          </a:prstGeom>
          <a:solidFill>
            <a:schemeClr val="accent4">
              <a:lumMod val="75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105400" y="1809750"/>
            <a:ext cx="2209800" cy="1828800"/>
          </a:xfrm>
          <a:prstGeom prst="rect">
            <a:avLst/>
          </a:prstGeom>
          <a:solidFill>
            <a:srgbClr val="34AC8B"/>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13" name="Group 4112"/>
          <p:cNvGrpSpPr/>
          <p:nvPr/>
        </p:nvGrpSpPr>
        <p:grpSpPr>
          <a:xfrm>
            <a:off x="-76200" y="1027467"/>
            <a:ext cx="846516" cy="1468083"/>
            <a:chOff x="-76200" y="1027467"/>
            <a:chExt cx="846516" cy="1468083"/>
          </a:xfrm>
        </p:grpSpPr>
        <p:pic>
          <p:nvPicPr>
            <p:cNvPr id="6" name="Picture 5" descr="usb_PNG8830.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8155137">
              <a:off x="132118" y="1027467"/>
              <a:ext cx="638198" cy="638198"/>
            </a:xfrm>
            <a:prstGeom prst="rect">
              <a:avLst/>
            </a:prstGeom>
            <a:ln>
              <a:noFill/>
            </a:ln>
          </p:spPr>
        </p:pic>
        <p:cxnSp>
          <p:nvCxnSpPr>
            <p:cNvPr id="27" name="Straight Connector 26"/>
            <p:cNvCxnSpPr/>
            <p:nvPr/>
          </p:nvCxnSpPr>
          <p:spPr>
            <a:xfrm flipH="1">
              <a:off x="-76200" y="1352550"/>
              <a:ext cx="152400" cy="11430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cxnSp>
        <p:nvCxnSpPr>
          <p:cNvPr id="31" name="Straight Arrow Connector 30"/>
          <p:cNvCxnSpPr/>
          <p:nvPr/>
        </p:nvCxnSpPr>
        <p:spPr>
          <a:xfrm>
            <a:off x="838200" y="1352550"/>
            <a:ext cx="1143000" cy="0"/>
          </a:xfrm>
          <a:prstGeom prst="straightConnector1">
            <a:avLst/>
          </a:prstGeom>
          <a:ln>
            <a:solidFill>
              <a:srgbClr val="7F7F7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4114" name="TextBox 4113"/>
          <p:cNvSpPr txBox="1"/>
          <p:nvPr/>
        </p:nvSpPr>
        <p:spPr>
          <a:xfrm>
            <a:off x="5943600" y="438150"/>
            <a:ext cx="990600" cy="381000"/>
          </a:xfrm>
          <a:prstGeom prst="rect">
            <a:avLst/>
          </a:prstGeom>
          <a:noFill/>
        </p:spPr>
        <p:txBody>
          <a:bodyPr wrap="square" rtlCol="0">
            <a:spAutoFit/>
          </a:bodyPr>
          <a:lstStyle/>
          <a:p>
            <a:r>
              <a:rPr lang="en-US" dirty="0" smtClean="0"/>
              <a:t>GUI</a:t>
            </a:r>
            <a:endParaRPr lang="en-US" dirty="0"/>
          </a:p>
        </p:txBody>
      </p:sp>
      <p:sp>
        <p:nvSpPr>
          <p:cNvPr id="4115" name="TextBox 4114"/>
          <p:cNvSpPr txBox="1"/>
          <p:nvPr/>
        </p:nvSpPr>
        <p:spPr>
          <a:xfrm>
            <a:off x="5181600" y="666750"/>
            <a:ext cx="2133600" cy="1384995"/>
          </a:xfrm>
          <a:prstGeom prst="rect">
            <a:avLst/>
          </a:prstGeom>
          <a:noFill/>
        </p:spPr>
        <p:txBody>
          <a:bodyPr wrap="square" rtlCol="0">
            <a:spAutoFit/>
          </a:bodyPr>
          <a:lstStyle/>
          <a:p>
            <a:pPr marL="285750" indent="-285750">
              <a:buFont typeface="Arial"/>
              <a:buChar char="•"/>
            </a:pPr>
            <a:r>
              <a:rPr lang="en-US" sz="1400" dirty="0" smtClean="0">
                <a:solidFill>
                  <a:srgbClr val="0000FF"/>
                </a:solidFill>
              </a:rPr>
              <a:t>Start/stop</a:t>
            </a:r>
          </a:p>
          <a:p>
            <a:pPr marL="285750" indent="-285750">
              <a:buFont typeface="Arial"/>
              <a:buChar char="•"/>
            </a:pPr>
            <a:r>
              <a:rPr lang="en-US" sz="1400" dirty="0" smtClean="0">
                <a:solidFill>
                  <a:schemeClr val="tx1">
                    <a:lumMod val="95000"/>
                    <a:lumOff val="5000"/>
                  </a:schemeClr>
                </a:solidFill>
              </a:rPr>
              <a:t>Limits</a:t>
            </a:r>
          </a:p>
          <a:p>
            <a:pPr marL="285750" indent="-285750">
              <a:buFont typeface="Arial"/>
              <a:buChar char="•"/>
            </a:pPr>
            <a:r>
              <a:rPr lang="en-US" sz="1400" dirty="0" smtClean="0">
                <a:solidFill>
                  <a:schemeClr val="tx1">
                    <a:lumMod val="95000"/>
                    <a:lumOff val="5000"/>
                  </a:schemeClr>
                </a:solidFill>
              </a:rPr>
              <a:t>Save file location</a:t>
            </a:r>
          </a:p>
          <a:p>
            <a:pPr marL="285750" indent="-285750">
              <a:buFont typeface="Arial"/>
              <a:buChar char="•"/>
            </a:pPr>
            <a:r>
              <a:rPr lang="en-US" sz="1400" dirty="0" smtClean="0">
                <a:solidFill>
                  <a:schemeClr val="tx1">
                    <a:lumMod val="95000"/>
                    <a:lumOff val="5000"/>
                  </a:schemeClr>
                </a:solidFill>
              </a:rPr>
              <a:t>Channel #</a:t>
            </a:r>
          </a:p>
          <a:p>
            <a:pPr marL="285750" indent="-285750">
              <a:buFont typeface="Arial"/>
              <a:buChar char="•"/>
            </a:pPr>
            <a:endParaRPr lang="en-US" sz="1400" dirty="0" smtClean="0"/>
          </a:p>
          <a:p>
            <a:pPr marL="285750" indent="-285750">
              <a:buFont typeface="Arial"/>
              <a:buChar char="•"/>
            </a:pPr>
            <a:endParaRPr lang="en-US" sz="1400" dirty="0"/>
          </a:p>
        </p:txBody>
      </p:sp>
      <p:sp>
        <p:nvSpPr>
          <p:cNvPr id="4136" name="TextBox 4135"/>
          <p:cNvSpPr txBox="1"/>
          <p:nvPr/>
        </p:nvSpPr>
        <p:spPr>
          <a:xfrm>
            <a:off x="1981200" y="1123950"/>
            <a:ext cx="1676400" cy="523220"/>
          </a:xfrm>
          <a:prstGeom prst="rect">
            <a:avLst/>
          </a:prstGeom>
          <a:noFill/>
          <a:ln>
            <a:noFill/>
          </a:ln>
        </p:spPr>
        <p:txBody>
          <a:bodyPr wrap="square" rtlCol="0">
            <a:spAutoFit/>
          </a:bodyPr>
          <a:lstStyle/>
          <a:p>
            <a:pPr algn="ctr"/>
            <a:r>
              <a:rPr lang="en-US" sz="1400" dirty="0" smtClean="0"/>
              <a:t>Serial port interface module</a:t>
            </a:r>
            <a:endParaRPr lang="en-US" sz="1400" dirty="0"/>
          </a:p>
        </p:txBody>
      </p:sp>
      <p:pic>
        <p:nvPicPr>
          <p:cNvPr id="2" name="Picture 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20640" y="2194560"/>
            <a:ext cx="2175913" cy="1413692"/>
          </a:xfrm>
          <a:prstGeom prst="rect">
            <a:avLst/>
          </a:prstGeom>
        </p:spPr>
      </p:pic>
      <p:sp>
        <p:nvSpPr>
          <p:cNvPr id="3" name="TextBox 2"/>
          <p:cNvSpPr txBox="1"/>
          <p:nvPr/>
        </p:nvSpPr>
        <p:spPr>
          <a:xfrm>
            <a:off x="76200" y="819150"/>
            <a:ext cx="609600" cy="369332"/>
          </a:xfrm>
          <a:prstGeom prst="rect">
            <a:avLst/>
          </a:prstGeom>
          <a:noFill/>
        </p:spPr>
        <p:txBody>
          <a:bodyPr wrap="square" rtlCol="0">
            <a:spAutoFit/>
          </a:bodyPr>
          <a:lstStyle/>
          <a:p>
            <a:r>
              <a:rPr lang="en-US" dirty="0" smtClean="0"/>
              <a:t>USB</a:t>
            </a:r>
            <a:endParaRPr lang="en-US" dirty="0"/>
          </a:p>
        </p:txBody>
      </p:sp>
      <p:sp>
        <p:nvSpPr>
          <p:cNvPr id="39" name="Rectangle 38"/>
          <p:cNvSpPr/>
          <p:nvPr/>
        </p:nvSpPr>
        <p:spPr>
          <a:xfrm>
            <a:off x="7543800" y="1200150"/>
            <a:ext cx="457200" cy="304800"/>
          </a:xfrm>
          <a:prstGeom prst="rect">
            <a:avLst/>
          </a:prstGeom>
          <a:solidFill>
            <a:srgbClr val="34AC8B"/>
          </a:solidFill>
          <a:ln>
            <a:solidFill>
              <a:srgbClr val="34AC8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8077200" y="1123950"/>
            <a:ext cx="990600" cy="584776"/>
          </a:xfrm>
          <a:prstGeom prst="rect">
            <a:avLst/>
          </a:prstGeom>
          <a:noFill/>
        </p:spPr>
        <p:txBody>
          <a:bodyPr wrap="square" rtlCol="0">
            <a:spAutoFit/>
          </a:bodyPr>
          <a:lstStyle/>
          <a:p>
            <a:r>
              <a:rPr lang="en-US" sz="1600" dirty="0" smtClean="0"/>
              <a:t>Already existing</a:t>
            </a:r>
            <a:endParaRPr lang="en-US" sz="1600" dirty="0"/>
          </a:p>
        </p:txBody>
      </p:sp>
      <p:sp>
        <p:nvSpPr>
          <p:cNvPr id="41" name="Rectangle 40"/>
          <p:cNvSpPr/>
          <p:nvPr/>
        </p:nvSpPr>
        <p:spPr>
          <a:xfrm>
            <a:off x="7543800" y="2038350"/>
            <a:ext cx="457200" cy="304800"/>
          </a:xfrm>
          <a:prstGeom prst="rect">
            <a:avLst/>
          </a:prstGeom>
          <a:solidFill>
            <a:srgbClr val="DFF5FD"/>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8077200" y="1962150"/>
            <a:ext cx="990600" cy="584776"/>
          </a:xfrm>
          <a:prstGeom prst="rect">
            <a:avLst/>
          </a:prstGeom>
          <a:noFill/>
        </p:spPr>
        <p:txBody>
          <a:bodyPr wrap="square" rtlCol="0">
            <a:spAutoFit/>
          </a:bodyPr>
          <a:lstStyle/>
          <a:p>
            <a:pPr algn="ctr"/>
            <a:r>
              <a:rPr lang="en-US" sz="1600" dirty="0" smtClean="0"/>
              <a:t>Need to be built</a:t>
            </a:r>
            <a:endParaRPr lang="en-US" sz="1600" dirty="0"/>
          </a:p>
        </p:txBody>
      </p:sp>
      <p:sp>
        <p:nvSpPr>
          <p:cNvPr id="24" name="Rectangle 23"/>
          <p:cNvSpPr/>
          <p:nvPr/>
        </p:nvSpPr>
        <p:spPr>
          <a:xfrm>
            <a:off x="7543800" y="2800350"/>
            <a:ext cx="457200" cy="304800"/>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8077200" y="2724150"/>
            <a:ext cx="990600" cy="584776"/>
          </a:xfrm>
          <a:prstGeom prst="rect">
            <a:avLst/>
          </a:prstGeom>
          <a:noFill/>
        </p:spPr>
        <p:txBody>
          <a:bodyPr wrap="square" rtlCol="0">
            <a:spAutoFit/>
          </a:bodyPr>
          <a:lstStyle/>
          <a:p>
            <a:pPr algn="ctr"/>
            <a:r>
              <a:rPr lang="en-US" sz="1600" dirty="0" smtClean="0"/>
              <a:t>Active data flow</a:t>
            </a:r>
            <a:endParaRPr lang="en-US" sz="1600" dirty="0"/>
          </a:p>
        </p:txBody>
      </p:sp>
      <p:sp>
        <p:nvSpPr>
          <p:cNvPr id="26" name="Rectangle 25"/>
          <p:cNvSpPr/>
          <p:nvPr/>
        </p:nvSpPr>
        <p:spPr>
          <a:xfrm>
            <a:off x="7543800" y="3638550"/>
            <a:ext cx="457200" cy="304800"/>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8001000" y="3562350"/>
            <a:ext cx="1066800" cy="584776"/>
          </a:xfrm>
          <a:prstGeom prst="rect">
            <a:avLst/>
          </a:prstGeom>
          <a:noFill/>
        </p:spPr>
        <p:txBody>
          <a:bodyPr wrap="square" rtlCol="0">
            <a:spAutoFit/>
          </a:bodyPr>
          <a:lstStyle/>
          <a:p>
            <a:pPr algn="ctr"/>
            <a:r>
              <a:rPr lang="en-US" sz="1600" dirty="0" smtClean="0"/>
              <a:t>User controlled</a:t>
            </a:r>
            <a:endParaRPr lang="en-US" sz="1600" dirty="0"/>
          </a:p>
        </p:txBody>
      </p:sp>
      <p:sp>
        <p:nvSpPr>
          <p:cNvPr id="30" name="TextBox 29"/>
          <p:cNvSpPr txBox="1"/>
          <p:nvPr/>
        </p:nvSpPr>
        <p:spPr>
          <a:xfrm>
            <a:off x="2514600" y="57150"/>
            <a:ext cx="4038600" cy="369332"/>
          </a:xfrm>
          <a:prstGeom prst="rect">
            <a:avLst/>
          </a:prstGeom>
          <a:noFill/>
        </p:spPr>
        <p:txBody>
          <a:bodyPr wrap="square" rtlCol="0">
            <a:spAutoFit/>
          </a:bodyPr>
          <a:lstStyle/>
          <a:p>
            <a:r>
              <a:rPr lang="en-US" dirty="0" smtClean="0"/>
              <a:t>External Computer (Windows)</a:t>
            </a:r>
            <a:endParaRPr lang="en-US" dirty="0"/>
          </a:p>
        </p:txBody>
      </p:sp>
      <p:sp>
        <p:nvSpPr>
          <p:cNvPr id="32" name="Rectangle 31"/>
          <p:cNvSpPr/>
          <p:nvPr/>
        </p:nvSpPr>
        <p:spPr>
          <a:xfrm>
            <a:off x="609600" y="438150"/>
            <a:ext cx="6858000" cy="4114800"/>
          </a:xfrm>
          <a:prstGeom prst="rect">
            <a:avLst/>
          </a:prstGeom>
          <a:noFill/>
          <a:ln w="25400">
            <a:solidFill>
              <a:schemeClr val="tx2">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flipH="1">
            <a:off x="3581400" y="1352550"/>
            <a:ext cx="1447800" cy="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3886200" y="819150"/>
            <a:ext cx="685800" cy="369332"/>
          </a:xfrm>
          <a:prstGeom prst="rect">
            <a:avLst/>
          </a:prstGeom>
          <a:noFill/>
        </p:spPr>
        <p:txBody>
          <a:bodyPr wrap="square" rtlCol="0">
            <a:spAutoFit/>
          </a:bodyPr>
          <a:lstStyle/>
          <a:p>
            <a:r>
              <a:rPr lang="en-US" dirty="0" smtClean="0">
                <a:solidFill>
                  <a:srgbClr val="0000FF"/>
                </a:solidFill>
              </a:rPr>
              <a:t>Start</a:t>
            </a:r>
            <a:endParaRPr lang="en-US" dirty="0">
              <a:solidFill>
                <a:srgbClr val="0000FF"/>
              </a:solidFill>
            </a:endParaRPr>
          </a:p>
        </p:txBody>
      </p:sp>
      <p:sp>
        <p:nvSpPr>
          <p:cNvPr id="36" name="TextBox 35"/>
          <p:cNvSpPr txBox="1"/>
          <p:nvPr/>
        </p:nvSpPr>
        <p:spPr>
          <a:xfrm>
            <a:off x="5638800" y="1885950"/>
            <a:ext cx="1066800" cy="369332"/>
          </a:xfrm>
          <a:prstGeom prst="rect">
            <a:avLst/>
          </a:prstGeom>
          <a:noFill/>
        </p:spPr>
        <p:txBody>
          <a:bodyPr wrap="square" rtlCol="0">
            <a:spAutoFit/>
          </a:bodyPr>
          <a:lstStyle/>
          <a:p>
            <a:r>
              <a:rPr lang="en-US" dirty="0" smtClean="0"/>
              <a:t>PSD Plots</a:t>
            </a:r>
            <a:endParaRPr lang="en-US" dirty="0"/>
          </a:p>
        </p:txBody>
      </p:sp>
    </p:spTree>
    <p:extLst>
      <p:ext uri="{BB962C8B-B14F-4D97-AF65-F5344CB8AC3E}">
        <p14:creationId xmlns:p14="http://schemas.microsoft.com/office/powerpoint/2010/main" val="29788333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10" fill="hold"/>
                                        <p:tgtEl>
                                          <p:spTgt spid="33"/>
                                        </p:tgtEl>
                                        <p:attrNameLst>
                                          <p:attrName>stroke.color</p:attrName>
                                        </p:attrNameLst>
                                      </p:cBhvr>
                                      <p:to>
                                        <a:srgbClr val="FF0600"/>
                                      </p:to>
                                    </p:animClr>
                                    <p:set>
                                      <p:cBhvr>
                                        <p:cTn id="7" dur="10" fill="hold"/>
                                        <p:tgtEl>
                                          <p:spTgt spid="33"/>
                                        </p:tgtEl>
                                        <p:attrNameLst>
                                          <p:attrName>stroke.on</p:attrName>
                                        </p:attrNameLst>
                                      </p:cBhvr>
                                      <p:to>
                                        <p:strVal val="true"/>
                                      </p:to>
                                    </p:set>
                                  </p:childTnLst>
                                </p:cTn>
                              </p:par>
                              <p:par>
                                <p:cTn id="8" presetID="1"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childTnLst>
                                </p:cTn>
                              </p:par>
                              <p:par>
                                <p:cTn id="10" presetID="6" presetClass="emph" presetSubtype="0" fill="hold" nodeType="withEffect">
                                  <p:stCondLst>
                                    <p:cond delay="0"/>
                                  </p:stCondLst>
                                  <p:childTnLst>
                                    <p:animScale>
                                      <p:cBhvr>
                                        <p:cTn id="11" dur="10" fill="hold"/>
                                        <p:tgtEl>
                                          <p:spTgt spid="33"/>
                                        </p:tgtEl>
                                      </p:cBhvr>
                                      <p:by x="100000" y="150000"/>
                                    </p:animScale>
                                  </p:childTnLst>
                                </p:cTn>
                              </p:par>
                              <p:par>
                                <p:cTn id="12" presetID="6" presetClass="emph" presetSubtype="0" fill="hold" nodeType="withEffect">
                                  <p:stCondLst>
                                    <p:cond delay="0"/>
                                  </p:stCondLst>
                                  <p:childTnLst>
                                    <p:animScale>
                                      <p:cBhvr>
                                        <p:cTn id="13" dur="10" fill="hold"/>
                                        <p:tgtEl>
                                          <p:spTgt spid="31"/>
                                        </p:tgtEl>
                                      </p:cBhvr>
                                      <p:by x="100000" y="150000"/>
                                    </p:animScale>
                                  </p:childTnLst>
                                </p:cTn>
                              </p:par>
                              <p:par>
                                <p:cTn id="14" presetID="7" presetClass="emph" presetSubtype="2" fill="hold" nodeType="withEffect">
                                  <p:stCondLst>
                                    <p:cond delay="0"/>
                                  </p:stCondLst>
                                  <p:childTnLst>
                                    <p:animClr clrSpc="rgb" dir="cw">
                                      <p:cBhvr>
                                        <p:cTn id="15" dur="10" fill="hold"/>
                                        <p:tgtEl>
                                          <p:spTgt spid="31"/>
                                        </p:tgtEl>
                                        <p:attrNameLst>
                                          <p:attrName>stroke.color</p:attrName>
                                        </p:attrNameLst>
                                      </p:cBhvr>
                                      <p:to>
                                        <a:srgbClr val="FF0600"/>
                                      </p:to>
                                    </p:animClr>
                                    <p:set>
                                      <p:cBhvr>
                                        <p:cTn id="16" dur="10" fill="hold"/>
                                        <p:tgtEl>
                                          <p:spTgt spid="31"/>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640" y="2224858"/>
            <a:ext cx="2175913" cy="1413691"/>
          </a:xfrm>
          <a:prstGeom prst="rect">
            <a:avLst/>
          </a:prstGeom>
        </p:spPr>
      </p:pic>
      <p:sp>
        <p:nvSpPr>
          <p:cNvPr id="18" name="Rectangle 17"/>
          <p:cNvSpPr/>
          <p:nvPr/>
        </p:nvSpPr>
        <p:spPr>
          <a:xfrm>
            <a:off x="5029200" y="514350"/>
            <a:ext cx="2362200" cy="3200400"/>
          </a:xfrm>
          <a:prstGeom prst="rect">
            <a:avLst/>
          </a:prstGeom>
          <a:solidFill>
            <a:schemeClr val="accent2">
              <a:lumMod val="20000"/>
              <a:lumOff val="80000"/>
            </a:schemeClr>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97" name="Picture 2"/>
          <p:cNvPicPr>
            <a:picLocks noChangeAspect="1" noChangeArrowheads="1"/>
          </p:cNvPicPr>
          <p:nvPr/>
        </p:nvPicPr>
        <p:blipFill>
          <a:blip r:embed="rId4">
            <a:extLst>
              <a:ext uri="{28A0092B-C50C-407E-A947-70E740481C1C}">
                <a14:useLocalDpi xmlns:a14="http://schemas.microsoft.com/office/drawing/2010/main" val="0"/>
              </a:ext>
            </a:extLst>
          </a:blip>
          <a:srcRect t="20454"/>
          <a:stretch>
            <a:fillRect/>
          </a:stretch>
        </p:blipFill>
        <p:spPr bwMode="auto">
          <a:xfrm>
            <a:off x="0" y="0"/>
            <a:ext cx="1219200"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0388" y="0"/>
            <a:ext cx="9636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3" name="Rectangle 12"/>
          <p:cNvSpPr/>
          <p:nvPr/>
        </p:nvSpPr>
        <p:spPr>
          <a:xfrm>
            <a:off x="1981200" y="1123950"/>
            <a:ext cx="1600200" cy="533400"/>
          </a:xfrm>
          <a:prstGeom prst="rect">
            <a:avLst/>
          </a:prstGeom>
          <a:solidFill>
            <a:schemeClr val="accent4">
              <a:lumMod val="75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105400" y="1809750"/>
            <a:ext cx="2209800" cy="1828800"/>
          </a:xfrm>
          <a:prstGeom prst="rect">
            <a:avLst/>
          </a:prstGeom>
          <a:solidFill>
            <a:srgbClr val="34AC8B"/>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13" name="Group 4112"/>
          <p:cNvGrpSpPr/>
          <p:nvPr/>
        </p:nvGrpSpPr>
        <p:grpSpPr>
          <a:xfrm>
            <a:off x="-76200" y="1027467"/>
            <a:ext cx="846516" cy="1468083"/>
            <a:chOff x="-76200" y="1027467"/>
            <a:chExt cx="846516" cy="1468083"/>
          </a:xfrm>
        </p:grpSpPr>
        <p:pic>
          <p:nvPicPr>
            <p:cNvPr id="6" name="Picture 5" descr="usb_PNG8830.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8155137">
              <a:off x="132118" y="1027467"/>
              <a:ext cx="638198" cy="638198"/>
            </a:xfrm>
            <a:prstGeom prst="rect">
              <a:avLst/>
            </a:prstGeom>
            <a:ln>
              <a:noFill/>
            </a:ln>
          </p:spPr>
        </p:pic>
        <p:cxnSp>
          <p:nvCxnSpPr>
            <p:cNvPr id="27" name="Straight Connector 26"/>
            <p:cNvCxnSpPr/>
            <p:nvPr/>
          </p:nvCxnSpPr>
          <p:spPr>
            <a:xfrm flipH="1">
              <a:off x="-76200" y="1352550"/>
              <a:ext cx="152400" cy="11430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cxnSp>
        <p:nvCxnSpPr>
          <p:cNvPr id="31" name="Straight Arrow Connector 30"/>
          <p:cNvCxnSpPr/>
          <p:nvPr/>
        </p:nvCxnSpPr>
        <p:spPr>
          <a:xfrm>
            <a:off x="838200" y="1352550"/>
            <a:ext cx="1143000" cy="0"/>
          </a:xfrm>
          <a:prstGeom prst="straightConnector1">
            <a:avLst/>
          </a:prstGeom>
          <a:ln w="3810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4114" name="TextBox 4113"/>
          <p:cNvSpPr txBox="1"/>
          <p:nvPr/>
        </p:nvSpPr>
        <p:spPr>
          <a:xfrm>
            <a:off x="5943600" y="438150"/>
            <a:ext cx="990600" cy="381000"/>
          </a:xfrm>
          <a:prstGeom prst="rect">
            <a:avLst/>
          </a:prstGeom>
          <a:noFill/>
        </p:spPr>
        <p:txBody>
          <a:bodyPr wrap="square" rtlCol="0">
            <a:spAutoFit/>
          </a:bodyPr>
          <a:lstStyle/>
          <a:p>
            <a:r>
              <a:rPr lang="en-US" dirty="0" smtClean="0"/>
              <a:t>GUI</a:t>
            </a:r>
            <a:endParaRPr lang="en-US" dirty="0"/>
          </a:p>
        </p:txBody>
      </p:sp>
      <p:sp>
        <p:nvSpPr>
          <p:cNvPr id="4115" name="TextBox 4114"/>
          <p:cNvSpPr txBox="1"/>
          <p:nvPr/>
        </p:nvSpPr>
        <p:spPr>
          <a:xfrm>
            <a:off x="5181600" y="666750"/>
            <a:ext cx="2133600" cy="1384995"/>
          </a:xfrm>
          <a:prstGeom prst="rect">
            <a:avLst/>
          </a:prstGeom>
          <a:noFill/>
        </p:spPr>
        <p:txBody>
          <a:bodyPr wrap="square" rtlCol="0">
            <a:spAutoFit/>
          </a:bodyPr>
          <a:lstStyle/>
          <a:p>
            <a:pPr marL="285750" indent="-285750">
              <a:buFont typeface="Arial"/>
              <a:buChar char="•"/>
            </a:pPr>
            <a:r>
              <a:rPr lang="en-US" sz="1400" dirty="0" smtClean="0">
                <a:solidFill>
                  <a:srgbClr val="0D0D0D"/>
                </a:solidFill>
              </a:rPr>
              <a:t>Start/stop</a:t>
            </a:r>
          </a:p>
          <a:p>
            <a:pPr marL="285750" indent="-285750">
              <a:buFont typeface="Arial"/>
              <a:buChar char="•"/>
            </a:pPr>
            <a:r>
              <a:rPr lang="en-US" sz="1400" dirty="0" smtClean="0">
                <a:solidFill>
                  <a:schemeClr val="tx1">
                    <a:lumMod val="95000"/>
                    <a:lumOff val="5000"/>
                  </a:schemeClr>
                </a:solidFill>
              </a:rPr>
              <a:t>Limits</a:t>
            </a:r>
          </a:p>
          <a:p>
            <a:pPr marL="285750" indent="-285750">
              <a:buFont typeface="Arial"/>
              <a:buChar char="•"/>
            </a:pPr>
            <a:r>
              <a:rPr lang="en-US" sz="1400" dirty="0" smtClean="0">
                <a:solidFill>
                  <a:schemeClr val="tx1">
                    <a:lumMod val="95000"/>
                    <a:lumOff val="5000"/>
                  </a:schemeClr>
                </a:solidFill>
              </a:rPr>
              <a:t>Save file location</a:t>
            </a:r>
          </a:p>
          <a:p>
            <a:pPr marL="285750" indent="-285750">
              <a:buFont typeface="Arial"/>
              <a:buChar char="•"/>
            </a:pPr>
            <a:r>
              <a:rPr lang="en-US" sz="1400" dirty="0" smtClean="0">
                <a:solidFill>
                  <a:schemeClr val="tx1">
                    <a:lumMod val="95000"/>
                    <a:lumOff val="5000"/>
                  </a:schemeClr>
                </a:solidFill>
              </a:rPr>
              <a:t>Channel #</a:t>
            </a:r>
          </a:p>
          <a:p>
            <a:pPr marL="285750" indent="-285750">
              <a:buFont typeface="Arial"/>
              <a:buChar char="•"/>
            </a:pPr>
            <a:endParaRPr lang="en-US" sz="1400" dirty="0" smtClean="0"/>
          </a:p>
          <a:p>
            <a:pPr marL="285750" indent="-285750">
              <a:buFont typeface="Arial"/>
              <a:buChar char="•"/>
            </a:pPr>
            <a:endParaRPr lang="en-US" sz="1400" dirty="0"/>
          </a:p>
        </p:txBody>
      </p:sp>
      <p:sp>
        <p:nvSpPr>
          <p:cNvPr id="4136" name="TextBox 4135"/>
          <p:cNvSpPr txBox="1"/>
          <p:nvPr/>
        </p:nvSpPr>
        <p:spPr>
          <a:xfrm>
            <a:off x="1981200" y="1123950"/>
            <a:ext cx="1676400" cy="523220"/>
          </a:xfrm>
          <a:prstGeom prst="rect">
            <a:avLst/>
          </a:prstGeom>
          <a:noFill/>
          <a:ln>
            <a:noFill/>
          </a:ln>
        </p:spPr>
        <p:txBody>
          <a:bodyPr wrap="square" rtlCol="0">
            <a:spAutoFit/>
          </a:bodyPr>
          <a:lstStyle/>
          <a:p>
            <a:pPr algn="ctr"/>
            <a:r>
              <a:rPr lang="en-US" sz="1400" dirty="0" smtClean="0"/>
              <a:t>Serial port interface module</a:t>
            </a:r>
            <a:endParaRPr lang="en-US" sz="1400" dirty="0"/>
          </a:p>
        </p:txBody>
      </p:sp>
      <p:pic>
        <p:nvPicPr>
          <p:cNvPr id="2" name="Picture 1" descr="emptyplot.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20640" y="2194560"/>
            <a:ext cx="2175914" cy="1413692"/>
          </a:xfrm>
          <a:prstGeom prst="rect">
            <a:avLst/>
          </a:prstGeom>
        </p:spPr>
      </p:pic>
      <p:sp>
        <p:nvSpPr>
          <p:cNvPr id="3" name="TextBox 2"/>
          <p:cNvSpPr txBox="1"/>
          <p:nvPr/>
        </p:nvSpPr>
        <p:spPr>
          <a:xfrm>
            <a:off x="76200" y="819150"/>
            <a:ext cx="609600" cy="369332"/>
          </a:xfrm>
          <a:prstGeom prst="rect">
            <a:avLst/>
          </a:prstGeom>
          <a:noFill/>
        </p:spPr>
        <p:txBody>
          <a:bodyPr wrap="square" rtlCol="0">
            <a:spAutoFit/>
          </a:bodyPr>
          <a:lstStyle/>
          <a:p>
            <a:r>
              <a:rPr lang="en-US" dirty="0" smtClean="0"/>
              <a:t>USB</a:t>
            </a:r>
            <a:endParaRPr lang="en-US" dirty="0"/>
          </a:p>
        </p:txBody>
      </p:sp>
      <p:sp>
        <p:nvSpPr>
          <p:cNvPr id="39" name="Rectangle 38"/>
          <p:cNvSpPr/>
          <p:nvPr/>
        </p:nvSpPr>
        <p:spPr>
          <a:xfrm>
            <a:off x="7543800" y="1200150"/>
            <a:ext cx="457200" cy="304800"/>
          </a:xfrm>
          <a:prstGeom prst="rect">
            <a:avLst/>
          </a:prstGeom>
          <a:solidFill>
            <a:srgbClr val="34AC8B"/>
          </a:solidFill>
          <a:ln>
            <a:solidFill>
              <a:srgbClr val="34AC8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8077200" y="1123950"/>
            <a:ext cx="990600" cy="584776"/>
          </a:xfrm>
          <a:prstGeom prst="rect">
            <a:avLst/>
          </a:prstGeom>
          <a:noFill/>
        </p:spPr>
        <p:txBody>
          <a:bodyPr wrap="square" rtlCol="0">
            <a:spAutoFit/>
          </a:bodyPr>
          <a:lstStyle/>
          <a:p>
            <a:r>
              <a:rPr lang="en-US" sz="1600" dirty="0" smtClean="0"/>
              <a:t>Already existing</a:t>
            </a:r>
            <a:endParaRPr lang="en-US" sz="1600" dirty="0"/>
          </a:p>
        </p:txBody>
      </p:sp>
      <p:sp>
        <p:nvSpPr>
          <p:cNvPr id="41" name="Rectangle 40"/>
          <p:cNvSpPr/>
          <p:nvPr/>
        </p:nvSpPr>
        <p:spPr>
          <a:xfrm>
            <a:off x="7543800" y="2038350"/>
            <a:ext cx="457200" cy="304800"/>
          </a:xfrm>
          <a:prstGeom prst="rect">
            <a:avLst/>
          </a:prstGeom>
          <a:solidFill>
            <a:schemeClr val="accent2">
              <a:lumMod val="20000"/>
              <a:lumOff val="80000"/>
            </a:schemeClr>
          </a:solidFill>
          <a:ln>
            <a:solidFill>
              <a:schemeClr val="accent2">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8077200" y="1962150"/>
            <a:ext cx="990600" cy="584776"/>
          </a:xfrm>
          <a:prstGeom prst="rect">
            <a:avLst/>
          </a:prstGeom>
          <a:noFill/>
        </p:spPr>
        <p:txBody>
          <a:bodyPr wrap="square" rtlCol="0">
            <a:spAutoFit/>
          </a:bodyPr>
          <a:lstStyle/>
          <a:p>
            <a:pPr algn="ctr"/>
            <a:r>
              <a:rPr lang="en-US" sz="1600" dirty="0" smtClean="0"/>
              <a:t>Need to be built</a:t>
            </a:r>
            <a:endParaRPr lang="en-US" sz="1600" dirty="0"/>
          </a:p>
        </p:txBody>
      </p:sp>
      <p:sp>
        <p:nvSpPr>
          <p:cNvPr id="24" name="Rectangle 23"/>
          <p:cNvSpPr/>
          <p:nvPr/>
        </p:nvSpPr>
        <p:spPr>
          <a:xfrm>
            <a:off x="7543800" y="2800350"/>
            <a:ext cx="457200" cy="304800"/>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8077200" y="2724150"/>
            <a:ext cx="990600" cy="584776"/>
          </a:xfrm>
          <a:prstGeom prst="rect">
            <a:avLst/>
          </a:prstGeom>
          <a:noFill/>
        </p:spPr>
        <p:txBody>
          <a:bodyPr wrap="square" rtlCol="0">
            <a:spAutoFit/>
          </a:bodyPr>
          <a:lstStyle/>
          <a:p>
            <a:pPr algn="ctr"/>
            <a:r>
              <a:rPr lang="en-US" sz="1600" dirty="0" smtClean="0"/>
              <a:t>Active data flow</a:t>
            </a:r>
            <a:endParaRPr lang="en-US" sz="1600" dirty="0"/>
          </a:p>
        </p:txBody>
      </p:sp>
      <p:sp>
        <p:nvSpPr>
          <p:cNvPr id="26" name="Rectangle 25"/>
          <p:cNvSpPr/>
          <p:nvPr/>
        </p:nvSpPr>
        <p:spPr>
          <a:xfrm>
            <a:off x="7543800" y="3638550"/>
            <a:ext cx="457200" cy="304800"/>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8001000" y="3562350"/>
            <a:ext cx="1066800" cy="584776"/>
          </a:xfrm>
          <a:prstGeom prst="rect">
            <a:avLst/>
          </a:prstGeom>
          <a:noFill/>
        </p:spPr>
        <p:txBody>
          <a:bodyPr wrap="square" rtlCol="0">
            <a:spAutoFit/>
          </a:bodyPr>
          <a:lstStyle/>
          <a:p>
            <a:pPr algn="ctr"/>
            <a:r>
              <a:rPr lang="en-US" sz="1600" dirty="0" smtClean="0"/>
              <a:t>User controlled</a:t>
            </a:r>
            <a:endParaRPr lang="en-US" sz="1600" dirty="0"/>
          </a:p>
        </p:txBody>
      </p:sp>
      <p:sp>
        <p:nvSpPr>
          <p:cNvPr id="30" name="TextBox 29"/>
          <p:cNvSpPr txBox="1"/>
          <p:nvPr/>
        </p:nvSpPr>
        <p:spPr>
          <a:xfrm>
            <a:off x="2514600" y="57150"/>
            <a:ext cx="4038600" cy="369332"/>
          </a:xfrm>
          <a:prstGeom prst="rect">
            <a:avLst/>
          </a:prstGeom>
          <a:noFill/>
        </p:spPr>
        <p:txBody>
          <a:bodyPr wrap="square" rtlCol="0">
            <a:spAutoFit/>
          </a:bodyPr>
          <a:lstStyle/>
          <a:p>
            <a:r>
              <a:rPr lang="en-US" dirty="0" smtClean="0"/>
              <a:t>External Computer (Windows)</a:t>
            </a:r>
            <a:endParaRPr lang="en-US" dirty="0"/>
          </a:p>
        </p:txBody>
      </p:sp>
      <p:sp>
        <p:nvSpPr>
          <p:cNvPr id="32" name="Rectangle 31"/>
          <p:cNvSpPr/>
          <p:nvPr/>
        </p:nvSpPr>
        <p:spPr>
          <a:xfrm>
            <a:off x="609600" y="438150"/>
            <a:ext cx="6858000" cy="4114800"/>
          </a:xfrm>
          <a:prstGeom prst="rect">
            <a:avLst/>
          </a:prstGeom>
          <a:noFill/>
          <a:ln w="25400">
            <a:solidFill>
              <a:schemeClr val="tx2">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flipH="1">
            <a:off x="3581400" y="1352550"/>
            <a:ext cx="1447800" cy="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2743200" y="2114550"/>
            <a:ext cx="1143000" cy="0"/>
          </a:xfrm>
          <a:prstGeom prst="line">
            <a:avLst/>
          </a:prstGeom>
          <a:ln>
            <a:solidFill>
              <a:srgbClr val="7F7F7F"/>
            </a:solidFill>
          </a:ln>
        </p:spPr>
        <p:style>
          <a:lnRef idx="2">
            <a:schemeClr val="accent1"/>
          </a:lnRef>
          <a:fillRef idx="0">
            <a:schemeClr val="accent1"/>
          </a:fillRef>
          <a:effectRef idx="1">
            <a:schemeClr val="accent1"/>
          </a:effectRef>
          <a:fontRef idx="minor">
            <a:schemeClr val="tx1"/>
          </a:fontRef>
        </p:style>
      </p:cxnSp>
      <p:sp>
        <p:nvSpPr>
          <p:cNvPr id="47" name="Oval 46"/>
          <p:cNvSpPr/>
          <p:nvPr/>
        </p:nvSpPr>
        <p:spPr>
          <a:xfrm>
            <a:off x="3276600" y="2343150"/>
            <a:ext cx="1219200" cy="533400"/>
          </a:xfrm>
          <a:prstGeom prst="ellipse">
            <a:avLst/>
          </a:prstGeom>
          <a:solidFill>
            <a:srgbClr val="DFF5FD"/>
          </a:solidFill>
          <a:ln>
            <a:solidFill>
              <a:srgbClr val="DFF5F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3276600" y="3028950"/>
            <a:ext cx="1219200" cy="533400"/>
          </a:xfrm>
          <a:prstGeom prst="ellipse">
            <a:avLst/>
          </a:prstGeom>
          <a:solidFill>
            <a:srgbClr val="DFF5FD"/>
          </a:solidFill>
          <a:ln>
            <a:solidFill>
              <a:srgbClr val="DFF5F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3200400" y="3714750"/>
            <a:ext cx="1371600" cy="762000"/>
          </a:xfrm>
          <a:prstGeom prst="rect">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0" name="Straight Arrow Connector 49"/>
          <p:cNvCxnSpPr/>
          <p:nvPr/>
        </p:nvCxnSpPr>
        <p:spPr>
          <a:xfrm flipH="1">
            <a:off x="2743200" y="1657350"/>
            <a:ext cx="0" cy="45720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H="1">
            <a:off x="3886200" y="2114550"/>
            <a:ext cx="0" cy="2286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47" idx="4"/>
          </p:cNvCxnSpPr>
          <p:nvPr/>
        </p:nvCxnSpPr>
        <p:spPr>
          <a:xfrm>
            <a:off x="3886200" y="2876550"/>
            <a:ext cx="0" cy="1524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3886200" y="3562350"/>
            <a:ext cx="0" cy="1524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3429000" y="3028950"/>
            <a:ext cx="990600" cy="523220"/>
          </a:xfrm>
          <a:prstGeom prst="rect">
            <a:avLst/>
          </a:prstGeom>
          <a:noFill/>
        </p:spPr>
        <p:txBody>
          <a:bodyPr wrap="square" rtlCol="0">
            <a:spAutoFit/>
          </a:bodyPr>
          <a:lstStyle/>
          <a:p>
            <a:pPr algn="ctr"/>
            <a:r>
              <a:rPr lang="en-US" sz="1400" dirty="0" smtClean="0"/>
              <a:t>Raw Data Storage</a:t>
            </a:r>
            <a:endParaRPr lang="en-US" sz="1400" dirty="0"/>
          </a:p>
        </p:txBody>
      </p:sp>
      <p:sp>
        <p:nvSpPr>
          <p:cNvPr id="55" name="TextBox 54"/>
          <p:cNvSpPr txBox="1"/>
          <p:nvPr/>
        </p:nvSpPr>
        <p:spPr>
          <a:xfrm>
            <a:off x="3429000" y="2343150"/>
            <a:ext cx="990600" cy="523220"/>
          </a:xfrm>
          <a:prstGeom prst="rect">
            <a:avLst/>
          </a:prstGeom>
          <a:noFill/>
        </p:spPr>
        <p:txBody>
          <a:bodyPr wrap="square" rtlCol="0">
            <a:spAutoFit/>
          </a:bodyPr>
          <a:lstStyle/>
          <a:p>
            <a:pPr algn="ctr"/>
            <a:r>
              <a:rPr lang="en-US" sz="1400" dirty="0" smtClean="0"/>
              <a:t>Limit Checking</a:t>
            </a:r>
            <a:endParaRPr lang="en-US" sz="1400" dirty="0"/>
          </a:p>
        </p:txBody>
      </p:sp>
      <p:sp>
        <p:nvSpPr>
          <p:cNvPr id="56" name="TextBox 55"/>
          <p:cNvSpPr txBox="1"/>
          <p:nvPr/>
        </p:nvSpPr>
        <p:spPr>
          <a:xfrm>
            <a:off x="3581400" y="3867150"/>
            <a:ext cx="533400" cy="369332"/>
          </a:xfrm>
          <a:prstGeom prst="rect">
            <a:avLst/>
          </a:prstGeom>
          <a:noFill/>
        </p:spPr>
        <p:txBody>
          <a:bodyPr wrap="square" rtlCol="0">
            <a:spAutoFit/>
          </a:bodyPr>
          <a:lstStyle/>
          <a:p>
            <a:r>
              <a:rPr lang="en-US" dirty="0" smtClean="0"/>
              <a:t>FFT</a:t>
            </a:r>
            <a:endParaRPr lang="en-US" dirty="0"/>
          </a:p>
        </p:txBody>
      </p:sp>
      <p:cxnSp>
        <p:nvCxnSpPr>
          <p:cNvPr id="21" name="Straight Connector 20"/>
          <p:cNvCxnSpPr>
            <a:stCxn id="49" idx="3"/>
          </p:cNvCxnSpPr>
          <p:nvPr/>
        </p:nvCxnSpPr>
        <p:spPr>
          <a:xfrm>
            <a:off x="4572000" y="4095750"/>
            <a:ext cx="1600200" cy="0"/>
          </a:xfrm>
          <a:prstGeom prst="line">
            <a:avLst/>
          </a:prstGeom>
          <a:ln>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endCxn id="17" idx="2"/>
          </p:cNvCxnSpPr>
          <p:nvPr/>
        </p:nvCxnSpPr>
        <p:spPr>
          <a:xfrm flipV="1">
            <a:off x="6172200" y="3638550"/>
            <a:ext cx="0" cy="4572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pic>
        <p:nvPicPr>
          <p:cNvPr id="60" name="Picture 59" descr="notebook_fft_pt1.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20640" y="2194560"/>
            <a:ext cx="2176272" cy="1413925"/>
          </a:xfrm>
          <a:prstGeom prst="rect">
            <a:avLst/>
          </a:prstGeom>
        </p:spPr>
      </p:pic>
      <p:pic>
        <p:nvPicPr>
          <p:cNvPr id="61" name="Picture 60" descr="notebook_fft_pt3.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120641" y="2194561"/>
            <a:ext cx="2176272" cy="1413925"/>
          </a:xfrm>
          <a:prstGeom prst="rect">
            <a:avLst/>
          </a:prstGeom>
        </p:spPr>
      </p:pic>
      <p:pic>
        <p:nvPicPr>
          <p:cNvPr id="62" name="Picture 61" descr="notebook_fft.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120640" y="2194560"/>
            <a:ext cx="2176272" cy="1413925"/>
          </a:xfrm>
          <a:prstGeom prst="rect">
            <a:avLst/>
          </a:prstGeom>
        </p:spPr>
      </p:pic>
      <p:cxnSp>
        <p:nvCxnSpPr>
          <p:cNvPr id="4096" name="Elbow Connector 4095"/>
          <p:cNvCxnSpPr>
            <a:stCxn id="47" idx="6"/>
          </p:cNvCxnSpPr>
          <p:nvPr/>
        </p:nvCxnSpPr>
        <p:spPr>
          <a:xfrm flipV="1">
            <a:off x="4495800" y="1047750"/>
            <a:ext cx="304800" cy="1562100"/>
          </a:xfrm>
          <a:prstGeom prst="bentConnector2">
            <a:avLst/>
          </a:prstGeom>
          <a:ln>
            <a:solidFill>
              <a:srgbClr val="0000FF"/>
            </a:solidFill>
            <a:headEnd type="arrow"/>
          </a:ln>
        </p:spPr>
        <p:style>
          <a:lnRef idx="2">
            <a:schemeClr val="accent1"/>
          </a:lnRef>
          <a:fillRef idx="0">
            <a:schemeClr val="accent1"/>
          </a:fillRef>
          <a:effectRef idx="1">
            <a:schemeClr val="accent1"/>
          </a:effectRef>
          <a:fontRef idx="minor">
            <a:schemeClr val="tx1"/>
          </a:fontRef>
        </p:style>
      </p:cxnSp>
      <p:cxnSp>
        <p:nvCxnSpPr>
          <p:cNvPr id="4100" name="Straight Arrow Connector 4099"/>
          <p:cNvCxnSpPr/>
          <p:nvPr/>
        </p:nvCxnSpPr>
        <p:spPr>
          <a:xfrm>
            <a:off x="4800600" y="1047750"/>
            <a:ext cx="228600" cy="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87" name="TextBox 86"/>
          <p:cNvSpPr txBox="1"/>
          <p:nvPr/>
        </p:nvSpPr>
        <p:spPr>
          <a:xfrm>
            <a:off x="3886200" y="819150"/>
            <a:ext cx="685800" cy="369332"/>
          </a:xfrm>
          <a:prstGeom prst="rect">
            <a:avLst/>
          </a:prstGeom>
          <a:noFill/>
        </p:spPr>
        <p:txBody>
          <a:bodyPr wrap="square" rtlCol="0">
            <a:spAutoFit/>
          </a:bodyPr>
          <a:lstStyle/>
          <a:p>
            <a:r>
              <a:rPr lang="en-US" dirty="0" smtClean="0">
                <a:solidFill>
                  <a:srgbClr val="0000FF"/>
                </a:solidFill>
              </a:rPr>
              <a:t>Start</a:t>
            </a:r>
            <a:endParaRPr lang="en-US" dirty="0">
              <a:solidFill>
                <a:srgbClr val="0000FF"/>
              </a:solidFill>
            </a:endParaRPr>
          </a:p>
        </p:txBody>
      </p:sp>
      <p:sp>
        <p:nvSpPr>
          <p:cNvPr id="88" name="TextBox 87"/>
          <p:cNvSpPr txBox="1"/>
          <p:nvPr/>
        </p:nvSpPr>
        <p:spPr>
          <a:xfrm>
            <a:off x="5638800" y="1885950"/>
            <a:ext cx="1066800" cy="369332"/>
          </a:xfrm>
          <a:prstGeom prst="rect">
            <a:avLst/>
          </a:prstGeom>
          <a:noFill/>
        </p:spPr>
        <p:txBody>
          <a:bodyPr wrap="square" rtlCol="0">
            <a:spAutoFit/>
          </a:bodyPr>
          <a:lstStyle/>
          <a:p>
            <a:r>
              <a:rPr lang="en-US" dirty="0" smtClean="0"/>
              <a:t>PSD Plots</a:t>
            </a:r>
            <a:endParaRPr lang="en-US" dirty="0"/>
          </a:p>
        </p:txBody>
      </p:sp>
    </p:spTree>
    <p:extLst>
      <p:ext uri="{BB962C8B-B14F-4D97-AF65-F5344CB8AC3E}">
        <p14:creationId xmlns:p14="http://schemas.microsoft.com/office/powerpoint/2010/main" val="12777478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10" fill="hold"/>
                                        <p:tgtEl>
                                          <p:spTgt spid="50"/>
                                        </p:tgtEl>
                                        <p:attrNameLst>
                                          <p:attrName>stroke.color</p:attrName>
                                        </p:attrNameLst>
                                      </p:cBhvr>
                                      <p:to>
                                        <a:srgbClr val="FF0600"/>
                                      </p:to>
                                    </p:animClr>
                                    <p:set>
                                      <p:cBhvr>
                                        <p:cTn id="7" dur="10" fill="hold"/>
                                        <p:tgtEl>
                                          <p:spTgt spid="50"/>
                                        </p:tgtEl>
                                        <p:attrNameLst>
                                          <p:attrName>stroke.on</p:attrName>
                                        </p:attrNameLst>
                                      </p:cBhvr>
                                      <p:to>
                                        <p:strVal val="true"/>
                                      </p:to>
                                    </p:set>
                                  </p:childTnLst>
                                </p:cTn>
                              </p:par>
                              <p:par>
                                <p:cTn id="8" presetID="7" presetClass="emph" presetSubtype="2" fill="hold" nodeType="withEffect">
                                  <p:stCondLst>
                                    <p:cond delay="0"/>
                                  </p:stCondLst>
                                  <p:childTnLst>
                                    <p:animClr clrSpc="rgb" dir="cw">
                                      <p:cBhvr>
                                        <p:cTn id="9" dur="10" fill="hold"/>
                                        <p:tgtEl>
                                          <p:spTgt spid="45"/>
                                        </p:tgtEl>
                                        <p:attrNameLst>
                                          <p:attrName>stroke.color</p:attrName>
                                        </p:attrNameLst>
                                      </p:cBhvr>
                                      <p:to>
                                        <a:srgbClr val="FF0600"/>
                                      </p:to>
                                    </p:animClr>
                                    <p:set>
                                      <p:cBhvr>
                                        <p:cTn id="10" dur="10" fill="hold"/>
                                        <p:tgtEl>
                                          <p:spTgt spid="45"/>
                                        </p:tgtEl>
                                        <p:attrNameLst>
                                          <p:attrName>stroke.on</p:attrName>
                                        </p:attrNameLst>
                                      </p:cBhvr>
                                      <p:to>
                                        <p:strVal val="true"/>
                                      </p:to>
                                    </p:set>
                                  </p:childTnLst>
                                </p:cTn>
                              </p:par>
                              <p:par>
                                <p:cTn id="11" presetID="7" presetClass="emph" presetSubtype="2" fill="hold" nodeType="withEffect">
                                  <p:stCondLst>
                                    <p:cond delay="0"/>
                                  </p:stCondLst>
                                  <p:childTnLst>
                                    <p:animClr clrSpc="rgb" dir="cw">
                                      <p:cBhvr>
                                        <p:cTn id="12" dur="10" fill="hold"/>
                                        <p:tgtEl>
                                          <p:spTgt spid="51"/>
                                        </p:tgtEl>
                                        <p:attrNameLst>
                                          <p:attrName>stroke.color</p:attrName>
                                        </p:attrNameLst>
                                      </p:cBhvr>
                                      <p:to>
                                        <a:srgbClr val="FF0600"/>
                                      </p:to>
                                    </p:animClr>
                                    <p:set>
                                      <p:cBhvr>
                                        <p:cTn id="13" dur="10" fill="hold"/>
                                        <p:tgtEl>
                                          <p:spTgt spid="51"/>
                                        </p:tgtEl>
                                        <p:attrNameLst>
                                          <p:attrName>stroke.on</p:attrName>
                                        </p:attrNameLst>
                                      </p:cBhvr>
                                      <p:to>
                                        <p:strVal val="true"/>
                                      </p:to>
                                    </p:set>
                                  </p:childTnLst>
                                </p:cTn>
                              </p:par>
                              <p:par>
                                <p:cTn id="14" presetID="6" presetClass="emph" presetSubtype="0" fill="hold" nodeType="withEffect">
                                  <p:stCondLst>
                                    <p:cond delay="0"/>
                                  </p:stCondLst>
                                  <p:childTnLst>
                                    <p:animScale>
                                      <p:cBhvr>
                                        <p:cTn id="15" dur="10" fill="hold"/>
                                        <p:tgtEl>
                                          <p:spTgt spid="50"/>
                                        </p:tgtEl>
                                      </p:cBhvr>
                                      <p:by x="150000" y="100000"/>
                                    </p:animScale>
                                  </p:childTnLst>
                                </p:cTn>
                              </p:par>
                              <p:par>
                                <p:cTn id="16" presetID="6" presetClass="emph" presetSubtype="0" fill="hold" nodeType="withEffect">
                                  <p:stCondLst>
                                    <p:cond delay="0"/>
                                  </p:stCondLst>
                                  <p:childTnLst>
                                    <p:animScale>
                                      <p:cBhvr>
                                        <p:cTn id="17" dur="10" fill="hold"/>
                                        <p:tgtEl>
                                          <p:spTgt spid="45"/>
                                        </p:tgtEl>
                                      </p:cBhvr>
                                      <p:by x="100000" y="150000"/>
                                    </p:animScale>
                                  </p:childTnLst>
                                </p:cTn>
                              </p:par>
                              <p:par>
                                <p:cTn id="18" presetID="6" presetClass="emph" presetSubtype="0" fill="hold" nodeType="withEffect">
                                  <p:stCondLst>
                                    <p:cond delay="0"/>
                                  </p:stCondLst>
                                  <p:childTnLst>
                                    <p:animScale>
                                      <p:cBhvr>
                                        <p:cTn id="19" dur="10" fill="hold"/>
                                        <p:tgtEl>
                                          <p:spTgt spid="51"/>
                                        </p:tgtEl>
                                      </p:cBhvr>
                                      <p:by x="150000" y="100000"/>
                                    </p:animScale>
                                  </p:childTnLst>
                                </p:cTn>
                              </p:par>
                            </p:childTnLst>
                          </p:cTn>
                        </p:par>
                      </p:childTnLst>
                    </p:cTn>
                  </p:par>
                  <p:par>
                    <p:cTn id="20" fill="hold">
                      <p:stCondLst>
                        <p:cond delay="indefinite"/>
                      </p:stCondLst>
                      <p:childTnLst>
                        <p:par>
                          <p:cTn id="21" fill="hold">
                            <p:stCondLst>
                              <p:cond delay="0"/>
                            </p:stCondLst>
                            <p:childTnLst>
                              <p:par>
                                <p:cTn id="22" presetID="7" presetClass="emph" presetSubtype="2" fill="hold" nodeType="clickEffect">
                                  <p:stCondLst>
                                    <p:cond delay="0"/>
                                  </p:stCondLst>
                                  <p:childTnLst>
                                    <p:animClr clrSpc="rgb" dir="cw">
                                      <p:cBhvr>
                                        <p:cTn id="23" dur="10" fill="hold"/>
                                        <p:tgtEl>
                                          <p:spTgt spid="52"/>
                                        </p:tgtEl>
                                        <p:attrNameLst>
                                          <p:attrName>stroke.color</p:attrName>
                                        </p:attrNameLst>
                                      </p:cBhvr>
                                      <p:to>
                                        <a:srgbClr val="FF0600"/>
                                      </p:to>
                                    </p:animClr>
                                    <p:set>
                                      <p:cBhvr>
                                        <p:cTn id="24" dur="10" fill="hold"/>
                                        <p:tgtEl>
                                          <p:spTgt spid="52"/>
                                        </p:tgtEl>
                                        <p:attrNameLst>
                                          <p:attrName>stroke.on</p:attrName>
                                        </p:attrNameLst>
                                      </p:cBhvr>
                                      <p:to>
                                        <p:strVal val="true"/>
                                      </p:to>
                                    </p:set>
                                  </p:childTnLst>
                                </p:cTn>
                              </p:par>
                              <p:par>
                                <p:cTn id="25" presetID="6" presetClass="emph" presetSubtype="0" fill="hold" nodeType="withEffect">
                                  <p:stCondLst>
                                    <p:cond delay="0"/>
                                  </p:stCondLst>
                                  <p:childTnLst>
                                    <p:animScale>
                                      <p:cBhvr>
                                        <p:cTn id="26" dur="10" fill="hold"/>
                                        <p:tgtEl>
                                          <p:spTgt spid="52"/>
                                        </p:tgtEl>
                                      </p:cBhvr>
                                      <p:by x="150000" y="100000"/>
                                    </p:animScale>
                                  </p:childTnLst>
                                </p:cTn>
                              </p:par>
                            </p:childTnLst>
                          </p:cTn>
                        </p:par>
                      </p:childTnLst>
                    </p:cTn>
                  </p:par>
                  <p:par>
                    <p:cTn id="27" fill="hold">
                      <p:stCondLst>
                        <p:cond delay="indefinite"/>
                      </p:stCondLst>
                      <p:childTnLst>
                        <p:par>
                          <p:cTn id="28" fill="hold">
                            <p:stCondLst>
                              <p:cond delay="0"/>
                            </p:stCondLst>
                            <p:childTnLst>
                              <p:par>
                                <p:cTn id="29" presetID="7" presetClass="emph" presetSubtype="2" fill="hold" nodeType="clickEffect">
                                  <p:stCondLst>
                                    <p:cond delay="0"/>
                                  </p:stCondLst>
                                  <p:childTnLst>
                                    <p:animClr clrSpc="rgb" dir="cw">
                                      <p:cBhvr>
                                        <p:cTn id="30" dur="10" fill="hold"/>
                                        <p:tgtEl>
                                          <p:spTgt spid="53"/>
                                        </p:tgtEl>
                                        <p:attrNameLst>
                                          <p:attrName>stroke.color</p:attrName>
                                        </p:attrNameLst>
                                      </p:cBhvr>
                                      <p:to>
                                        <a:srgbClr val="FF0600"/>
                                      </p:to>
                                    </p:animClr>
                                    <p:set>
                                      <p:cBhvr>
                                        <p:cTn id="31" dur="10" fill="hold"/>
                                        <p:tgtEl>
                                          <p:spTgt spid="53"/>
                                        </p:tgtEl>
                                        <p:attrNameLst>
                                          <p:attrName>stroke.on</p:attrName>
                                        </p:attrNameLst>
                                      </p:cBhvr>
                                      <p:to>
                                        <p:strVal val="true"/>
                                      </p:to>
                                    </p:set>
                                  </p:childTnLst>
                                </p:cTn>
                              </p:par>
                              <p:par>
                                <p:cTn id="32" presetID="6" presetClass="emph" presetSubtype="0" fill="hold" nodeType="withEffect">
                                  <p:stCondLst>
                                    <p:cond delay="0"/>
                                  </p:stCondLst>
                                  <p:childTnLst>
                                    <p:animScale>
                                      <p:cBhvr>
                                        <p:cTn id="33" dur="10" fill="hold"/>
                                        <p:tgtEl>
                                          <p:spTgt spid="53"/>
                                        </p:tgtEl>
                                      </p:cBhvr>
                                      <p:by x="150000" y="100000"/>
                                    </p:animScale>
                                  </p:childTnLst>
                                </p:cTn>
                              </p:par>
                            </p:childTnLst>
                          </p:cTn>
                        </p:par>
                      </p:childTnLst>
                    </p:cTn>
                  </p:par>
                  <p:par>
                    <p:cTn id="34" fill="hold">
                      <p:stCondLst>
                        <p:cond delay="indefinite"/>
                      </p:stCondLst>
                      <p:childTnLst>
                        <p:par>
                          <p:cTn id="35" fill="hold">
                            <p:stCondLst>
                              <p:cond delay="0"/>
                            </p:stCondLst>
                            <p:childTnLst>
                              <p:par>
                                <p:cTn id="36" presetID="6" presetClass="emph" presetSubtype="0" fill="hold" nodeType="clickEffect">
                                  <p:stCondLst>
                                    <p:cond delay="0"/>
                                  </p:stCondLst>
                                  <p:childTnLst>
                                    <p:animScale>
                                      <p:cBhvr>
                                        <p:cTn id="37" dur="10" fill="hold"/>
                                        <p:tgtEl>
                                          <p:spTgt spid="21"/>
                                        </p:tgtEl>
                                      </p:cBhvr>
                                      <p:by x="100000" y="150000"/>
                                    </p:animScale>
                                  </p:childTnLst>
                                </p:cTn>
                              </p:par>
                              <p:par>
                                <p:cTn id="38" presetID="7" presetClass="emph" presetSubtype="2" fill="hold" nodeType="withEffect">
                                  <p:stCondLst>
                                    <p:cond delay="0"/>
                                  </p:stCondLst>
                                  <p:childTnLst>
                                    <p:animClr clrSpc="rgb" dir="cw">
                                      <p:cBhvr>
                                        <p:cTn id="39" dur="10" fill="hold"/>
                                        <p:tgtEl>
                                          <p:spTgt spid="21"/>
                                        </p:tgtEl>
                                        <p:attrNameLst>
                                          <p:attrName>stroke.color</p:attrName>
                                        </p:attrNameLst>
                                      </p:cBhvr>
                                      <p:to>
                                        <a:srgbClr val="FF0600"/>
                                      </p:to>
                                    </p:animClr>
                                    <p:set>
                                      <p:cBhvr>
                                        <p:cTn id="40" dur="10" fill="hold"/>
                                        <p:tgtEl>
                                          <p:spTgt spid="21"/>
                                        </p:tgtEl>
                                        <p:attrNameLst>
                                          <p:attrName>stroke.on</p:attrName>
                                        </p:attrNameLst>
                                      </p:cBhvr>
                                      <p:to>
                                        <p:strVal val="true"/>
                                      </p:to>
                                    </p:set>
                                  </p:childTnLst>
                                </p:cTn>
                              </p:par>
                              <p:par>
                                <p:cTn id="41" presetID="7" presetClass="emph" presetSubtype="2" fill="hold" nodeType="withEffect">
                                  <p:stCondLst>
                                    <p:cond delay="0"/>
                                  </p:stCondLst>
                                  <p:childTnLst>
                                    <p:animClr clrSpc="rgb" dir="cw">
                                      <p:cBhvr>
                                        <p:cTn id="42" dur="10" fill="hold"/>
                                        <p:tgtEl>
                                          <p:spTgt spid="23"/>
                                        </p:tgtEl>
                                        <p:attrNameLst>
                                          <p:attrName>stroke.color</p:attrName>
                                        </p:attrNameLst>
                                      </p:cBhvr>
                                      <p:to>
                                        <a:srgbClr val="FF0600"/>
                                      </p:to>
                                    </p:animClr>
                                    <p:set>
                                      <p:cBhvr>
                                        <p:cTn id="43" dur="10" fill="hold"/>
                                        <p:tgtEl>
                                          <p:spTgt spid="23"/>
                                        </p:tgtEl>
                                        <p:attrNameLst>
                                          <p:attrName>stroke.on</p:attrName>
                                        </p:attrNameLst>
                                      </p:cBhvr>
                                      <p:to>
                                        <p:strVal val="true"/>
                                      </p:to>
                                    </p:set>
                                  </p:childTnLst>
                                </p:cTn>
                              </p:par>
                              <p:par>
                                <p:cTn id="44" presetID="6" presetClass="emph" presetSubtype="0" fill="hold" nodeType="withEffect">
                                  <p:stCondLst>
                                    <p:cond delay="0"/>
                                  </p:stCondLst>
                                  <p:childTnLst>
                                    <p:animScale>
                                      <p:cBhvr>
                                        <p:cTn id="45" dur="10" fill="hold"/>
                                        <p:tgtEl>
                                          <p:spTgt spid="23"/>
                                        </p:tgtEl>
                                      </p:cBhvr>
                                      <p:by x="150000" y="100000"/>
                                    </p:animScale>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6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6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62"/>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87"/>
                                        </p:tgtEl>
                                        <p:attrNameLst>
                                          <p:attrName>style.visibility</p:attrName>
                                        </p:attrNameLst>
                                      </p:cBhvr>
                                      <p:to>
                                        <p:strVal val="visible"/>
                                      </p:to>
                                    </p:set>
                                  </p:childTnLst>
                                </p:cTn>
                              </p:par>
                              <p:par>
                                <p:cTn id="60" presetID="1" presetClass="exit" presetSubtype="0" fill="hold" grpId="1" nodeType="withEffect">
                                  <p:stCondLst>
                                    <p:cond delay="0"/>
                                  </p:stCondLst>
                                  <p:childTnLst>
                                    <p:set>
                                      <p:cBhvr>
                                        <p:cTn id="61" dur="1" fill="hold">
                                          <p:stCondLst>
                                            <p:cond delay="0"/>
                                          </p:stCondLst>
                                        </p:cTn>
                                        <p:tgtEl>
                                          <p:spTgt spid="8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87"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640" y="2224858"/>
            <a:ext cx="2175913" cy="1413691"/>
          </a:xfrm>
          <a:prstGeom prst="rect">
            <a:avLst/>
          </a:prstGeom>
        </p:spPr>
      </p:pic>
      <p:sp>
        <p:nvSpPr>
          <p:cNvPr id="18" name="Rectangle 17"/>
          <p:cNvSpPr/>
          <p:nvPr/>
        </p:nvSpPr>
        <p:spPr>
          <a:xfrm>
            <a:off x="5029200" y="514350"/>
            <a:ext cx="2362200" cy="3200400"/>
          </a:xfrm>
          <a:prstGeom prst="rect">
            <a:avLst/>
          </a:prstGeom>
          <a:solidFill>
            <a:schemeClr val="accent2">
              <a:lumMod val="20000"/>
              <a:lumOff val="80000"/>
            </a:schemeClr>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97" name="Picture 2"/>
          <p:cNvPicPr>
            <a:picLocks noChangeAspect="1" noChangeArrowheads="1"/>
          </p:cNvPicPr>
          <p:nvPr/>
        </p:nvPicPr>
        <p:blipFill>
          <a:blip r:embed="rId4">
            <a:extLst>
              <a:ext uri="{28A0092B-C50C-407E-A947-70E740481C1C}">
                <a14:useLocalDpi xmlns:a14="http://schemas.microsoft.com/office/drawing/2010/main" val="0"/>
              </a:ext>
            </a:extLst>
          </a:blip>
          <a:srcRect t="20454"/>
          <a:stretch>
            <a:fillRect/>
          </a:stretch>
        </p:blipFill>
        <p:spPr bwMode="auto">
          <a:xfrm>
            <a:off x="0" y="0"/>
            <a:ext cx="1219200"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0388" y="0"/>
            <a:ext cx="9636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3" name="Rectangle 12"/>
          <p:cNvSpPr/>
          <p:nvPr/>
        </p:nvSpPr>
        <p:spPr>
          <a:xfrm>
            <a:off x="1981200" y="1123950"/>
            <a:ext cx="1600200" cy="533400"/>
          </a:xfrm>
          <a:prstGeom prst="rect">
            <a:avLst/>
          </a:prstGeom>
          <a:solidFill>
            <a:schemeClr val="accent4">
              <a:lumMod val="75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105400" y="1809750"/>
            <a:ext cx="2209800" cy="1828800"/>
          </a:xfrm>
          <a:prstGeom prst="rect">
            <a:avLst/>
          </a:prstGeom>
          <a:solidFill>
            <a:srgbClr val="34AC8B"/>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13" name="Group 4112"/>
          <p:cNvGrpSpPr/>
          <p:nvPr/>
        </p:nvGrpSpPr>
        <p:grpSpPr>
          <a:xfrm>
            <a:off x="-76200" y="1027467"/>
            <a:ext cx="846516" cy="1468083"/>
            <a:chOff x="-76200" y="1027467"/>
            <a:chExt cx="846516" cy="1468083"/>
          </a:xfrm>
        </p:grpSpPr>
        <p:pic>
          <p:nvPicPr>
            <p:cNvPr id="6" name="Picture 5" descr="usb_PNG8830.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8155137">
              <a:off x="132118" y="1027467"/>
              <a:ext cx="638198" cy="638198"/>
            </a:xfrm>
            <a:prstGeom prst="rect">
              <a:avLst/>
            </a:prstGeom>
            <a:ln>
              <a:noFill/>
            </a:ln>
          </p:spPr>
        </p:pic>
        <p:cxnSp>
          <p:nvCxnSpPr>
            <p:cNvPr id="27" name="Straight Connector 26"/>
            <p:cNvCxnSpPr/>
            <p:nvPr/>
          </p:nvCxnSpPr>
          <p:spPr>
            <a:xfrm flipH="1">
              <a:off x="-76200" y="1352550"/>
              <a:ext cx="152400" cy="11430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cxnSp>
        <p:nvCxnSpPr>
          <p:cNvPr id="31" name="Straight Arrow Connector 30"/>
          <p:cNvCxnSpPr/>
          <p:nvPr/>
        </p:nvCxnSpPr>
        <p:spPr>
          <a:xfrm>
            <a:off x="838200" y="1352550"/>
            <a:ext cx="1143000" cy="0"/>
          </a:xfrm>
          <a:prstGeom prst="straightConnector1">
            <a:avLst/>
          </a:prstGeom>
          <a:ln w="3810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4114" name="TextBox 4113"/>
          <p:cNvSpPr txBox="1"/>
          <p:nvPr/>
        </p:nvSpPr>
        <p:spPr>
          <a:xfrm>
            <a:off x="5943600" y="438150"/>
            <a:ext cx="990600" cy="381000"/>
          </a:xfrm>
          <a:prstGeom prst="rect">
            <a:avLst/>
          </a:prstGeom>
          <a:noFill/>
        </p:spPr>
        <p:txBody>
          <a:bodyPr wrap="square" rtlCol="0">
            <a:spAutoFit/>
          </a:bodyPr>
          <a:lstStyle/>
          <a:p>
            <a:r>
              <a:rPr lang="en-US" dirty="0" smtClean="0"/>
              <a:t>GUI</a:t>
            </a:r>
            <a:endParaRPr lang="en-US" dirty="0"/>
          </a:p>
        </p:txBody>
      </p:sp>
      <p:sp>
        <p:nvSpPr>
          <p:cNvPr id="4115" name="TextBox 4114"/>
          <p:cNvSpPr txBox="1"/>
          <p:nvPr/>
        </p:nvSpPr>
        <p:spPr>
          <a:xfrm>
            <a:off x="5181600" y="666750"/>
            <a:ext cx="2133600" cy="1384995"/>
          </a:xfrm>
          <a:prstGeom prst="rect">
            <a:avLst/>
          </a:prstGeom>
          <a:noFill/>
        </p:spPr>
        <p:txBody>
          <a:bodyPr wrap="square" rtlCol="0">
            <a:spAutoFit/>
          </a:bodyPr>
          <a:lstStyle/>
          <a:p>
            <a:pPr marL="285750" indent="-285750">
              <a:buFont typeface="Arial"/>
              <a:buChar char="•"/>
            </a:pPr>
            <a:r>
              <a:rPr lang="en-US" sz="1400" dirty="0" smtClean="0">
                <a:solidFill>
                  <a:srgbClr val="0000FF"/>
                </a:solidFill>
              </a:rPr>
              <a:t>Start/stop</a:t>
            </a:r>
          </a:p>
          <a:p>
            <a:pPr marL="285750" indent="-285750">
              <a:buFont typeface="Arial"/>
              <a:buChar char="•"/>
            </a:pPr>
            <a:r>
              <a:rPr lang="en-US" sz="1400" dirty="0" smtClean="0">
                <a:solidFill>
                  <a:schemeClr val="tx1">
                    <a:lumMod val="95000"/>
                    <a:lumOff val="5000"/>
                  </a:schemeClr>
                </a:solidFill>
              </a:rPr>
              <a:t>Limits</a:t>
            </a:r>
          </a:p>
          <a:p>
            <a:pPr marL="285750" indent="-285750">
              <a:buFont typeface="Arial"/>
              <a:buChar char="•"/>
            </a:pPr>
            <a:r>
              <a:rPr lang="en-US" sz="1400" dirty="0" smtClean="0">
                <a:solidFill>
                  <a:schemeClr val="tx1">
                    <a:lumMod val="95000"/>
                    <a:lumOff val="5000"/>
                  </a:schemeClr>
                </a:solidFill>
              </a:rPr>
              <a:t>Save file location</a:t>
            </a:r>
          </a:p>
          <a:p>
            <a:pPr marL="285750" indent="-285750">
              <a:buFont typeface="Arial"/>
              <a:buChar char="•"/>
            </a:pPr>
            <a:r>
              <a:rPr lang="en-US" sz="1400" dirty="0" smtClean="0">
                <a:solidFill>
                  <a:schemeClr val="tx1">
                    <a:lumMod val="95000"/>
                    <a:lumOff val="5000"/>
                  </a:schemeClr>
                </a:solidFill>
              </a:rPr>
              <a:t>Channel #</a:t>
            </a:r>
          </a:p>
          <a:p>
            <a:pPr marL="285750" indent="-285750">
              <a:buFont typeface="Arial"/>
              <a:buChar char="•"/>
            </a:pPr>
            <a:endParaRPr lang="en-US" sz="1400" dirty="0" smtClean="0"/>
          </a:p>
          <a:p>
            <a:pPr marL="285750" indent="-285750">
              <a:buFont typeface="Arial"/>
              <a:buChar char="•"/>
            </a:pPr>
            <a:endParaRPr lang="en-US" sz="1400" dirty="0"/>
          </a:p>
        </p:txBody>
      </p:sp>
      <p:sp>
        <p:nvSpPr>
          <p:cNvPr id="4136" name="TextBox 4135"/>
          <p:cNvSpPr txBox="1"/>
          <p:nvPr/>
        </p:nvSpPr>
        <p:spPr>
          <a:xfrm>
            <a:off x="1981200" y="1123950"/>
            <a:ext cx="1676400" cy="523220"/>
          </a:xfrm>
          <a:prstGeom prst="rect">
            <a:avLst/>
          </a:prstGeom>
          <a:noFill/>
          <a:ln>
            <a:noFill/>
          </a:ln>
        </p:spPr>
        <p:txBody>
          <a:bodyPr wrap="square" rtlCol="0">
            <a:spAutoFit/>
          </a:bodyPr>
          <a:lstStyle/>
          <a:p>
            <a:pPr algn="ctr"/>
            <a:r>
              <a:rPr lang="en-US" sz="1400" dirty="0" smtClean="0"/>
              <a:t>Serial port interface module</a:t>
            </a:r>
            <a:endParaRPr lang="en-US" sz="1400" dirty="0"/>
          </a:p>
        </p:txBody>
      </p:sp>
      <p:pic>
        <p:nvPicPr>
          <p:cNvPr id="2" name="Picture 1" descr="emptyplot.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20640" y="2194560"/>
            <a:ext cx="2175914" cy="1413692"/>
          </a:xfrm>
          <a:prstGeom prst="rect">
            <a:avLst/>
          </a:prstGeom>
        </p:spPr>
      </p:pic>
      <p:sp>
        <p:nvSpPr>
          <p:cNvPr id="3" name="TextBox 2"/>
          <p:cNvSpPr txBox="1"/>
          <p:nvPr/>
        </p:nvSpPr>
        <p:spPr>
          <a:xfrm>
            <a:off x="76200" y="819150"/>
            <a:ext cx="609600" cy="369332"/>
          </a:xfrm>
          <a:prstGeom prst="rect">
            <a:avLst/>
          </a:prstGeom>
          <a:noFill/>
        </p:spPr>
        <p:txBody>
          <a:bodyPr wrap="square" rtlCol="0">
            <a:spAutoFit/>
          </a:bodyPr>
          <a:lstStyle/>
          <a:p>
            <a:r>
              <a:rPr lang="en-US" dirty="0" smtClean="0"/>
              <a:t>USB</a:t>
            </a:r>
            <a:endParaRPr lang="en-US" dirty="0"/>
          </a:p>
        </p:txBody>
      </p:sp>
      <p:sp>
        <p:nvSpPr>
          <p:cNvPr id="39" name="Rectangle 38"/>
          <p:cNvSpPr/>
          <p:nvPr/>
        </p:nvSpPr>
        <p:spPr>
          <a:xfrm>
            <a:off x="7543800" y="1200150"/>
            <a:ext cx="457200" cy="304800"/>
          </a:xfrm>
          <a:prstGeom prst="rect">
            <a:avLst/>
          </a:prstGeom>
          <a:solidFill>
            <a:srgbClr val="34AC8B"/>
          </a:solidFill>
          <a:ln>
            <a:solidFill>
              <a:srgbClr val="34AC8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8077200" y="1123950"/>
            <a:ext cx="990600" cy="584776"/>
          </a:xfrm>
          <a:prstGeom prst="rect">
            <a:avLst/>
          </a:prstGeom>
          <a:noFill/>
        </p:spPr>
        <p:txBody>
          <a:bodyPr wrap="square" rtlCol="0">
            <a:spAutoFit/>
          </a:bodyPr>
          <a:lstStyle/>
          <a:p>
            <a:r>
              <a:rPr lang="en-US" sz="1600" dirty="0" smtClean="0"/>
              <a:t>Already existing</a:t>
            </a:r>
            <a:endParaRPr lang="en-US" sz="1600" dirty="0"/>
          </a:p>
        </p:txBody>
      </p:sp>
      <p:sp>
        <p:nvSpPr>
          <p:cNvPr id="41" name="Rectangle 40"/>
          <p:cNvSpPr/>
          <p:nvPr/>
        </p:nvSpPr>
        <p:spPr>
          <a:xfrm>
            <a:off x="7543800" y="2038350"/>
            <a:ext cx="457200" cy="304800"/>
          </a:xfrm>
          <a:prstGeom prst="rect">
            <a:avLst/>
          </a:prstGeom>
          <a:solidFill>
            <a:srgbClr val="DFF5FD"/>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8077200" y="1962150"/>
            <a:ext cx="990600" cy="584776"/>
          </a:xfrm>
          <a:prstGeom prst="rect">
            <a:avLst/>
          </a:prstGeom>
          <a:noFill/>
        </p:spPr>
        <p:txBody>
          <a:bodyPr wrap="square" rtlCol="0">
            <a:spAutoFit/>
          </a:bodyPr>
          <a:lstStyle/>
          <a:p>
            <a:pPr algn="ctr"/>
            <a:r>
              <a:rPr lang="en-US" sz="1600" dirty="0" smtClean="0"/>
              <a:t>Need to be built</a:t>
            </a:r>
            <a:endParaRPr lang="en-US" sz="1600" dirty="0"/>
          </a:p>
        </p:txBody>
      </p:sp>
      <p:sp>
        <p:nvSpPr>
          <p:cNvPr id="24" name="Rectangle 23"/>
          <p:cNvSpPr/>
          <p:nvPr/>
        </p:nvSpPr>
        <p:spPr>
          <a:xfrm>
            <a:off x="7543800" y="2800350"/>
            <a:ext cx="457200" cy="304800"/>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8077200" y="2724150"/>
            <a:ext cx="990600" cy="584776"/>
          </a:xfrm>
          <a:prstGeom prst="rect">
            <a:avLst/>
          </a:prstGeom>
          <a:noFill/>
        </p:spPr>
        <p:txBody>
          <a:bodyPr wrap="square" rtlCol="0">
            <a:spAutoFit/>
          </a:bodyPr>
          <a:lstStyle/>
          <a:p>
            <a:pPr algn="ctr"/>
            <a:r>
              <a:rPr lang="en-US" sz="1600" dirty="0" smtClean="0"/>
              <a:t>Active data flow</a:t>
            </a:r>
            <a:endParaRPr lang="en-US" sz="1600" dirty="0"/>
          </a:p>
        </p:txBody>
      </p:sp>
      <p:sp>
        <p:nvSpPr>
          <p:cNvPr id="26" name="Rectangle 25"/>
          <p:cNvSpPr/>
          <p:nvPr/>
        </p:nvSpPr>
        <p:spPr>
          <a:xfrm>
            <a:off x="7543800" y="3638550"/>
            <a:ext cx="457200" cy="304800"/>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8001000" y="3562350"/>
            <a:ext cx="1066800" cy="584776"/>
          </a:xfrm>
          <a:prstGeom prst="rect">
            <a:avLst/>
          </a:prstGeom>
          <a:noFill/>
        </p:spPr>
        <p:txBody>
          <a:bodyPr wrap="square" rtlCol="0">
            <a:spAutoFit/>
          </a:bodyPr>
          <a:lstStyle/>
          <a:p>
            <a:pPr algn="ctr"/>
            <a:r>
              <a:rPr lang="en-US" sz="1600" dirty="0" smtClean="0"/>
              <a:t>User controlled</a:t>
            </a:r>
            <a:endParaRPr lang="en-US" sz="1600" dirty="0"/>
          </a:p>
        </p:txBody>
      </p:sp>
      <p:sp>
        <p:nvSpPr>
          <p:cNvPr id="30" name="TextBox 29"/>
          <p:cNvSpPr txBox="1"/>
          <p:nvPr/>
        </p:nvSpPr>
        <p:spPr>
          <a:xfrm>
            <a:off x="2514600" y="57150"/>
            <a:ext cx="4038600" cy="369332"/>
          </a:xfrm>
          <a:prstGeom prst="rect">
            <a:avLst/>
          </a:prstGeom>
          <a:noFill/>
        </p:spPr>
        <p:txBody>
          <a:bodyPr wrap="square" rtlCol="0">
            <a:spAutoFit/>
          </a:bodyPr>
          <a:lstStyle/>
          <a:p>
            <a:r>
              <a:rPr lang="en-US" dirty="0" smtClean="0"/>
              <a:t>External Computer (Windows)</a:t>
            </a:r>
            <a:endParaRPr lang="en-US" dirty="0"/>
          </a:p>
        </p:txBody>
      </p:sp>
      <p:sp>
        <p:nvSpPr>
          <p:cNvPr id="32" name="Rectangle 31"/>
          <p:cNvSpPr/>
          <p:nvPr/>
        </p:nvSpPr>
        <p:spPr>
          <a:xfrm>
            <a:off x="609600" y="438150"/>
            <a:ext cx="6858000" cy="4114800"/>
          </a:xfrm>
          <a:prstGeom prst="rect">
            <a:avLst/>
          </a:prstGeom>
          <a:noFill/>
          <a:ln w="25400">
            <a:solidFill>
              <a:schemeClr val="tx2">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flipH="1">
            <a:off x="3581400" y="1352550"/>
            <a:ext cx="1447800" cy="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2743200" y="2114550"/>
            <a:ext cx="1143000" cy="0"/>
          </a:xfrm>
          <a:prstGeom prst="line">
            <a:avLst/>
          </a:prstGeom>
          <a:ln>
            <a:solidFill>
              <a:srgbClr val="7F7F7F"/>
            </a:solidFill>
          </a:ln>
        </p:spPr>
        <p:style>
          <a:lnRef idx="2">
            <a:schemeClr val="accent1"/>
          </a:lnRef>
          <a:fillRef idx="0">
            <a:schemeClr val="accent1"/>
          </a:fillRef>
          <a:effectRef idx="1">
            <a:schemeClr val="accent1"/>
          </a:effectRef>
          <a:fontRef idx="minor">
            <a:schemeClr val="tx1"/>
          </a:fontRef>
        </p:style>
      </p:cxnSp>
      <p:sp>
        <p:nvSpPr>
          <p:cNvPr id="47" name="Oval 46"/>
          <p:cNvSpPr/>
          <p:nvPr/>
        </p:nvSpPr>
        <p:spPr>
          <a:xfrm>
            <a:off x="3276600" y="2343150"/>
            <a:ext cx="1219200" cy="533400"/>
          </a:xfrm>
          <a:prstGeom prst="ellipse">
            <a:avLst/>
          </a:prstGeom>
          <a:solidFill>
            <a:srgbClr val="DFF5FD"/>
          </a:solidFill>
          <a:ln>
            <a:solidFill>
              <a:srgbClr val="DFF5F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3276600" y="3028950"/>
            <a:ext cx="1219200" cy="533400"/>
          </a:xfrm>
          <a:prstGeom prst="ellipse">
            <a:avLst/>
          </a:prstGeom>
          <a:solidFill>
            <a:srgbClr val="DFF5FD"/>
          </a:solidFill>
          <a:ln>
            <a:solidFill>
              <a:srgbClr val="DFF5F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3200400" y="3714750"/>
            <a:ext cx="1371600" cy="762000"/>
          </a:xfrm>
          <a:prstGeom prst="rect">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0" name="Straight Arrow Connector 49"/>
          <p:cNvCxnSpPr/>
          <p:nvPr/>
        </p:nvCxnSpPr>
        <p:spPr>
          <a:xfrm flipH="1">
            <a:off x="2743200" y="1657350"/>
            <a:ext cx="0" cy="45720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H="1">
            <a:off x="3886200" y="2114550"/>
            <a:ext cx="0" cy="2286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47" idx="4"/>
          </p:cNvCxnSpPr>
          <p:nvPr/>
        </p:nvCxnSpPr>
        <p:spPr>
          <a:xfrm>
            <a:off x="3886200" y="2876550"/>
            <a:ext cx="0" cy="1524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3886200" y="3562350"/>
            <a:ext cx="0" cy="1524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3429000" y="3028950"/>
            <a:ext cx="990600" cy="523220"/>
          </a:xfrm>
          <a:prstGeom prst="rect">
            <a:avLst/>
          </a:prstGeom>
          <a:noFill/>
        </p:spPr>
        <p:txBody>
          <a:bodyPr wrap="square" rtlCol="0">
            <a:spAutoFit/>
          </a:bodyPr>
          <a:lstStyle/>
          <a:p>
            <a:pPr algn="ctr"/>
            <a:r>
              <a:rPr lang="en-US" sz="1400" dirty="0" smtClean="0"/>
              <a:t>Raw Data Storage</a:t>
            </a:r>
            <a:endParaRPr lang="en-US" sz="1400" dirty="0"/>
          </a:p>
        </p:txBody>
      </p:sp>
      <p:sp>
        <p:nvSpPr>
          <p:cNvPr id="55" name="TextBox 54"/>
          <p:cNvSpPr txBox="1"/>
          <p:nvPr/>
        </p:nvSpPr>
        <p:spPr>
          <a:xfrm>
            <a:off x="3429000" y="2343150"/>
            <a:ext cx="990600" cy="523220"/>
          </a:xfrm>
          <a:prstGeom prst="rect">
            <a:avLst/>
          </a:prstGeom>
          <a:noFill/>
        </p:spPr>
        <p:txBody>
          <a:bodyPr wrap="square" rtlCol="0">
            <a:spAutoFit/>
          </a:bodyPr>
          <a:lstStyle/>
          <a:p>
            <a:pPr algn="ctr"/>
            <a:r>
              <a:rPr lang="en-US" sz="1400" dirty="0" smtClean="0"/>
              <a:t>Limit Checking</a:t>
            </a:r>
            <a:endParaRPr lang="en-US" sz="1400" dirty="0"/>
          </a:p>
        </p:txBody>
      </p:sp>
      <p:sp>
        <p:nvSpPr>
          <p:cNvPr id="56" name="TextBox 55"/>
          <p:cNvSpPr txBox="1"/>
          <p:nvPr/>
        </p:nvSpPr>
        <p:spPr>
          <a:xfrm>
            <a:off x="3581400" y="3867150"/>
            <a:ext cx="533400" cy="369332"/>
          </a:xfrm>
          <a:prstGeom prst="rect">
            <a:avLst/>
          </a:prstGeom>
          <a:noFill/>
        </p:spPr>
        <p:txBody>
          <a:bodyPr wrap="square" rtlCol="0">
            <a:spAutoFit/>
          </a:bodyPr>
          <a:lstStyle/>
          <a:p>
            <a:r>
              <a:rPr lang="en-US" dirty="0" smtClean="0"/>
              <a:t>FFT</a:t>
            </a:r>
            <a:endParaRPr lang="en-US" dirty="0"/>
          </a:p>
        </p:txBody>
      </p:sp>
      <p:cxnSp>
        <p:nvCxnSpPr>
          <p:cNvPr id="21" name="Straight Connector 20"/>
          <p:cNvCxnSpPr>
            <a:stCxn id="49" idx="3"/>
          </p:cNvCxnSpPr>
          <p:nvPr/>
        </p:nvCxnSpPr>
        <p:spPr>
          <a:xfrm>
            <a:off x="4572000" y="4095750"/>
            <a:ext cx="1600200" cy="0"/>
          </a:xfrm>
          <a:prstGeom prst="line">
            <a:avLst/>
          </a:prstGeom>
          <a:ln>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endCxn id="17" idx="2"/>
          </p:cNvCxnSpPr>
          <p:nvPr/>
        </p:nvCxnSpPr>
        <p:spPr>
          <a:xfrm flipV="1">
            <a:off x="6172200" y="3638550"/>
            <a:ext cx="0" cy="4572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pic>
        <p:nvPicPr>
          <p:cNvPr id="60" name="Picture 59" descr="notebook_fft_pt1.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20640" y="2194560"/>
            <a:ext cx="2176272" cy="1413925"/>
          </a:xfrm>
          <a:prstGeom prst="rect">
            <a:avLst/>
          </a:prstGeom>
        </p:spPr>
      </p:pic>
      <p:pic>
        <p:nvPicPr>
          <p:cNvPr id="61" name="Picture 60" descr="notebook_fft_pt3.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120641" y="2194561"/>
            <a:ext cx="2176272" cy="1413925"/>
          </a:xfrm>
          <a:prstGeom prst="rect">
            <a:avLst/>
          </a:prstGeom>
        </p:spPr>
      </p:pic>
      <p:pic>
        <p:nvPicPr>
          <p:cNvPr id="62" name="Picture 61" descr="notebook_fft.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120640" y="2194560"/>
            <a:ext cx="2176272" cy="1413925"/>
          </a:xfrm>
          <a:prstGeom prst="rect">
            <a:avLst/>
          </a:prstGeom>
        </p:spPr>
      </p:pic>
      <p:sp>
        <p:nvSpPr>
          <p:cNvPr id="63" name="TextBox 62"/>
          <p:cNvSpPr txBox="1"/>
          <p:nvPr/>
        </p:nvSpPr>
        <p:spPr>
          <a:xfrm>
            <a:off x="3886200" y="895350"/>
            <a:ext cx="685800" cy="369332"/>
          </a:xfrm>
          <a:prstGeom prst="rect">
            <a:avLst/>
          </a:prstGeom>
          <a:noFill/>
        </p:spPr>
        <p:txBody>
          <a:bodyPr wrap="square" rtlCol="0">
            <a:spAutoFit/>
          </a:bodyPr>
          <a:lstStyle/>
          <a:p>
            <a:r>
              <a:rPr lang="en-US" dirty="0" smtClean="0">
                <a:solidFill>
                  <a:srgbClr val="0000FF"/>
                </a:solidFill>
              </a:rPr>
              <a:t>Stop</a:t>
            </a:r>
            <a:endParaRPr lang="en-US" dirty="0">
              <a:solidFill>
                <a:srgbClr val="0000FF"/>
              </a:solidFill>
            </a:endParaRPr>
          </a:p>
        </p:txBody>
      </p:sp>
      <p:cxnSp>
        <p:nvCxnSpPr>
          <p:cNvPr id="58" name="Elbow Connector 57"/>
          <p:cNvCxnSpPr/>
          <p:nvPr/>
        </p:nvCxnSpPr>
        <p:spPr>
          <a:xfrm flipV="1">
            <a:off x="4495800" y="1047750"/>
            <a:ext cx="304800" cy="1562100"/>
          </a:xfrm>
          <a:prstGeom prst="bentConnector2">
            <a:avLst/>
          </a:prstGeom>
          <a:ln>
            <a:solidFill>
              <a:srgbClr val="0000FF"/>
            </a:solidFill>
            <a:head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4800600" y="1047750"/>
            <a:ext cx="228600" cy="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flipH="1">
            <a:off x="838200" y="1352550"/>
            <a:ext cx="1143000" cy="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5638800" y="1885950"/>
            <a:ext cx="1066800" cy="369332"/>
          </a:xfrm>
          <a:prstGeom prst="rect">
            <a:avLst/>
          </a:prstGeom>
          <a:noFill/>
        </p:spPr>
        <p:txBody>
          <a:bodyPr wrap="square" rtlCol="0">
            <a:spAutoFit/>
          </a:bodyPr>
          <a:lstStyle/>
          <a:p>
            <a:r>
              <a:rPr lang="en-US" dirty="0" smtClean="0"/>
              <a:t>PSD Plots</a:t>
            </a:r>
            <a:endParaRPr lang="en-US" dirty="0"/>
          </a:p>
        </p:txBody>
      </p:sp>
    </p:spTree>
    <p:extLst>
      <p:ext uri="{BB962C8B-B14F-4D97-AF65-F5344CB8AC3E}">
        <p14:creationId xmlns:p14="http://schemas.microsoft.com/office/powerpoint/2010/main" val="20033371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 fill="hold"/>
                                        <p:tgtEl>
                                          <p:spTgt spid="33"/>
                                        </p:tgtEl>
                                      </p:cBhvr>
                                      <p:by x="100000" y="150000"/>
                                    </p:animScale>
                                  </p:childTnLst>
                                </p:cTn>
                              </p:par>
                              <p:par>
                                <p:cTn id="7" presetID="7" presetClass="emph" presetSubtype="2" fill="hold" nodeType="withEffect">
                                  <p:stCondLst>
                                    <p:cond delay="0"/>
                                  </p:stCondLst>
                                  <p:childTnLst>
                                    <p:animClr clrSpc="rgb" dir="cw">
                                      <p:cBhvr>
                                        <p:cTn id="8" dur="10" fill="hold"/>
                                        <p:tgtEl>
                                          <p:spTgt spid="33"/>
                                        </p:tgtEl>
                                        <p:attrNameLst>
                                          <p:attrName>stroke.color</p:attrName>
                                        </p:attrNameLst>
                                      </p:cBhvr>
                                      <p:to>
                                        <a:srgbClr val="FF0600"/>
                                      </p:to>
                                    </p:animClr>
                                    <p:set>
                                      <p:cBhvr>
                                        <p:cTn id="9" dur="10" fill="hold"/>
                                        <p:tgtEl>
                                          <p:spTgt spid="33"/>
                                        </p:tgtEl>
                                        <p:attrNameLst>
                                          <p:attrName>stroke.on</p:attrName>
                                        </p:attrNameLst>
                                      </p:cBhvr>
                                      <p:to>
                                        <p:strVal val="true"/>
                                      </p:to>
                                    </p:set>
                                  </p:childTnLst>
                                </p:cTn>
                              </p:par>
                              <p:par>
                                <p:cTn id="10" presetID="1" presetClass="entr" presetSubtype="0" fill="hold" grpId="0" nodeType="withEffect">
                                  <p:stCondLst>
                                    <p:cond delay="0"/>
                                  </p:stCondLst>
                                  <p:childTnLst>
                                    <p:set>
                                      <p:cBhvr>
                                        <p:cTn id="11" dur="1" fill="hold">
                                          <p:stCondLst>
                                            <p:cond delay="0"/>
                                          </p:stCondLst>
                                        </p:cTn>
                                        <p:tgtEl>
                                          <p:spTgt spid="63"/>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69"/>
                                        </p:tgtEl>
                                        <p:attrNameLst>
                                          <p:attrName>style.visibility</p:attrName>
                                        </p:attrNameLst>
                                      </p:cBhvr>
                                      <p:to>
                                        <p:strVal val="visible"/>
                                      </p:to>
                                    </p:set>
                                  </p:childTnLst>
                                </p:cTn>
                              </p:par>
                              <p:par>
                                <p:cTn id="14" presetID="6" presetClass="emph" presetSubtype="0" fill="hold" nodeType="withEffect">
                                  <p:stCondLst>
                                    <p:cond delay="0"/>
                                  </p:stCondLst>
                                  <p:childTnLst>
                                    <p:animScale>
                                      <p:cBhvr>
                                        <p:cTn id="15" dur="10" fill="hold"/>
                                        <p:tgtEl>
                                          <p:spTgt spid="69"/>
                                        </p:tgtEl>
                                      </p:cBhvr>
                                      <p:by x="100000" y="150000"/>
                                    </p:animScale>
                                  </p:childTnLst>
                                </p:cTn>
                              </p:par>
                              <p:par>
                                <p:cTn id="16" presetID="7" presetClass="emph" presetSubtype="2" fill="hold" nodeType="withEffect">
                                  <p:stCondLst>
                                    <p:cond delay="0"/>
                                  </p:stCondLst>
                                  <p:childTnLst>
                                    <p:animClr clrSpc="rgb" dir="cw">
                                      <p:cBhvr>
                                        <p:cTn id="17" dur="10" fill="hold"/>
                                        <p:tgtEl>
                                          <p:spTgt spid="69"/>
                                        </p:tgtEl>
                                        <p:attrNameLst>
                                          <p:attrName>stroke.color</p:attrName>
                                        </p:attrNameLst>
                                      </p:cBhvr>
                                      <p:to>
                                        <a:srgbClr val="FF0600"/>
                                      </p:to>
                                    </p:animClr>
                                    <p:set>
                                      <p:cBhvr>
                                        <p:cTn id="18" dur="10" fill="hold"/>
                                        <p:tgtEl>
                                          <p:spTgt spid="69"/>
                                        </p:tgtEl>
                                        <p:attrNameLst>
                                          <p:attrName>stroke.on</p:attrName>
                                        </p:attrNameLst>
                                      </p:cBhvr>
                                      <p:to>
                                        <p:strVal val="true"/>
                                      </p:to>
                                    </p:set>
                                  </p:childTnLst>
                                </p:cTn>
                              </p:par>
                              <p:par>
                                <p:cTn id="19" presetID="1" presetClass="exit" presetSubtype="0" fill="hold" nodeType="withEffect">
                                  <p:stCondLst>
                                    <p:cond delay="0"/>
                                  </p:stCondLst>
                                  <p:childTnLst>
                                    <p:set>
                                      <p:cBhvr>
                                        <p:cTn id="20"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p:cNvSpPr/>
          <p:nvPr/>
        </p:nvSpPr>
        <p:spPr>
          <a:xfrm>
            <a:off x="762000" y="3486150"/>
            <a:ext cx="1295400" cy="609600"/>
          </a:xfrm>
          <a:prstGeom prst="rect">
            <a:avLst/>
          </a:prstGeom>
          <a:solidFill>
            <a:srgbClr val="34AC8B"/>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640" y="2224858"/>
            <a:ext cx="2175913" cy="1413691"/>
          </a:xfrm>
          <a:prstGeom prst="rect">
            <a:avLst/>
          </a:prstGeom>
        </p:spPr>
      </p:pic>
      <p:sp>
        <p:nvSpPr>
          <p:cNvPr id="18" name="Rectangle 17"/>
          <p:cNvSpPr/>
          <p:nvPr/>
        </p:nvSpPr>
        <p:spPr>
          <a:xfrm>
            <a:off x="5029200" y="514350"/>
            <a:ext cx="2362200" cy="3200400"/>
          </a:xfrm>
          <a:prstGeom prst="rect">
            <a:avLst/>
          </a:prstGeom>
          <a:solidFill>
            <a:schemeClr val="accent2">
              <a:lumMod val="20000"/>
              <a:lumOff val="80000"/>
            </a:schemeClr>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97" name="Picture 2"/>
          <p:cNvPicPr>
            <a:picLocks noChangeAspect="1" noChangeArrowheads="1"/>
          </p:cNvPicPr>
          <p:nvPr/>
        </p:nvPicPr>
        <p:blipFill>
          <a:blip r:embed="rId4">
            <a:extLst>
              <a:ext uri="{28A0092B-C50C-407E-A947-70E740481C1C}">
                <a14:useLocalDpi xmlns:a14="http://schemas.microsoft.com/office/drawing/2010/main" val="0"/>
              </a:ext>
            </a:extLst>
          </a:blip>
          <a:srcRect t="20454"/>
          <a:stretch>
            <a:fillRect/>
          </a:stretch>
        </p:blipFill>
        <p:spPr bwMode="auto">
          <a:xfrm>
            <a:off x="0" y="0"/>
            <a:ext cx="1219200"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0388" y="0"/>
            <a:ext cx="9636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3" name="Rectangle 12"/>
          <p:cNvSpPr/>
          <p:nvPr/>
        </p:nvSpPr>
        <p:spPr>
          <a:xfrm>
            <a:off x="1981200" y="1123950"/>
            <a:ext cx="1600200" cy="533400"/>
          </a:xfrm>
          <a:prstGeom prst="rect">
            <a:avLst/>
          </a:prstGeom>
          <a:solidFill>
            <a:schemeClr val="accent4">
              <a:lumMod val="75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105400" y="1809750"/>
            <a:ext cx="2209800" cy="1828800"/>
          </a:xfrm>
          <a:prstGeom prst="rect">
            <a:avLst/>
          </a:prstGeom>
          <a:solidFill>
            <a:srgbClr val="34AC8B"/>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13" name="Group 4112"/>
          <p:cNvGrpSpPr/>
          <p:nvPr/>
        </p:nvGrpSpPr>
        <p:grpSpPr>
          <a:xfrm>
            <a:off x="-76200" y="1027467"/>
            <a:ext cx="846516" cy="1468083"/>
            <a:chOff x="-76200" y="1027467"/>
            <a:chExt cx="846516" cy="1468083"/>
          </a:xfrm>
        </p:grpSpPr>
        <p:pic>
          <p:nvPicPr>
            <p:cNvPr id="6" name="Picture 5" descr="usb_PNG8830.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8155137">
              <a:off x="132118" y="1027467"/>
              <a:ext cx="638198" cy="638198"/>
            </a:xfrm>
            <a:prstGeom prst="rect">
              <a:avLst/>
            </a:prstGeom>
            <a:ln>
              <a:noFill/>
            </a:ln>
          </p:spPr>
        </p:pic>
        <p:cxnSp>
          <p:nvCxnSpPr>
            <p:cNvPr id="27" name="Straight Connector 26"/>
            <p:cNvCxnSpPr/>
            <p:nvPr/>
          </p:nvCxnSpPr>
          <p:spPr>
            <a:xfrm flipH="1">
              <a:off x="-76200" y="1352550"/>
              <a:ext cx="152400" cy="11430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4114" name="TextBox 4113"/>
          <p:cNvSpPr txBox="1"/>
          <p:nvPr/>
        </p:nvSpPr>
        <p:spPr>
          <a:xfrm>
            <a:off x="5943600" y="438150"/>
            <a:ext cx="990600" cy="381000"/>
          </a:xfrm>
          <a:prstGeom prst="rect">
            <a:avLst/>
          </a:prstGeom>
          <a:noFill/>
        </p:spPr>
        <p:txBody>
          <a:bodyPr wrap="square" rtlCol="0">
            <a:spAutoFit/>
          </a:bodyPr>
          <a:lstStyle/>
          <a:p>
            <a:r>
              <a:rPr lang="en-US" dirty="0" smtClean="0"/>
              <a:t>GUI</a:t>
            </a:r>
            <a:endParaRPr lang="en-US" dirty="0"/>
          </a:p>
        </p:txBody>
      </p:sp>
      <p:sp>
        <p:nvSpPr>
          <p:cNvPr id="4115" name="TextBox 4114"/>
          <p:cNvSpPr txBox="1"/>
          <p:nvPr/>
        </p:nvSpPr>
        <p:spPr>
          <a:xfrm>
            <a:off x="5181600" y="666750"/>
            <a:ext cx="2133600" cy="1384995"/>
          </a:xfrm>
          <a:prstGeom prst="rect">
            <a:avLst/>
          </a:prstGeom>
          <a:noFill/>
        </p:spPr>
        <p:txBody>
          <a:bodyPr wrap="square" rtlCol="0">
            <a:spAutoFit/>
          </a:bodyPr>
          <a:lstStyle/>
          <a:p>
            <a:pPr marL="285750" indent="-285750">
              <a:buFont typeface="Arial"/>
              <a:buChar char="•"/>
            </a:pPr>
            <a:r>
              <a:rPr lang="en-US" sz="1400" dirty="0" smtClean="0">
                <a:solidFill>
                  <a:srgbClr val="0000FF"/>
                </a:solidFill>
              </a:rPr>
              <a:t>Start/stop</a:t>
            </a:r>
          </a:p>
          <a:p>
            <a:pPr marL="285750" indent="-285750">
              <a:buFont typeface="Arial"/>
              <a:buChar char="•"/>
            </a:pPr>
            <a:r>
              <a:rPr lang="en-US" sz="1400" dirty="0" smtClean="0">
                <a:solidFill>
                  <a:schemeClr val="tx1">
                    <a:lumMod val="95000"/>
                    <a:lumOff val="5000"/>
                  </a:schemeClr>
                </a:solidFill>
              </a:rPr>
              <a:t>Limits</a:t>
            </a:r>
          </a:p>
          <a:p>
            <a:pPr marL="285750" indent="-285750">
              <a:buFont typeface="Arial"/>
              <a:buChar char="•"/>
            </a:pPr>
            <a:r>
              <a:rPr lang="en-US" sz="1400" dirty="0" smtClean="0">
                <a:solidFill>
                  <a:schemeClr val="tx1">
                    <a:lumMod val="95000"/>
                    <a:lumOff val="5000"/>
                  </a:schemeClr>
                </a:solidFill>
              </a:rPr>
              <a:t>Save file location</a:t>
            </a:r>
          </a:p>
          <a:p>
            <a:pPr marL="285750" indent="-285750">
              <a:buFont typeface="Arial"/>
              <a:buChar char="•"/>
            </a:pPr>
            <a:r>
              <a:rPr lang="en-US" sz="1400" dirty="0" smtClean="0">
                <a:solidFill>
                  <a:schemeClr val="tx1">
                    <a:lumMod val="95000"/>
                    <a:lumOff val="5000"/>
                  </a:schemeClr>
                </a:solidFill>
              </a:rPr>
              <a:t>Channel #</a:t>
            </a:r>
          </a:p>
          <a:p>
            <a:pPr marL="285750" indent="-285750">
              <a:buFont typeface="Arial"/>
              <a:buChar char="•"/>
            </a:pPr>
            <a:endParaRPr lang="en-US" sz="1400" dirty="0" smtClean="0"/>
          </a:p>
          <a:p>
            <a:pPr marL="285750" indent="-285750">
              <a:buFont typeface="Arial"/>
              <a:buChar char="•"/>
            </a:pPr>
            <a:endParaRPr lang="en-US" sz="1400" dirty="0"/>
          </a:p>
        </p:txBody>
      </p:sp>
      <p:sp>
        <p:nvSpPr>
          <p:cNvPr id="4136" name="TextBox 4135"/>
          <p:cNvSpPr txBox="1"/>
          <p:nvPr/>
        </p:nvSpPr>
        <p:spPr>
          <a:xfrm>
            <a:off x="1981200" y="1123950"/>
            <a:ext cx="1676400" cy="523220"/>
          </a:xfrm>
          <a:prstGeom prst="rect">
            <a:avLst/>
          </a:prstGeom>
          <a:noFill/>
          <a:ln>
            <a:noFill/>
          </a:ln>
        </p:spPr>
        <p:txBody>
          <a:bodyPr wrap="square" rtlCol="0">
            <a:spAutoFit/>
          </a:bodyPr>
          <a:lstStyle/>
          <a:p>
            <a:pPr algn="ctr"/>
            <a:r>
              <a:rPr lang="en-US" sz="1400" dirty="0" smtClean="0"/>
              <a:t>Serial port interface module</a:t>
            </a:r>
            <a:endParaRPr lang="en-US" sz="1400" dirty="0"/>
          </a:p>
        </p:txBody>
      </p:sp>
      <p:pic>
        <p:nvPicPr>
          <p:cNvPr id="2" name="Picture 1" descr="emptyplot.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20640" y="2194560"/>
            <a:ext cx="2175914" cy="1413692"/>
          </a:xfrm>
          <a:prstGeom prst="rect">
            <a:avLst/>
          </a:prstGeom>
        </p:spPr>
      </p:pic>
      <p:sp>
        <p:nvSpPr>
          <p:cNvPr id="3" name="TextBox 2"/>
          <p:cNvSpPr txBox="1"/>
          <p:nvPr/>
        </p:nvSpPr>
        <p:spPr>
          <a:xfrm>
            <a:off x="76200" y="819150"/>
            <a:ext cx="609600" cy="369332"/>
          </a:xfrm>
          <a:prstGeom prst="rect">
            <a:avLst/>
          </a:prstGeom>
          <a:noFill/>
        </p:spPr>
        <p:txBody>
          <a:bodyPr wrap="square" rtlCol="0">
            <a:spAutoFit/>
          </a:bodyPr>
          <a:lstStyle/>
          <a:p>
            <a:r>
              <a:rPr lang="en-US" dirty="0" smtClean="0"/>
              <a:t>USB</a:t>
            </a:r>
            <a:endParaRPr lang="en-US" dirty="0"/>
          </a:p>
        </p:txBody>
      </p:sp>
      <p:sp>
        <p:nvSpPr>
          <p:cNvPr id="39" name="Rectangle 38"/>
          <p:cNvSpPr/>
          <p:nvPr/>
        </p:nvSpPr>
        <p:spPr>
          <a:xfrm>
            <a:off x="7543800" y="1200150"/>
            <a:ext cx="457200" cy="304800"/>
          </a:xfrm>
          <a:prstGeom prst="rect">
            <a:avLst/>
          </a:prstGeom>
          <a:solidFill>
            <a:srgbClr val="34AC8B"/>
          </a:solidFill>
          <a:ln>
            <a:solidFill>
              <a:srgbClr val="34AC8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8077200" y="1123950"/>
            <a:ext cx="990600" cy="584776"/>
          </a:xfrm>
          <a:prstGeom prst="rect">
            <a:avLst/>
          </a:prstGeom>
          <a:noFill/>
        </p:spPr>
        <p:txBody>
          <a:bodyPr wrap="square" rtlCol="0">
            <a:spAutoFit/>
          </a:bodyPr>
          <a:lstStyle/>
          <a:p>
            <a:r>
              <a:rPr lang="en-US" sz="1600" dirty="0" smtClean="0"/>
              <a:t>Already existing</a:t>
            </a:r>
            <a:endParaRPr lang="en-US" sz="1600" dirty="0"/>
          </a:p>
        </p:txBody>
      </p:sp>
      <p:sp>
        <p:nvSpPr>
          <p:cNvPr id="41" name="Rectangle 40"/>
          <p:cNvSpPr/>
          <p:nvPr/>
        </p:nvSpPr>
        <p:spPr>
          <a:xfrm>
            <a:off x="7543800" y="2038350"/>
            <a:ext cx="457200" cy="304800"/>
          </a:xfrm>
          <a:prstGeom prst="rect">
            <a:avLst/>
          </a:prstGeom>
          <a:solidFill>
            <a:srgbClr val="DFF5FD"/>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8077200" y="1962150"/>
            <a:ext cx="990600" cy="584776"/>
          </a:xfrm>
          <a:prstGeom prst="rect">
            <a:avLst/>
          </a:prstGeom>
          <a:noFill/>
        </p:spPr>
        <p:txBody>
          <a:bodyPr wrap="square" rtlCol="0">
            <a:spAutoFit/>
          </a:bodyPr>
          <a:lstStyle/>
          <a:p>
            <a:pPr algn="ctr"/>
            <a:r>
              <a:rPr lang="en-US" sz="1600" dirty="0" smtClean="0"/>
              <a:t>Need to be built</a:t>
            </a:r>
            <a:endParaRPr lang="en-US" sz="1600" dirty="0"/>
          </a:p>
        </p:txBody>
      </p:sp>
      <p:sp>
        <p:nvSpPr>
          <p:cNvPr id="24" name="Rectangle 23"/>
          <p:cNvSpPr/>
          <p:nvPr/>
        </p:nvSpPr>
        <p:spPr>
          <a:xfrm>
            <a:off x="7543800" y="2800350"/>
            <a:ext cx="457200" cy="304800"/>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8077200" y="2724150"/>
            <a:ext cx="990600" cy="584776"/>
          </a:xfrm>
          <a:prstGeom prst="rect">
            <a:avLst/>
          </a:prstGeom>
          <a:noFill/>
        </p:spPr>
        <p:txBody>
          <a:bodyPr wrap="square" rtlCol="0">
            <a:spAutoFit/>
          </a:bodyPr>
          <a:lstStyle/>
          <a:p>
            <a:pPr algn="ctr"/>
            <a:r>
              <a:rPr lang="en-US" sz="1600" dirty="0" smtClean="0"/>
              <a:t>Active data flow</a:t>
            </a:r>
            <a:endParaRPr lang="en-US" sz="1600" dirty="0"/>
          </a:p>
        </p:txBody>
      </p:sp>
      <p:sp>
        <p:nvSpPr>
          <p:cNvPr id="26" name="Rectangle 25"/>
          <p:cNvSpPr/>
          <p:nvPr/>
        </p:nvSpPr>
        <p:spPr>
          <a:xfrm>
            <a:off x="7543800" y="3638550"/>
            <a:ext cx="457200" cy="304800"/>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8001000" y="3562350"/>
            <a:ext cx="1066800" cy="584776"/>
          </a:xfrm>
          <a:prstGeom prst="rect">
            <a:avLst/>
          </a:prstGeom>
          <a:noFill/>
        </p:spPr>
        <p:txBody>
          <a:bodyPr wrap="square" rtlCol="0">
            <a:spAutoFit/>
          </a:bodyPr>
          <a:lstStyle/>
          <a:p>
            <a:pPr algn="ctr"/>
            <a:r>
              <a:rPr lang="en-US" sz="1600" dirty="0" smtClean="0"/>
              <a:t>User controlled</a:t>
            </a:r>
            <a:endParaRPr lang="en-US" sz="1600" dirty="0"/>
          </a:p>
        </p:txBody>
      </p:sp>
      <p:sp>
        <p:nvSpPr>
          <p:cNvPr id="30" name="TextBox 29"/>
          <p:cNvSpPr txBox="1"/>
          <p:nvPr/>
        </p:nvSpPr>
        <p:spPr>
          <a:xfrm>
            <a:off x="2514600" y="57150"/>
            <a:ext cx="4038600" cy="369332"/>
          </a:xfrm>
          <a:prstGeom prst="rect">
            <a:avLst/>
          </a:prstGeom>
          <a:noFill/>
        </p:spPr>
        <p:txBody>
          <a:bodyPr wrap="square" rtlCol="0">
            <a:spAutoFit/>
          </a:bodyPr>
          <a:lstStyle/>
          <a:p>
            <a:r>
              <a:rPr lang="en-US" dirty="0" smtClean="0"/>
              <a:t>External Computer (Windows)</a:t>
            </a:r>
            <a:endParaRPr lang="en-US" dirty="0"/>
          </a:p>
        </p:txBody>
      </p:sp>
      <p:sp>
        <p:nvSpPr>
          <p:cNvPr id="32" name="Rectangle 31"/>
          <p:cNvSpPr/>
          <p:nvPr/>
        </p:nvSpPr>
        <p:spPr>
          <a:xfrm>
            <a:off x="609600" y="438150"/>
            <a:ext cx="6858000" cy="4114800"/>
          </a:xfrm>
          <a:prstGeom prst="rect">
            <a:avLst/>
          </a:prstGeom>
          <a:noFill/>
          <a:ln w="25400">
            <a:solidFill>
              <a:schemeClr val="tx2">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flipH="1">
            <a:off x="3581400" y="1352550"/>
            <a:ext cx="1447800" cy="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47" name="Oval 46"/>
          <p:cNvSpPr/>
          <p:nvPr/>
        </p:nvSpPr>
        <p:spPr>
          <a:xfrm>
            <a:off x="3276600" y="2343150"/>
            <a:ext cx="1219200" cy="533400"/>
          </a:xfrm>
          <a:prstGeom prst="ellipse">
            <a:avLst/>
          </a:prstGeom>
          <a:solidFill>
            <a:srgbClr val="DFF5FD"/>
          </a:solidFill>
          <a:ln>
            <a:solidFill>
              <a:srgbClr val="DFF5F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3276600" y="3028950"/>
            <a:ext cx="1219200" cy="533400"/>
          </a:xfrm>
          <a:prstGeom prst="ellipse">
            <a:avLst/>
          </a:prstGeom>
          <a:solidFill>
            <a:srgbClr val="DFF5FD"/>
          </a:solidFill>
          <a:ln>
            <a:solidFill>
              <a:srgbClr val="DFF5F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3200400" y="3714750"/>
            <a:ext cx="1371600" cy="762000"/>
          </a:xfrm>
          <a:prstGeom prst="rect">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Arrow Connector 52"/>
          <p:cNvCxnSpPr/>
          <p:nvPr/>
        </p:nvCxnSpPr>
        <p:spPr>
          <a:xfrm>
            <a:off x="3886200" y="3562350"/>
            <a:ext cx="0" cy="1524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3429000" y="3028950"/>
            <a:ext cx="990600" cy="523220"/>
          </a:xfrm>
          <a:prstGeom prst="rect">
            <a:avLst/>
          </a:prstGeom>
          <a:noFill/>
          <a:ln>
            <a:noFill/>
          </a:ln>
        </p:spPr>
        <p:txBody>
          <a:bodyPr wrap="square" rtlCol="0">
            <a:spAutoFit/>
          </a:bodyPr>
          <a:lstStyle/>
          <a:p>
            <a:pPr algn="ctr"/>
            <a:r>
              <a:rPr lang="en-US" sz="1400" dirty="0" smtClean="0"/>
              <a:t>Raw Data Storage</a:t>
            </a:r>
            <a:endParaRPr lang="en-US" sz="1400" dirty="0"/>
          </a:p>
        </p:txBody>
      </p:sp>
      <p:sp>
        <p:nvSpPr>
          <p:cNvPr id="55" name="TextBox 54"/>
          <p:cNvSpPr txBox="1"/>
          <p:nvPr/>
        </p:nvSpPr>
        <p:spPr>
          <a:xfrm>
            <a:off x="3429000" y="2343150"/>
            <a:ext cx="990600" cy="523220"/>
          </a:xfrm>
          <a:prstGeom prst="rect">
            <a:avLst/>
          </a:prstGeom>
          <a:noFill/>
        </p:spPr>
        <p:txBody>
          <a:bodyPr wrap="square" rtlCol="0">
            <a:spAutoFit/>
          </a:bodyPr>
          <a:lstStyle/>
          <a:p>
            <a:pPr algn="ctr"/>
            <a:r>
              <a:rPr lang="en-US" sz="1400" dirty="0" smtClean="0"/>
              <a:t>Limit Checking</a:t>
            </a:r>
            <a:endParaRPr lang="en-US" sz="1400" dirty="0"/>
          </a:p>
        </p:txBody>
      </p:sp>
      <p:sp>
        <p:nvSpPr>
          <p:cNvPr id="56" name="TextBox 55"/>
          <p:cNvSpPr txBox="1"/>
          <p:nvPr/>
        </p:nvSpPr>
        <p:spPr>
          <a:xfrm>
            <a:off x="3581400" y="3867150"/>
            <a:ext cx="533400" cy="369332"/>
          </a:xfrm>
          <a:prstGeom prst="rect">
            <a:avLst/>
          </a:prstGeom>
          <a:noFill/>
        </p:spPr>
        <p:txBody>
          <a:bodyPr wrap="square" rtlCol="0">
            <a:spAutoFit/>
          </a:bodyPr>
          <a:lstStyle/>
          <a:p>
            <a:r>
              <a:rPr lang="en-US" dirty="0" smtClean="0"/>
              <a:t>FFT</a:t>
            </a:r>
            <a:endParaRPr lang="en-US" dirty="0"/>
          </a:p>
        </p:txBody>
      </p:sp>
      <p:cxnSp>
        <p:nvCxnSpPr>
          <p:cNvPr id="21" name="Straight Connector 20"/>
          <p:cNvCxnSpPr>
            <a:stCxn id="49" idx="3"/>
          </p:cNvCxnSpPr>
          <p:nvPr/>
        </p:nvCxnSpPr>
        <p:spPr>
          <a:xfrm>
            <a:off x="4572000" y="4095750"/>
            <a:ext cx="1600200" cy="0"/>
          </a:xfrm>
          <a:prstGeom prst="line">
            <a:avLst/>
          </a:prstGeom>
          <a:ln>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endCxn id="17" idx="2"/>
          </p:cNvCxnSpPr>
          <p:nvPr/>
        </p:nvCxnSpPr>
        <p:spPr>
          <a:xfrm flipV="1">
            <a:off x="6172200" y="3638550"/>
            <a:ext cx="0" cy="4572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pic>
        <p:nvPicPr>
          <p:cNvPr id="60" name="Picture 59" descr="notebook_fft_pt1.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20640" y="2194560"/>
            <a:ext cx="2176272" cy="1413925"/>
          </a:xfrm>
          <a:prstGeom prst="rect">
            <a:avLst/>
          </a:prstGeom>
        </p:spPr>
      </p:pic>
      <p:pic>
        <p:nvPicPr>
          <p:cNvPr id="61" name="Picture 60" descr="notebook_fft_pt3.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120641" y="2194561"/>
            <a:ext cx="2176272" cy="1413925"/>
          </a:xfrm>
          <a:prstGeom prst="rect">
            <a:avLst/>
          </a:prstGeom>
        </p:spPr>
      </p:pic>
      <p:pic>
        <p:nvPicPr>
          <p:cNvPr id="62" name="Picture 61" descr="notebook_fft.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120640" y="2194560"/>
            <a:ext cx="2176272" cy="1413925"/>
          </a:xfrm>
          <a:prstGeom prst="rect">
            <a:avLst/>
          </a:prstGeom>
        </p:spPr>
      </p:pic>
      <p:sp>
        <p:nvSpPr>
          <p:cNvPr id="63" name="TextBox 62"/>
          <p:cNvSpPr txBox="1"/>
          <p:nvPr/>
        </p:nvSpPr>
        <p:spPr>
          <a:xfrm>
            <a:off x="3886200" y="895350"/>
            <a:ext cx="685800" cy="369332"/>
          </a:xfrm>
          <a:prstGeom prst="rect">
            <a:avLst/>
          </a:prstGeom>
          <a:noFill/>
        </p:spPr>
        <p:txBody>
          <a:bodyPr wrap="square" rtlCol="0">
            <a:spAutoFit/>
          </a:bodyPr>
          <a:lstStyle/>
          <a:p>
            <a:r>
              <a:rPr lang="en-US" dirty="0" smtClean="0">
                <a:solidFill>
                  <a:srgbClr val="0000FF"/>
                </a:solidFill>
              </a:rPr>
              <a:t>Stop</a:t>
            </a:r>
            <a:endParaRPr lang="en-US" dirty="0">
              <a:solidFill>
                <a:srgbClr val="0000FF"/>
              </a:solidFill>
            </a:endParaRPr>
          </a:p>
        </p:txBody>
      </p:sp>
      <p:cxnSp>
        <p:nvCxnSpPr>
          <p:cNvPr id="66" name="Straight Arrow Connector 65"/>
          <p:cNvCxnSpPr/>
          <p:nvPr/>
        </p:nvCxnSpPr>
        <p:spPr>
          <a:xfrm>
            <a:off x="838200" y="1352550"/>
            <a:ext cx="1143000" cy="0"/>
          </a:xfrm>
          <a:prstGeom prst="straightConnector1">
            <a:avLst/>
          </a:prstGeom>
          <a:ln w="25400">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71" idx="2"/>
            <a:endCxn id="65" idx="0"/>
          </p:cNvCxnSpPr>
          <p:nvPr/>
        </p:nvCxnSpPr>
        <p:spPr>
          <a:xfrm>
            <a:off x="1409700" y="2866370"/>
            <a:ext cx="0" cy="61978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762000" y="2343150"/>
            <a:ext cx="1295400" cy="523220"/>
          </a:xfrm>
          <a:prstGeom prst="rect">
            <a:avLst/>
          </a:prstGeom>
          <a:solidFill>
            <a:srgbClr val="DFF5FD"/>
          </a:solidFill>
          <a:ln>
            <a:solidFill>
              <a:srgbClr val="FFFFFF"/>
            </a:solidFill>
          </a:ln>
        </p:spPr>
        <p:txBody>
          <a:bodyPr wrap="square" rtlCol="0">
            <a:spAutoFit/>
          </a:bodyPr>
          <a:lstStyle/>
          <a:p>
            <a:pPr algn="ctr"/>
            <a:r>
              <a:rPr lang="en-US" sz="1400" dirty="0" smtClean="0"/>
              <a:t>“Save report? (Y/N)” Query</a:t>
            </a:r>
            <a:endParaRPr lang="en-US" sz="1400" dirty="0"/>
          </a:p>
        </p:txBody>
      </p:sp>
      <p:sp>
        <p:nvSpPr>
          <p:cNvPr id="74" name="TextBox 73"/>
          <p:cNvSpPr txBox="1"/>
          <p:nvPr/>
        </p:nvSpPr>
        <p:spPr>
          <a:xfrm>
            <a:off x="762000" y="3562350"/>
            <a:ext cx="1295400" cy="523220"/>
          </a:xfrm>
          <a:prstGeom prst="rect">
            <a:avLst/>
          </a:prstGeom>
          <a:noFill/>
        </p:spPr>
        <p:txBody>
          <a:bodyPr wrap="square" rtlCol="0">
            <a:spAutoFit/>
          </a:bodyPr>
          <a:lstStyle/>
          <a:p>
            <a:pPr algn="ctr"/>
            <a:r>
              <a:rPr lang="en-US" sz="1400" dirty="0" smtClean="0"/>
              <a:t>Export to Excel ‘.</a:t>
            </a:r>
            <a:r>
              <a:rPr lang="en-US" sz="1400" dirty="0" err="1" smtClean="0"/>
              <a:t>xls</a:t>
            </a:r>
            <a:r>
              <a:rPr lang="en-US" sz="1400" dirty="0" smtClean="0"/>
              <a:t>’</a:t>
            </a:r>
            <a:endParaRPr lang="en-US" sz="1400" dirty="0"/>
          </a:p>
        </p:txBody>
      </p:sp>
      <p:cxnSp>
        <p:nvCxnSpPr>
          <p:cNvPr id="38" name="Elbow Connector 37"/>
          <p:cNvCxnSpPr>
            <a:endCxn id="71" idx="0"/>
          </p:cNvCxnSpPr>
          <p:nvPr/>
        </p:nvCxnSpPr>
        <p:spPr>
          <a:xfrm rot="10800000" flipV="1">
            <a:off x="1409700" y="1809750"/>
            <a:ext cx="2857500" cy="533400"/>
          </a:xfrm>
          <a:prstGeom prst="bentConnector2">
            <a:avLst/>
          </a:prstGeom>
          <a:ln w="3175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4267200" y="1352550"/>
            <a:ext cx="0" cy="45720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H="1">
            <a:off x="4267200" y="1352550"/>
            <a:ext cx="762000" cy="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sp>
        <p:nvSpPr>
          <p:cNvPr id="86" name="TextBox 85"/>
          <p:cNvSpPr txBox="1"/>
          <p:nvPr/>
        </p:nvSpPr>
        <p:spPr>
          <a:xfrm>
            <a:off x="5638800" y="1885950"/>
            <a:ext cx="1066800" cy="369332"/>
          </a:xfrm>
          <a:prstGeom prst="rect">
            <a:avLst/>
          </a:prstGeom>
          <a:noFill/>
        </p:spPr>
        <p:txBody>
          <a:bodyPr wrap="square" rtlCol="0">
            <a:spAutoFit/>
          </a:bodyPr>
          <a:lstStyle/>
          <a:p>
            <a:r>
              <a:rPr lang="en-US" dirty="0" smtClean="0"/>
              <a:t>PSD Plots</a:t>
            </a:r>
            <a:endParaRPr lang="en-US" dirty="0"/>
          </a:p>
        </p:txBody>
      </p:sp>
    </p:spTree>
    <p:extLst>
      <p:ext uri="{BB962C8B-B14F-4D97-AF65-F5344CB8AC3E}">
        <p14:creationId xmlns:p14="http://schemas.microsoft.com/office/powerpoint/2010/main" val="15008289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p:cNvSpPr/>
          <p:nvPr/>
        </p:nvSpPr>
        <p:spPr>
          <a:xfrm>
            <a:off x="762000" y="3486150"/>
            <a:ext cx="1295400" cy="609600"/>
          </a:xfrm>
          <a:prstGeom prst="rect">
            <a:avLst/>
          </a:prstGeom>
          <a:solidFill>
            <a:srgbClr val="34AC8B"/>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640" y="2224858"/>
            <a:ext cx="2175913" cy="1413691"/>
          </a:xfrm>
          <a:prstGeom prst="rect">
            <a:avLst/>
          </a:prstGeom>
        </p:spPr>
      </p:pic>
      <p:sp>
        <p:nvSpPr>
          <p:cNvPr id="18" name="Rectangle 17"/>
          <p:cNvSpPr/>
          <p:nvPr/>
        </p:nvSpPr>
        <p:spPr>
          <a:xfrm>
            <a:off x="5029200" y="514350"/>
            <a:ext cx="2362200" cy="3200400"/>
          </a:xfrm>
          <a:prstGeom prst="rect">
            <a:avLst/>
          </a:prstGeom>
          <a:solidFill>
            <a:schemeClr val="accent2">
              <a:lumMod val="20000"/>
              <a:lumOff val="80000"/>
            </a:schemeClr>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97" name="Picture 2"/>
          <p:cNvPicPr>
            <a:picLocks noChangeAspect="1" noChangeArrowheads="1"/>
          </p:cNvPicPr>
          <p:nvPr/>
        </p:nvPicPr>
        <p:blipFill>
          <a:blip r:embed="rId4">
            <a:extLst>
              <a:ext uri="{28A0092B-C50C-407E-A947-70E740481C1C}">
                <a14:useLocalDpi xmlns:a14="http://schemas.microsoft.com/office/drawing/2010/main" val="0"/>
              </a:ext>
            </a:extLst>
          </a:blip>
          <a:srcRect t="20454"/>
          <a:stretch>
            <a:fillRect/>
          </a:stretch>
        </p:blipFill>
        <p:spPr bwMode="auto">
          <a:xfrm>
            <a:off x="0" y="0"/>
            <a:ext cx="1219200"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0388" y="0"/>
            <a:ext cx="9636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3" name="Rectangle 12"/>
          <p:cNvSpPr/>
          <p:nvPr/>
        </p:nvSpPr>
        <p:spPr>
          <a:xfrm>
            <a:off x="1981200" y="1123950"/>
            <a:ext cx="1600200" cy="533400"/>
          </a:xfrm>
          <a:prstGeom prst="rect">
            <a:avLst/>
          </a:prstGeom>
          <a:solidFill>
            <a:schemeClr val="accent4">
              <a:lumMod val="75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105400" y="1809750"/>
            <a:ext cx="2209800" cy="1828800"/>
          </a:xfrm>
          <a:prstGeom prst="rect">
            <a:avLst/>
          </a:prstGeom>
          <a:solidFill>
            <a:srgbClr val="34AC8B"/>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13" name="Group 4112"/>
          <p:cNvGrpSpPr/>
          <p:nvPr/>
        </p:nvGrpSpPr>
        <p:grpSpPr>
          <a:xfrm>
            <a:off x="-76200" y="1027467"/>
            <a:ext cx="846516" cy="1468083"/>
            <a:chOff x="-76200" y="1027467"/>
            <a:chExt cx="846516" cy="1468083"/>
          </a:xfrm>
        </p:grpSpPr>
        <p:pic>
          <p:nvPicPr>
            <p:cNvPr id="6" name="Picture 5" descr="usb_PNG8830.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8155137">
              <a:off x="132118" y="1027467"/>
              <a:ext cx="638198" cy="638198"/>
            </a:xfrm>
            <a:prstGeom prst="rect">
              <a:avLst/>
            </a:prstGeom>
            <a:ln>
              <a:noFill/>
            </a:ln>
          </p:spPr>
        </p:pic>
        <p:cxnSp>
          <p:nvCxnSpPr>
            <p:cNvPr id="27" name="Straight Connector 26"/>
            <p:cNvCxnSpPr/>
            <p:nvPr/>
          </p:nvCxnSpPr>
          <p:spPr>
            <a:xfrm flipH="1">
              <a:off x="-76200" y="1352550"/>
              <a:ext cx="152400" cy="11430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4114" name="TextBox 4113"/>
          <p:cNvSpPr txBox="1"/>
          <p:nvPr/>
        </p:nvSpPr>
        <p:spPr>
          <a:xfrm>
            <a:off x="5943600" y="438150"/>
            <a:ext cx="990600" cy="381000"/>
          </a:xfrm>
          <a:prstGeom prst="rect">
            <a:avLst/>
          </a:prstGeom>
          <a:noFill/>
        </p:spPr>
        <p:txBody>
          <a:bodyPr wrap="square" rtlCol="0">
            <a:spAutoFit/>
          </a:bodyPr>
          <a:lstStyle/>
          <a:p>
            <a:r>
              <a:rPr lang="en-US" dirty="0" smtClean="0"/>
              <a:t>GUI</a:t>
            </a:r>
            <a:endParaRPr lang="en-US" dirty="0"/>
          </a:p>
        </p:txBody>
      </p:sp>
      <p:sp>
        <p:nvSpPr>
          <p:cNvPr id="4115" name="TextBox 4114"/>
          <p:cNvSpPr txBox="1"/>
          <p:nvPr/>
        </p:nvSpPr>
        <p:spPr>
          <a:xfrm>
            <a:off x="5181600" y="666750"/>
            <a:ext cx="2133600" cy="1384995"/>
          </a:xfrm>
          <a:prstGeom prst="rect">
            <a:avLst/>
          </a:prstGeom>
          <a:noFill/>
        </p:spPr>
        <p:txBody>
          <a:bodyPr wrap="square" rtlCol="0">
            <a:spAutoFit/>
          </a:bodyPr>
          <a:lstStyle/>
          <a:p>
            <a:pPr marL="285750" indent="-285750">
              <a:buFont typeface="Arial"/>
              <a:buChar char="•"/>
            </a:pPr>
            <a:r>
              <a:rPr lang="en-US" sz="1400" dirty="0" smtClean="0">
                <a:solidFill>
                  <a:srgbClr val="0000FF"/>
                </a:solidFill>
              </a:rPr>
              <a:t>Start/stop</a:t>
            </a:r>
          </a:p>
          <a:p>
            <a:pPr marL="285750" indent="-285750">
              <a:buFont typeface="Arial"/>
              <a:buChar char="•"/>
            </a:pPr>
            <a:r>
              <a:rPr lang="en-US" sz="1400" dirty="0" smtClean="0">
                <a:solidFill>
                  <a:schemeClr val="tx1">
                    <a:lumMod val="95000"/>
                    <a:lumOff val="5000"/>
                  </a:schemeClr>
                </a:solidFill>
              </a:rPr>
              <a:t>Limits</a:t>
            </a:r>
          </a:p>
          <a:p>
            <a:pPr marL="285750" indent="-285750">
              <a:buFont typeface="Arial"/>
              <a:buChar char="•"/>
            </a:pPr>
            <a:r>
              <a:rPr lang="en-US" sz="1400" dirty="0" smtClean="0">
                <a:solidFill>
                  <a:schemeClr val="tx1">
                    <a:lumMod val="95000"/>
                    <a:lumOff val="5000"/>
                  </a:schemeClr>
                </a:solidFill>
              </a:rPr>
              <a:t>Save file location</a:t>
            </a:r>
          </a:p>
          <a:p>
            <a:pPr marL="285750" indent="-285750">
              <a:buFont typeface="Arial"/>
              <a:buChar char="•"/>
            </a:pPr>
            <a:r>
              <a:rPr lang="en-US" sz="1400" dirty="0" smtClean="0">
                <a:solidFill>
                  <a:schemeClr val="tx1">
                    <a:lumMod val="95000"/>
                    <a:lumOff val="5000"/>
                  </a:schemeClr>
                </a:solidFill>
              </a:rPr>
              <a:t>Channel #</a:t>
            </a:r>
          </a:p>
          <a:p>
            <a:pPr marL="285750" indent="-285750">
              <a:buFont typeface="Arial"/>
              <a:buChar char="•"/>
            </a:pPr>
            <a:endParaRPr lang="en-US" sz="1400" dirty="0" smtClean="0"/>
          </a:p>
          <a:p>
            <a:pPr marL="285750" indent="-285750">
              <a:buFont typeface="Arial"/>
              <a:buChar char="•"/>
            </a:pPr>
            <a:endParaRPr lang="en-US" sz="1400" dirty="0"/>
          </a:p>
        </p:txBody>
      </p:sp>
      <p:sp>
        <p:nvSpPr>
          <p:cNvPr id="4136" name="TextBox 4135"/>
          <p:cNvSpPr txBox="1"/>
          <p:nvPr/>
        </p:nvSpPr>
        <p:spPr>
          <a:xfrm>
            <a:off x="1981200" y="1123950"/>
            <a:ext cx="1676400" cy="523220"/>
          </a:xfrm>
          <a:prstGeom prst="rect">
            <a:avLst/>
          </a:prstGeom>
          <a:noFill/>
          <a:ln>
            <a:noFill/>
          </a:ln>
        </p:spPr>
        <p:txBody>
          <a:bodyPr wrap="square" rtlCol="0">
            <a:spAutoFit/>
          </a:bodyPr>
          <a:lstStyle/>
          <a:p>
            <a:pPr algn="ctr"/>
            <a:r>
              <a:rPr lang="en-US" sz="1400" dirty="0" smtClean="0"/>
              <a:t>Serial port interface module</a:t>
            </a:r>
            <a:endParaRPr lang="en-US" sz="1400" dirty="0"/>
          </a:p>
        </p:txBody>
      </p:sp>
      <p:pic>
        <p:nvPicPr>
          <p:cNvPr id="2" name="Picture 1" descr="emptyplot.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20640" y="2194560"/>
            <a:ext cx="2175914" cy="1413692"/>
          </a:xfrm>
          <a:prstGeom prst="rect">
            <a:avLst/>
          </a:prstGeom>
        </p:spPr>
      </p:pic>
      <p:sp>
        <p:nvSpPr>
          <p:cNvPr id="3" name="TextBox 2"/>
          <p:cNvSpPr txBox="1"/>
          <p:nvPr/>
        </p:nvSpPr>
        <p:spPr>
          <a:xfrm>
            <a:off x="76200" y="819150"/>
            <a:ext cx="609600" cy="369332"/>
          </a:xfrm>
          <a:prstGeom prst="rect">
            <a:avLst/>
          </a:prstGeom>
          <a:noFill/>
        </p:spPr>
        <p:txBody>
          <a:bodyPr wrap="square" rtlCol="0">
            <a:spAutoFit/>
          </a:bodyPr>
          <a:lstStyle/>
          <a:p>
            <a:r>
              <a:rPr lang="en-US" dirty="0" smtClean="0"/>
              <a:t>USB</a:t>
            </a:r>
            <a:endParaRPr lang="en-US" dirty="0"/>
          </a:p>
        </p:txBody>
      </p:sp>
      <p:sp>
        <p:nvSpPr>
          <p:cNvPr id="39" name="Rectangle 38"/>
          <p:cNvSpPr/>
          <p:nvPr/>
        </p:nvSpPr>
        <p:spPr>
          <a:xfrm>
            <a:off x="7543800" y="1200150"/>
            <a:ext cx="457200" cy="304800"/>
          </a:xfrm>
          <a:prstGeom prst="rect">
            <a:avLst/>
          </a:prstGeom>
          <a:solidFill>
            <a:srgbClr val="34AC8B"/>
          </a:solidFill>
          <a:ln>
            <a:solidFill>
              <a:srgbClr val="34AC8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8077200" y="1123950"/>
            <a:ext cx="990600" cy="584776"/>
          </a:xfrm>
          <a:prstGeom prst="rect">
            <a:avLst/>
          </a:prstGeom>
          <a:noFill/>
        </p:spPr>
        <p:txBody>
          <a:bodyPr wrap="square" rtlCol="0">
            <a:spAutoFit/>
          </a:bodyPr>
          <a:lstStyle/>
          <a:p>
            <a:r>
              <a:rPr lang="en-US" sz="1600" dirty="0" smtClean="0"/>
              <a:t>Already existing</a:t>
            </a:r>
            <a:endParaRPr lang="en-US" sz="1600" dirty="0"/>
          </a:p>
        </p:txBody>
      </p:sp>
      <p:sp>
        <p:nvSpPr>
          <p:cNvPr id="41" name="Rectangle 40"/>
          <p:cNvSpPr/>
          <p:nvPr/>
        </p:nvSpPr>
        <p:spPr>
          <a:xfrm>
            <a:off x="7543800" y="2038350"/>
            <a:ext cx="457200" cy="304800"/>
          </a:xfrm>
          <a:prstGeom prst="rect">
            <a:avLst/>
          </a:prstGeom>
          <a:solidFill>
            <a:srgbClr val="DFF5FD"/>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8077200" y="1962150"/>
            <a:ext cx="990600" cy="584776"/>
          </a:xfrm>
          <a:prstGeom prst="rect">
            <a:avLst/>
          </a:prstGeom>
          <a:noFill/>
        </p:spPr>
        <p:txBody>
          <a:bodyPr wrap="square" rtlCol="0">
            <a:spAutoFit/>
          </a:bodyPr>
          <a:lstStyle/>
          <a:p>
            <a:pPr algn="ctr"/>
            <a:r>
              <a:rPr lang="en-US" sz="1600" dirty="0" smtClean="0"/>
              <a:t>Need to be built</a:t>
            </a:r>
            <a:endParaRPr lang="en-US" sz="1600" dirty="0"/>
          </a:p>
        </p:txBody>
      </p:sp>
      <p:sp>
        <p:nvSpPr>
          <p:cNvPr id="24" name="Rectangle 23"/>
          <p:cNvSpPr/>
          <p:nvPr/>
        </p:nvSpPr>
        <p:spPr>
          <a:xfrm>
            <a:off x="7543800" y="2800350"/>
            <a:ext cx="457200" cy="304800"/>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8077200" y="2724150"/>
            <a:ext cx="990600" cy="584776"/>
          </a:xfrm>
          <a:prstGeom prst="rect">
            <a:avLst/>
          </a:prstGeom>
          <a:noFill/>
        </p:spPr>
        <p:txBody>
          <a:bodyPr wrap="square" rtlCol="0">
            <a:spAutoFit/>
          </a:bodyPr>
          <a:lstStyle/>
          <a:p>
            <a:pPr algn="ctr"/>
            <a:r>
              <a:rPr lang="en-US" sz="1600" dirty="0" smtClean="0"/>
              <a:t>Active data flow</a:t>
            </a:r>
            <a:endParaRPr lang="en-US" sz="1600" dirty="0"/>
          </a:p>
        </p:txBody>
      </p:sp>
      <p:sp>
        <p:nvSpPr>
          <p:cNvPr id="26" name="Rectangle 25"/>
          <p:cNvSpPr/>
          <p:nvPr/>
        </p:nvSpPr>
        <p:spPr>
          <a:xfrm>
            <a:off x="7543800" y="3638550"/>
            <a:ext cx="457200" cy="304800"/>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8001000" y="3562350"/>
            <a:ext cx="1066800" cy="584776"/>
          </a:xfrm>
          <a:prstGeom prst="rect">
            <a:avLst/>
          </a:prstGeom>
          <a:noFill/>
        </p:spPr>
        <p:txBody>
          <a:bodyPr wrap="square" rtlCol="0">
            <a:spAutoFit/>
          </a:bodyPr>
          <a:lstStyle/>
          <a:p>
            <a:pPr algn="ctr"/>
            <a:r>
              <a:rPr lang="en-US" sz="1600" dirty="0" smtClean="0"/>
              <a:t>User controlled</a:t>
            </a:r>
            <a:endParaRPr lang="en-US" sz="1600" dirty="0"/>
          </a:p>
        </p:txBody>
      </p:sp>
      <p:sp>
        <p:nvSpPr>
          <p:cNvPr id="30" name="TextBox 29"/>
          <p:cNvSpPr txBox="1"/>
          <p:nvPr/>
        </p:nvSpPr>
        <p:spPr>
          <a:xfrm>
            <a:off x="2514600" y="57150"/>
            <a:ext cx="4038600" cy="369332"/>
          </a:xfrm>
          <a:prstGeom prst="rect">
            <a:avLst/>
          </a:prstGeom>
          <a:noFill/>
        </p:spPr>
        <p:txBody>
          <a:bodyPr wrap="square" rtlCol="0">
            <a:spAutoFit/>
          </a:bodyPr>
          <a:lstStyle/>
          <a:p>
            <a:r>
              <a:rPr lang="en-US" dirty="0" smtClean="0"/>
              <a:t>External Computer (Windows)</a:t>
            </a:r>
            <a:endParaRPr lang="en-US" dirty="0"/>
          </a:p>
        </p:txBody>
      </p:sp>
      <p:sp>
        <p:nvSpPr>
          <p:cNvPr id="32" name="Rectangle 31"/>
          <p:cNvSpPr/>
          <p:nvPr/>
        </p:nvSpPr>
        <p:spPr>
          <a:xfrm>
            <a:off x="609600" y="438150"/>
            <a:ext cx="6858000" cy="4114800"/>
          </a:xfrm>
          <a:prstGeom prst="rect">
            <a:avLst/>
          </a:prstGeom>
          <a:noFill/>
          <a:ln w="25400">
            <a:solidFill>
              <a:schemeClr val="tx2">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flipH="1">
            <a:off x="3581400" y="1352550"/>
            <a:ext cx="1447800" cy="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47" name="Oval 46"/>
          <p:cNvSpPr/>
          <p:nvPr/>
        </p:nvSpPr>
        <p:spPr>
          <a:xfrm>
            <a:off x="3276600" y="2343150"/>
            <a:ext cx="1219200" cy="533400"/>
          </a:xfrm>
          <a:prstGeom prst="ellipse">
            <a:avLst/>
          </a:prstGeom>
          <a:solidFill>
            <a:srgbClr val="DFF5FD"/>
          </a:solidFill>
          <a:ln>
            <a:solidFill>
              <a:srgbClr val="DFF5F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3276600" y="3028950"/>
            <a:ext cx="1219200" cy="533400"/>
          </a:xfrm>
          <a:prstGeom prst="ellipse">
            <a:avLst/>
          </a:prstGeom>
          <a:solidFill>
            <a:srgbClr val="DFF5FD"/>
          </a:solidFill>
          <a:ln>
            <a:solidFill>
              <a:srgbClr val="DFF5F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3200400" y="3714750"/>
            <a:ext cx="1371600" cy="762000"/>
          </a:xfrm>
          <a:prstGeom prst="rect">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Arrow Connector 52"/>
          <p:cNvCxnSpPr/>
          <p:nvPr/>
        </p:nvCxnSpPr>
        <p:spPr>
          <a:xfrm>
            <a:off x="3886200" y="3562350"/>
            <a:ext cx="0" cy="1524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3429000" y="3028950"/>
            <a:ext cx="990600" cy="523220"/>
          </a:xfrm>
          <a:prstGeom prst="rect">
            <a:avLst/>
          </a:prstGeom>
          <a:noFill/>
          <a:ln>
            <a:noFill/>
          </a:ln>
        </p:spPr>
        <p:txBody>
          <a:bodyPr wrap="square" rtlCol="0">
            <a:spAutoFit/>
          </a:bodyPr>
          <a:lstStyle/>
          <a:p>
            <a:pPr algn="ctr"/>
            <a:r>
              <a:rPr lang="en-US" sz="1400" dirty="0" smtClean="0"/>
              <a:t>Raw Data Storage</a:t>
            </a:r>
            <a:endParaRPr lang="en-US" sz="1400" dirty="0"/>
          </a:p>
        </p:txBody>
      </p:sp>
      <p:sp>
        <p:nvSpPr>
          <p:cNvPr id="55" name="TextBox 54"/>
          <p:cNvSpPr txBox="1"/>
          <p:nvPr/>
        </p:nvSpPr>
        <p:spPr>
          <a:xfrm>
            <a:off x="3429000" y="2343150"/>
            <a:ext cx="990600" cy="523220"/>
          </a:xfrm>
          <a:prstGeom prst="rect">
            <a:avLst/>
          </a:prstGeom>
          <a:noFill/>
        </p:spPr>
        <p:txBody>
          <a:bodyPr wrap="square" rtlCol="0">
            <a:spAutoFit/>
          </a:bodyPr>
          <a:lstStyle/>
          <a:p>
            <a:pPr algn="ctr"/>
            <a:r>
              <a:rPr lang="en-US" sz="1400" dirty="0" smtClean="0"/>
              <a:t>Limit Checking</a:t>
            </a:r>
            <a:endParaRPr lang="en-US" sz="1400" dirty="0"/>
          </a:p>
        </p:txBody>
      </p:sp>
      <p:sp>
        <p:nvSpPr>
          <p:cNvPr id="56" name="TextBox 55"/>
          <p:cNvSpPr txBox="1"/>
          <p:nvPr/>
        </p:nvSpPr>
        <p:spPr>
          <a:xfrm>
            <a:off x="3581400" y="3867150"/>
            <a:ext cx="533400" cy="369332"/>
          </a:xfrm>
          <a:prstGeom prst="rect">
            <a:avLst/>
          </a:prstGeom>
          <a:noFill/>
        </p:spPr>
        <p:txBody>
          <a:bodyPr wrap="square" rtlCol="0">
            <a:spAutoFit/>
          </a:bodyPr>
          <a:lstStyle/>
          <a:p>
            <a:r>
              <a:rPr lang="en-US" dirty="0" smtClean="0"/>
              <a:t>FFT</a:t>
            </a:r>
            <a:endParaRPr lang="en-US" dirty="0"/>
          </a:p>
        </p:txBody>
      </p:sp>
      <p:cxnSp>
        <p:nvCxnSpPr>
          <p:cNvPr id="21" name="Straight Connector 20"/>
          <p:cNvCxnSpPr>
            <a:stCxn id="49" idx="3"/>
          </p:cNvCxnSpPr>
          <p:nvPr/>
        </p:nvCxnSpPr>
        <p:spPr>
          <a:xfrm>
            <a:off x="4572000" y="4095750"/>
            <a:ext cx="1600200" cy="0"/>
          </a:xfrm>
          <a:prstGeom prst="line">
            <a:avLst/>
          </a:prstGeom>
          <a:ln>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endCxn id="17" idx="2"/>
          </p:cNvCxnSpPr>
          <p:nvPr/>
        </p:nvCxnSpPr>
        <p:spPr>
          <a:xfrm flipV="1">
            <a:off x="6172200" y="3638550"/>
            <a:ext cx="0" cy="4572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pic>
        <p:nvPicPr>
          <p:cNvPr id="60" name="Picture 59" descr="notebook_fft_pt1.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20640" y="2194560"/>
            <a:ext cx="2176272" cy="1413925"/>
          </a:xfrm>
          <a:prstGeom prst="rect">
            <a:avLst/>
          </a:prstGeom>
        </p:spPr>
      </p:pic>
      <p:pic>
        <p:nvPicPr>
          <p:cNvPr id="61" name="Picture 60" descr="notebook_fft_pt3.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120641" y="2194561"/>
            <a:ext cx="2176272" cy="1413925"/>
          </a:xfrm>
          <a:prstGeom prst="rect">
            <a:avLst/>
          </a:prstGeom>
        </p:spPr>
      </p:pic>
      <p:pic>
        <p:nvPicPr>
          <p:cNvPr id="62" name="Picture 61" descr="notebook_fft.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120640" y="2194560"/>
            <a:ext cx="2176272" cy="1413925"/>
          </a:xfrm>
          <a:prstGeom prst="rect">
            <a:avLst/>
          </a:prstGeom>
        </p:spPr>
      </p:pic>
      <p:sp>
        <p:nvSpPr>
          <p:cNvPr id="63" name="TextBox 62"/>
          <p:cNvSpPr txBox="1"/>
          <p:nvPr/>
        </p:nvSpPr>
        <p:spPr>
          <a:xfrm>
            <a:off x="3886200" y="895350"/>
            <a:ext cx="685800" cy="369332"/>
          </a:xfrm>
          <a:prstGeom prst="rect">
            <a:avLst/>
          </a:prstGeom>
          <a:noFill/>
        </p:spPr>
        <p:txBody>
          <a:bodyPr wrap="square" rtlCol="0">
            <a:spAutoFit/>
          </a:bodyPr>
          <a:lstStyle/>
          <a:p>
            <a:r>
              <a:rPr lang="en-US" dirty="0" smtClean="0">
                <a:solidFill>
                  <a:srgbClr val="0000FF"/>
                </a:solidFill>
              </a:rPr>
              <a:t>Stop</a:t>
            </a:r>
            <a:endParaRPr lang="en-US" dirty="0">
              <a:solidFill>
                <a:srgbClr val="0000FF"/>
              </a:solidFill>
            </a:endParaRPr>
          </a:p>
        </p:txBody>
      </p:sp>
      <p:cxnSp>
        <p:nvCxnSpPr>
          <p:cNvPr id="66" name="Straight Arrow Connector 65"/>
          <p:cNvCxnSpPr/>
          <p:nvPr/>
        </p:nvCxnSpPr>
        <p:spPr>
          <a:xfrm>
            <a:off x="838200" y="1352550"/>
            <a:ext cx="1143000" cy="0"/>
          </a:xfrm>
          <a:prstGeom prst="straightConnector1">
            <a:avLst/>
          </a:prstGeom>
          <a:ln w="25400">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71" idx="2"/>
            <a:endCxn id="65" idx="0"/>
          </p:cNvCxnSpPr>
          <p:nvPr/>
        </p:nvCxnSpPr>
        <p:spPr>
          <a:xfrm>
            <a:off x="1409700" y="2866370"/>
            <a:ext cx="0" cy="61978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762000" y="2343150"/>
            <a:ext cx="1295400" cy="523220"/>
          </a:xfrm>
          <a:prstGeom prst="rect">
            <a:avLst/>
          </a:prstGeom>
          <a:solidFill>
            <a:srgbClr val="DFF5FD"/>
          </a:solidFill>
          <a:ln>
            <a:solidFill>
              <a:srgbClr val="FFFFFF"/>
            </a:solidFill>
          </a:ln>
        </p:spPr>
        <p:txBody>
          <a:bodyPr wrap="square" rtlCol="0">
            <a:spAutoFit/>
          </a:bodyPr>
          <a:lstStyle/>
          <a:p>
            <a:pPr algn="ctr"/>
            <a:r>
              <a:rPr lang="en-US" sz="1400" dirty="0" smtClean="0"/>
              <a:t>“Save report? (Y/N)” Query</a:t>
            </a:r>
            <a:endParaRPr lang="en-US" sz="1400" dirty="0"/>
          </a:p>
        </p:txBody>
      </p:sp>
      <p:sp>
        <p:nvSpPr>
          <p:cNvPr id="74" name="TextBox 73"/>
          <p:cNvSpPr txBox="1"/>
          <p:nvPr/>
        </p:nvSpPr>
        <p:spPr>
          <a:xfrm>
            <a:off x="762000" y="3562350"/>
            <a:ext cx="1295400" cy="523220"/>
          </a:xfrm>
          <a:prstGeom prst="rect">
            <a:avLst/>
          </a:prstGeom>
          <a:noFill/>
        </p:spPr>
        <p:txBody>
          <a:bodyPr wrap="square" rtlCol="0">
            <a:spAutoFit/>
          </a:bodyPr>
          <a:lstStyle/>
          <a:p>
            <a:pPr algn="ctr"/>
            <a:r>
              <a:rPr lang="en-US" sz="1400" dirty="0" smtClean="0"/>
              <a:t>Export to Excel ‘.</a:t>
            </a:r>
            <a:r>
              <a:rPr lang="en-US" sz="1400" dirty="0" err="1" smtClean="0"/>
              <a:t>xls</a:t>
            </a:r>
            <a:r>
              <a:rPr lang="en-US" sz="1400" dirty="0" smtClean="0"/>
              <a:t>’</a:t>
            </a:r>
            <a:endParaRPr lang="en-US" sz="1400" dirty="0"/>
          </a:p>
        </p:txBody>
      </p:sp>
      <p:cxnSp>
        <p:nvCxnSpPr>
          <p:cNvPr id="20" name="Elbow Connector 19"/>
          <p:cNvCxnSpPr>
            <a:endCxn id="18" idx="1"/>
          </p:cNvCxnSpPr>
          <p:nvPr/>
        </p:nvCxnSpPr>
        <p:spPr>
          <a:xfrm flipV="1">
            <a:off x="2057400" y="2114550"/>
            <a:ext cx="2971800" cy="490210"/>
          </a:xfrm>
          <a:prstGeom prst="bentConnector3">
            <a:avLst>
              <a:gd name="adj1" fmla="val 31982"/>
            </a:avLst>
          </a:prstGeom>
          <a:ln>
            <a:solidFill>
              <a:srgbClr val="0000FF"/>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64" name="Elbow Connector 63"/>
          <p:cNvCxnSpPr/>
          <p:nvPr/>
        </p:nvCxnSpPr>
        <p:spPr>
          <a:xfrm rot="10800000" flipV="1">
            <a:off x="1409700" y="1809750"/>
            <a:ext cx="2857500" cy="533400"/>
          </a:xfrm>
          <a:prstGeom prst="bentConnector2">
            <a:avLst/>
          </a:prstGeom>
          <a:ln w="3175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4267200" y="1352550"/>
            <a:ext cx="0" cy="45720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H="1">
            <a:off x="4267200" y="1352550"/>
            <a:ext cx="762000" cy="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5638800" y="1885950"/>
            <a:ext cx="1066800" cy="369332"/>
          </a:xfrm>
          <a:prstGeom prst="rect">
            <a:avLst/>
          </a:prstGeom>
          <a:noFill/>
        </p:spPr>
        <p:txBody>
          <a:bodyPr wrap="square" rtlCol="0">
            <a:spAutoFit/>
          </a:bodyPr>
          <a:lstStyle/>
          <a:p>
            <a:r>
              <a:rPr lang="en-US" dirty="0" smtClean="0"/>
              <a:t>PSD Plots</a:t>
            </a:r>
            <a:endParaRPr lang="en-US" dirty="0"/>
          </a:p>
        </p:txBody>
      </p:sp>
    </p:spTree>
    <p:extLst>
      <p:ext uri="{BB962C8B-B14F-4D97-AF65-F5344CB8AC3E}">
        <p14:creationId xmlns:p14="http://schemas.microsoft.com/office/powerpoint/2010/main" val="4043207922"/>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p:cNvSpPr/>
          <p:nvPr/>
        </p:nvSpPr>
        <p:spPr>
          <a:xfrm>
            <a:off x="762000" y="3486150"/>
            <a:ext cx="1295400" cy="609600"/>
          </a:xfrm>
          <a:prstGeom prst="rect">
            <a:avLst/>
          </a:prstGeom>
          <a:solidFill>
            <a:srgbClr val="34AC8B"/>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640" y="2224858"/>
            <a:ext cx="2175913" cy="1413691"/>
          </a:xfrm>
          <a:prstGeom prst="rect">
            <a:avLst/>
          </a:prstGeom>
        </p:spPr>
      </p:pic>
      <p:sp>
        <p:nvSpPr>
          <p:cNvPr id="18" name="Rectangle 17"/>
          <p:cNvSpPr/>
          <p:nvPr/>
        </p:nvSpPr>
        <p:spPr>
          <a:xfrm>
            <a:off x="5029200" y="514350"/>
            <a:ext cx="2362200" cy="3200400"/>
          </a:xfrm>
          <a:prstGeom prst="rect">
            <a:avLst/>
          </a:prstGeom>
          <a:solidFill>
            <a:schemeClr val="accent2">
              <a:lumMod val="20000"/>
              <a:lumOff val="80000"/>
            </a:schemeClr>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97" name="Picture 2"/>
          <p:cNvPicPr>
            <a:picLocks noChangeAspect="1" noChangeArrowheads="1"/>
          </p:cNvPicPr>
          <p:nvPr/>
        </p:nvPicPr>
        <p:blipFill>
          <a:blip r:embed="rId4">
            <a:extLst>
              <a:ext uri="{28A0092B-C50C-407E-A947-70E740481C1C}">
                <a14:useLocalDpi xmlns:a14="http://schemas.microsoft.com/office/drawing/2010/main" val="0"/>
              </a:ext>
            </a:extLst>
          </a:blip>
          <a:srcRect t="20454"/>
          <a:stretch>
            <a:fillRect/>
          </a:stretch>
        </p:blipFill>
        <p:spPr bwMode="auto">
          <a:xfrm>
            <a:off x="0" y="0"/>
            <a:ext cx="1219200"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0388" y="0"/>
            <a:ext cx="9636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3" name="Rectangle 12"/>
          <p:cNvSpPr/>
          <p:nvPr/>
        </p:nvSpPr>
        <p:spPr>
          <a:xfrm>
            <a:off x="1981200" y="1123950"/>
            <a:ext cx="1600200" cy="533400"/>
          </a:xfrm>
          <a:prstGeom prst="rect">
            <a:avLst/>
          </a:prstGeom>
          <a:solidFill>
            <a:schemeClr val="accent4">
              <a:lumMod val="75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105400" y="1809750"/>
            <a:ext cx="2209800" cy="1828800"/>
          </a:xfrm>
          <a:prstGeom prst="rect">
            <a:avLst/>
          </a:prstGeom>
          <a:solidFill>
            <a:srgbClr val="34AC8B"/>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13" name="Group 4112"/>
          <p:cNvGrpSpPr/>
          <p:nvPr/>
        </p:nvGrpSpPr>
        <p:grpSpPr>
          <a:xfrm>
            <a:off x="-76200" y="1027467"/>
            <a:ext cx="846516" cy="1468083"/>
            <a:chOff x="-76200" y="1027467"/>
            <a:chExt cx="846516" cy="1468083"/>
          </a:xfrm>
        </p:grpSpPr>
        <p:pic>
          <p:nvPicPr>
            <p:cNvPr id="6" name="Picture 5" descr="usb_PNG8830.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8155137">
              <a:off x="132118" y="1027467"/>
              <a:ext cx="638198" cy="638198"/>
            </a:xfrm>
            <a:prstGeom prst="rect">
              <a:avLst/>
            </a:prstGeom>
            <a:ln>
              <a:noFill/>
            </a:ln>
          </p:spPr>
        </p:pic>
        <p:cxnSp>
          <p:nvCxnSpPr>
            <p:cNvPr id="27" name="Straight Connector 26"/>
            <p:cNvCxnSpPr/>
            <p:nvPr/>
          </p:nvCxnSpPr>
          <p:spPr>
            <a:xfrm flipH="1">
              <a:off x="-76200" y="1352550"/>
              <a:ext cx="152400" cy="11430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4114" name="TextBox 4113"/>
          <p:cNvSpPr txBox="1"/>
          <p:nvPr/>
        </p:nvSpPr>
        <p:spPr>
          <a:xfrm>
            <a:off x="5943600" y="438150"/>
            <a:ext cx="990600" cy="381000"/>
          </a:xfrm>
          <a:prstGeom prst="rect">
            <a:avLst/>
          </a:prstGeom>
          <a:noFill/>
        </p:spPr>
        <p:txBody>
          <a:bodyPr wrap="square" rtlCol="0">
            <a:spAutoFit/>
          </a:bodyPr>
          <a:lstStyle/>
          <a:p>
            <a:r>
              <a:rPr lang="en-US" dirty="0" smtClean="0"/>
              <a:t>GUI</a:t>
            </a:r>
            <a:endParaRPr lang="en-US" dirty="0"/>
          </a:p>
        </p:txBody>
      </p:sp>
      <p:sp>
        <p:nvSpPr>
          <p:cNvPr id="4115" name="TextBox 4114"/>
          <p:cNvSpPr txBox="1"/>
          <p:nvPr/>
        </p:nvSpPr>
        <p:spPr>
          <a:xfrm>
            <a:off x="5181600" y="666750"/>
            <a:ext cx="2133600" cy="1384995"/>
          </a:xfrm>
          <a:prstGeom prst="rect">
            <a:avLst/>
          </a:prstGeom>
          <a:noFill/>
        </p:spPr>
        <p:txBody>
          <a:bodyPr wrap="square" rtlCol="0">
            <a:spAutoFit/>
          </a:bodyPr>
          <a:lstStyle/>
          <a:p>
            <a:pPr marL="285750" indent="-285750">
              <a:buFont typeface="Arial"/>
              <a:buChar char="•"/>
            </a:pPr>
            <a:r>
              <a:rPr lang="en-US" sz="1400" dirty="0" smtClean="0">
                <a:solidFill>
                  <a:srgbClr val="0000FF"/>
                </a:solidFill>
              </a:rPr>
              <a:t>Start/stop</a:t>
            </a:r>
          </a:p>
          <a:p>
            <a:pPr marL="285750" indent="-285750">
              <a:buFont typeface="Arial"/>
              <a:buChar char="•"/>
            </a:pPr>
            <a:r>
              <a:rPr lang="en-US" sz="1400" dirty="0" smtClean="0">
                <a:solidFill>
                  <a:schemeClr val="tx1">
                    <a:lumMod val="95000"/>
                    <a:lumOff val="5000"/>
                  </a:schemeClr>
                </a:solidFill>
              </a:rPr>
              <a:t>Limits</a:t>
            </a:r>
          </a:p>
          <a:p>
            <a:pPr marL="285750" indent="-285750">
              <a:buFont typeface="Arial"/>
              <a:buChar char="•"/>
            </a:pPr>
            <a:r>
              <a:rPr lang="en-US" sz="1400" dirty="0" smtClean="0">
                <a:solidFill>
                  <a:schemeClr val="tx1">
                    <a:lumMod val="95000"/>
                    <a:lumOff val="5000"/>
                  </a:schemeClr>
                </a:solidFill>
              </a:rPr>
              <a:t>Save file location</a:t>
            </a:r>
          </a:p>
          <a:p>
            <a:pPr marL="285750" indent="-285750">
              <a:buFont typeface="Arial"/>
              <a:buChar char="•"/>
            </a:pPr>
            <a:r>
              <a:rPr lang="en-US" sz="1400" dirty="0" smtClean="0">
                <a:solidFill>
                  <a:schemeClr val="tx1">
                    <a:lumMod val="95000"/>
                    <a:lumOff val="5000"/>
                  </a:schemeClr>
                </a:solidFill>
              </a:rPr>
              <a:t>Channel #</a:t>
            </a:r>
          </a:p>
          <a:p>
            <a:pPr marL="285750" indent="-285750">
              <a:buFont typeface="Arial"/>
              <a:buChar char="•"/>
            </a:pPr>
            <a:endParaRPr lang="en-US" sz="1400" dirty="0" smtClean="0"/>
          </a:p>
          <a:p>
            <a:pPr marL="285750" indent="-285750">
              <a:buFont typeface="Arial"/>
              <a:buChar char="•"/>
            </a:pPr>
            <a:endParaRPr lang="en-US" sz="1400" dirty="0"/>
          </a:p>
        </p:txBody>
      </p:sp>
      <p:sp>
        <p:nvSpPr>
          <p:cNvPr id="4136" name="TextBox 4135"/>
          <p:cNvSpPr txBox="1"/>
          <p:nvPr/>
        </p:nvSpPr>
        <p:spPr>
          <a:xfrm>
            <a:off x="1981200" y="1123950"/>
            <a:ext cx="1676400" cy="523220"/>
          </a:xfrm>
          <a:prstGeom prst="rect">
            <a:avLst/>
          </a:prstGeom>
          <a:noFill/>
          <a:ln>
            <a:noFill/>
          </a:ln>
        </p:spPr>
        <p:txBody>
          <a:bodyPr wrap="square" rtlCol="0">
            <a:spAutoFit/>
          </a:bodyPr>
          <a:lstStyle/>
          <a:p>
            <a:pPr algn="ctr"/>
            <a:r>
              <a:rPr lang="en-US" sz="1400" dirty="0" smtClean="0"/>
              <a:t>Serial port interface module</a:t>
            </a:r>
            <a:endParaRPr lang="en-US" sz="1400" dirty="0"/>
          </a:p>
        </p:txBody>
      </p:sp>
      <p:pic>
        <p:nvPicPr>
          <p:cNvPr id="2" name="Picture 1" descr="emptyplot.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20640" y="2194560"/>
            <a:ext cx="2175914" cy="1413692"/>
          </a:xfrm>
          <a:prstGeom prst="rect">
            <a:avLst/>
          </a:prstGeom>
        </p:spPr>
      </p:pic>
      <p:sp>
        <p:nvSpPr>
          <p:cNvPr id="3" name="TextBox 2"/>
          <p:cNvSpPr txBox="1"/>
          <p:nvPr/>
        </p:nvSpPr>
        <p:spPr>
          <a:xfrm>
            <a:off x="76200" y="819150"/>
            <a:ext cx="609600" cy="369332"/>
          </a:xfrm>
          <a:prstGeom prst="rect">
            <a:avLst/>
          </a:prstGeom>
          <a:noFill/>
        </p:spPr>
        <p:txBody>
          <a:bodyPr wrap="square" rtlCol="0">
            <a:spAutoFit/>
          </a:bodyPr>
          <a:lstStyle/>
          <a:p>
            <a:r>
              <a:rPr lang="en-US" dirty="0" smtClean="0"/>
              <a:t>USB</a:t>
            </a:r>
            <a:endParaRPr lang="en-US" dirty="0"/>
          </a:p>
        </p:txBody>
      </p:sp>
      <p:sp>
        <p:nvSpPr>
          <p:cNvPr id="39" name="Rectangle 38"/>
          <p:cNvSpPr/>
          <p:nvPr/>
        </p:nvSpPr>
        <p:spPr>
          <a:xfrm>
            <a:off x="7543800" y="1200150"/>
            <a:ext cx="457200" cy="304800"/>
          </a:xfrm>
          <a:prstGeom prst="rect">
            <a:avLst/>
          </a:prstGeom>
          <a:solidFill>
            <a:srgbClr val="34AC8B"/>
          </a:solidFill>
          <a:ln>
            <a:solidFill>
              <a:srgbClr val="34AC8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8077200" y="1123950"/>
            <a:ext cx="990600" cy="584776"/>
          </a:xfrm>
          <a:prstGeom prst="rect">
            <a:avLst/>
          </a:prstGeom>
          <a:noFill/>
        </p:spPr>
        <p:txBody>
          <a:bodyPr wrap="square" rtlCol="0">
            <a:spAutoFit/>
          </a:bodyPr>
          <a:lstStyle/>
          <a:p>
            <a:r>
              <a:rPr lang="en-US" sz="1600" dirty="0" smtClean="0"/>
              <a:t>Already existing</a:t>
            </a:r>
            <a:endParaRPr lang="en-US" sz="1600" dirty="0"/>
          </a:p>
        </p:txBody>
      </p:sp>
      <p:sp>
        <p:nvSpPr>
          <p:cNvPr id="41" name="Rectangle 40"/>
          <p:cNvSpPr/>
          <p:nvPr/>
        </p:nvSpPr>
        <p:spPr>
          <a:xfrm>
            <a:off x="7543800" y="2038350"/>
            <a:ext cx="457200" cy="304800"/>
          </a:xfrm>
          <a:prstGeom prst="rect">
            <a:avLst/>
          </a:prstGeom>
          <a:solidFill>
            <a:srgbClr val="DFF5FD"/>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8077200" y="1962150"/>
            <a:ext cx="990600" cy="584776"/>
          </a:xfrm>
          <a:prstGeom prst="rect">
            <a:avLst/>
          </a:prstGeom>
          <a:noFill/>
        </p:spPr>
        <p:txBody>
          <a:bodyPr wrap="square" rtlCol="0">
            <a:spAutoFit/>
          </a:bodyPr>
          <a:lstStyle/>
          <a:p>
            <a:pPr algn="ctr"/>
            <a:r>
              <a:rPr lang="en-US" sz="1600" dirty="0" smtClean="0"/>
              <a:t>Need to be built</a:t>
            </a:r>
            <a:endParaRPr lang="en-US" sz="1600" dirty="0"/>
          </a:p>
        </p:txBody>
      </p:sp>
      <p:sp>
        <p:nvSpPr>
          <p:cNvPr id="24" name="Rectangle 23"/>
          <p:cNvSpPr/>
          <p:nvPr/>
        </p:nvSpPr>
        <p:spPr>
          <a:xfrm>
            <a:off x="7543800" y="2800350"/>
            <a:ext cx="457200" cy="304800"/>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8077200" y="2724150"/>
            <a:ext cx="990600" cy="584776"/>
          </a:xfrm>
          <a:prstGeom prst="rect">
            <a:avLst/>
          </a:prstGeom>
          <a:noFill/>
        </p:spPr>
        <p:txBody>
          <a:bodyPr wrap="square" rtlCol="0">
            <a:spAutoFit/>
          </a:bodyPr>
          <a:lstStyle/>
          <a:p>
            <a:pPr algn="ctr"/>
            <a:r>
              <a:rPr lang="en-US" sz="1600" dirty="0" smtClean="0"/>
              <a:t>Active data flow</a:t>
            </a:r>
            <a:endParaRPr lang="en-US" sz="1600" dirty="0"/>
          </a:p>
        </p:txBody>
      </p:sp>
      <p:sp>
        <p:nvSpPr>
          <p:cNvPr id="26" name="Rectangle 25"/>
          <p:cNvSpPr/>
          <p:nvPr/>
        </p:nvSpPr>
        <p:spPr>
          <a:xfrm>
            <a:off x="7543800" y="3638550"/>
            <a:ext cx="457200" cy="304800"/>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8001000" y="3562350"/>
            <a:ext cx="1066800" cy="584776"/>
          </a:xfrm>
          <a:prstGeom prst="rect">
            <a:avLst/>
          </a:prstGeom>
          <a:noFill/>
        </p:spPr>
        <p:txBody>
          <a:bodyPr wrap="square" rtlCol="0">
            <a:spAutoFit/>
          </a:bodyPr>
          <a:lstStyle/>
          <a:p>
            <a:pPr algn="ctr"/>
            <a:r>
              <a:rPr lang="en-US" sz="1600" dirty="0" smtClean="0"/>
              <a:t>User controlled</a:t>
            </a:r>
            <a:endParaRPr lang="en-US" sz="1600" dirty="0"/>
          </a:p>
        </p:txBody>
      </p:sp>
      <p:sp>
        <p:nvSpPr>
          <p:cNvPr id="30" name="TextBox 29"/>
          <p:cNvSpPr txBox="1"/>
          <p:nvPr/>
        </p:nvSpPr>
        <p:spPr>
          <a:xfrm>
            <a:off x="2514600" y="57150"/>
            <a:ext cx="4038600" cy="369332"/>
          </a:xfrm>
          <a:prstGeom prst="rect">
            <a:avLst/>
          </a:prstGeom>
          <a:noFill/>
        </p:spPr>
        <p:txBody>
          <a:bodyPr wrap="square" rtlCol="0">
            <a:spAutoFit/>
          </a:bodyPr>
          <a:lstStyle/>
          <a:p>
            <a:r>
              <a:rPr lang="en-US" dirty="0" smtClean="0"/>
              <a:t>External Computer (Windows)</a:t>
            </a:r>
            <a:endParaRPr lang="en-US" dirty="0"/>
          </a:p>
        </p:txBody>
      </p:sp>
      <p:sp>
        <p:nvSpPr>
          <p:cNvPr id="32" name="Rectangle 31"/>
          <p:cNvSpPr/>
          <p:nvPr/>
        </p:nvSpPr>
        <p:spPr>
          <a:xfrm>
            <a:off x="609600" y="438150"/>
            <a:ext cx="6858000" cy="4114800"/>
          </a:xfrm>
          <a:prstGeom prst="rect">
            <a:avLst/>
          </a:prstGeom>
          <a:noFill/>
          <a:ln w="25400">
            <a:solidFill>
              <a:schemeClr val="tx2">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flipH="1">
            <a:off x="3581400" y="1352550"/>
            <a:ext cx="1447800" cy="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47" name="Oval 46"/>
          <p:cNvSpPr/>
          <p:nvPr/>
        </p:nvSpPr>
        <p:spPr>
          <a:xfrm>
            <a:off x="3276600" y="2343150"/>
            <a:ext cx="1219200" cy="533400"/>
          </a:xfrm>
          <a:prstGeom prst="ellipse">
            <a:avLst/>
          </a:prstGeom>
          <a:solidFill>
            <a:srgbClr val="DFF5FD"/>
          </a:solidFill>
          <a:ln>
            <a:solidFill>
              <a:srgbClr val="DFF5F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3276600" y="3028950"/>
            <a:ext cx="1219200" cy="533400"/>
          </a:xfrm>
          <a:prstGeom prst="ellipse">
            <a:avLst/>
          </a:prstGeom>
          <a:solidFill>
            <a:srgbClr val="DFF5FD"/>
          </a:solidFill>
          <a:ln>
            <a:solidFill>
              <a:srgbClr val="DFF5F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3200400" y="3714750"/>
            <a:ext cx="1371600" cy="762000"/>
          </a:xfrm>
          <a:prstGeom prst="rect">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Arrow Connector 52"/>
          <p:cNvCxnSpPr/>
          <p:nvPr/>
        </p:nvCxnSpPr>
        <p:spPr>
          <a:xfrm>
            <a:off x="3886200" y="3562350"/>
            <a:ext cx="0" cy="1524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3429000" y="3028950"/>
            <a:ext cx="990600" cy="523220"/>
          </a:xfrm>
          <a:prstGeom prst="rect">
            <a:avLst/>
          </a:prstGeom>
          <a:noFill/>
          <a:ln>
            <a:noFill/>
          </a:ln>
        </p:spPr>
        <p:txBody>
          <a:bodyPr wrap="square" rtlCol="0">
            <a:spAutoFit/>
          </a:bodyPr>
          <a:lstStyle/>
          <a:p>
            <a:pPr algn="ctr"/>
            <a:r>
              <a:rPr lang="en-US" sz="1400" dirty="0" smtClean="0"/>
              <a:t>Raw Data Storage</a:t>
            </a:r>
            <a:endParaRPr lang="en-US" sz="1400" dirty="0"/>
          </a:p>
        </p:txBody>
      </p:sp>
      <p:sp>
        <p:nvSpPr>
          <p:cNvPr id="55" name="TextBox 54"/>
          <p:cNvSpPr txBox="1"/>
          <p:nvPr/>
        </p:nvSpPr>
        <p:spPr>
          <a:xfrm>
            <a:off x="3429000" y="2343150"/>
            <a:ext cx="990600" cy="523220"/>
          </a:xfrm>
          <a:prstGeom prst="rect">
            <a:avLst/>
          </a:prstGeom>
          <a:noFill/>
        </p:spPr>
        <p:txBody>
          <a:bodyPr wrap="square" rtlCol="0">
            <a:spAutoFit/>
          </a:bodyPr>
          <a:lstStyle/>
          <a:p>
            <a:pPr algn="ctr"/>
            <a:r>
              <a:rPr lang="en-US" sz="1400" dirty="0" smtClean="0"/>
              <a:t>Limit Checking</a:t>
            </a:r>
            <a:endParaRPr lang="en-US" sz="1400" dirty="0"/>
          </a:p>
        </p:txBody>
      </p:sp>
      <p:sp>
        <p:nvSpPr>
          <p:cNvPr id="56" name="TextBox 55"/>
          <p:cNvSpPr txBox="1"/>
          <p:nvPr/>
        </p:nvSpPr>
        <p:spPr>
          <a:xfrm>
            <a:off x="3581400" y="3867150"/>
            <a:ext cx="533400" cy="369332"/>
          </a:xfrm>
          <a:prstGeom prst="rect">
            <a:avLst/>
          </a:prstGeom>
          <a:noFill/>
        </p:spPr>
        <p:txBody>
          <a:bodyPr wrap="square" rtlCol="0">
            <a:spAutoFit/>
          </a:bodyPr>
          <a:lstStyle/>
          <a:p>
            <a:r>
              <a:rPr lang="en-US" dirty="0" smtClean="0"/>
              <a:t>FFT</a:t>
            </a:r>
            <a:endParaRPr lang="en-US" dirty="0"/>
          </a:p>
        </p:txBody>
      </p:sp>
      <p:cxnSp>
        <p:nvCxnSpPr>
          <p:cNvPr id="21" name="Straight Connector 20"/>
          <p:cNvCxnSpPr>
            <a:stCxn id="49" idx="3"/>
          </p:cNvCxnSpPr>
          <p:nvPr/>
        </p:nvCxnSpPr>
        <p:spPr>
          <a:xfrm>
            <a:off x="4572000" y="4095750"/>
            <a:ext cx="1600200" cy="0"/>
          </a:xfrm>
          <a:prstGeom prst="line">
            <a:avLst/>
          </a:prstGeom>
          <a:ln>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endCxn id="17" idx="2"/>
          </p:cNvCxnSpPr>
          <p:nvPr/>
        </p:nvCxnSpPr>
        <p:spPr>
          <a:xfrm flipV="1">
            <a:off x="6172200" y="3638550"/>
            <a:ext cx="0" cy="4572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pic>
        <p:nvPicPr>
          <p:cNvPr id="60" name="Picture 59" descr="notebook_fft_pt1.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20640" y="2194560"/>
            <a:ext cx="2176272" cy="1413925"/>
          </a:xfrm>
          <a:prstGeom prst="rect">
            <a:avLst/>
          </a:prstGeom>
        </p:spPr>
      </p:pic>
      <p:pic>
        <p:nvPicPr>
          <p:cNvPr id="61" name="Picture 60" descr="notebook_fft_pt3.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120641" y="2194561"/>
            <a:ext cx="2176272" cy="1413925"/>
          </a:xfrm>
          <a:prstGeom prst="rect">
            <a:avLst/>
          </a:prstGeom>
        </p:spPr>
      </p:pic>
      <p:pic>
        <p:nvPicPr>
          <p:cNvPr id="62" name="Picture 61" descr="notebook_fft.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120640" y="2194560"/>
            <a:ext cx="2176272" cy="1413925"/>
          </a:xfrm>
          <a:prstGeom prst="rect">
            <a:avLst/>
          </a:prstGeom>
        </p:spPr>
      </p:pic>
      <p:sp>
        <p:nvSpPr>
          <p:cNvPr id="63" name="TextBox 62"/>
          <p:cNvSpPr txBox="1"/>
          <p:nvPr/>
        </p:nvSpPr>
        <p:spPr>
          <a:xfrm>
            <a:off x="3886200" y="895350"/>
            <a:ext cx="685800" cy="369332"/>
          </a:xfrm>
          <a:prstGeom prst="rect">
            <a:avLst/>
          </a:prstGeom>
          <a:noFill/>
        </p:spPr>
        <p:txBody>
          <a:bodyPr wrap="square" rtlCol="0">
            <a:spAutoFit/>
          </a:bodyPr>
          <a:lstStyle/>
          <a:p>
            <a:r>
              <a:rPr lang="en-US" dirty="0" smtClean="0">
                <a:solidFill>
                  <a:srgbClr val="0000FF"/>
                </a:solidFill>
              </a:rPr>
              <a:t>Stop</a:t>
            </a:r>
            <a:endParaRPr lang="en-US" dirty="0">
              <a:solidFill>
                <a:srgbClr val="0000FF"/>
              </a:solidFill>
            </a:endParaRPr>
          </a:p>
        </p:txBody>
      </p:sp>
      <p:cxnSp>
        <p:nvCxnSpPr>
          <p:cNvPr id="66" name="Straight Arrow Connector 65"/>
          <p:cNvCxnSpPr/>
          <p:nvPr/>
        </p:nvCxnSpPr>
        <p:spPr>
          <a:xfrm>
            <a:off x="838200" y="1352550"/>
            <a:ext cx="1143000" cy="0"/>
          </a:xfrm>
          <a:prstGeom prst="straightConnector1">
            <a:avLst/>
          </a:prstGeom>
          <a:ln w="25400">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71" idx="2"/>
            <a:endCxn id="65" idx="0"/>
          </p:cNvCxnSpPr>
          <p:nvPr/>
        </p:nvCxnSpPr>
        <p:spPr>
          <a:xfrm>
            <a:off x="1409700" y="2866370"/>
            <a:ext cx="0" cy="619780"/>
          </a:xfrm>
          <a:prstGeom prst="straightConnector1">
            <a:avLst/>
          </a:prstGeom>
          <a:ln w="3175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762000" y="2343150"/>
            <a:ext cx="1295400" cy="523220"/>
          </a:xfrm>
          <a:prstGeom prst="rect">
            <a:avLst/>
          </a:prstGeom>
          <a:solidFill>
            <a:srgbClr val="DFF5FD"/>
          </a:solidFill>
          <a:ln>
            <a:solidFill>
              <a:srgbClr val="FFFFFF"/>
            </a:solidFill>
          </a:ln>
        </p:spPr>
        <p:txBody>
          <a:bodyPr wrap="square" rtlCol="0">
            <a:spAutoFit/>
          </a:bodyPr>
          <a:lstStyle/>
          <a:p>
            <a:pPr algn="ctr"/>
            <a:r>
              <a:rPr lang="en-US" sz="1400" dirty="0" smtClean="0"/>
              <a:t>“Save report? (Y/N)” Query</a:t>
            </a:r>
            <a:endParaRPr lang="en-US" sz="1400" dirty="0"/>
          </a:p>
        </p:txBody>
      </p:sp>
      <p:sp>
        <p:nvSpPr>
          <p:cNvPr id="74" name="TextBox 73"/>
          <p:cNvSpPr txBox="1"/>
          <p:nvPr/>
        </p:nvSpPr>
        <p:spPr>
          <a:xfrm>
            <a:off x="762000" y="3562350"/>
            <a:ext cx="1295400" cy="523220"/>
          </a:xfrm>
          <a:prstGeom prst="rect">
            <a:avLst/>
          </a:prstGeom>
          <a:noFill/>
        </p:spPr>
        <p:txBody>
          <a:bodyPr wrap="square" rtlCol="0">
            <a:spAutoFit/>
          </a:bodyPr>
          <a:lstStyle/>
          <a:p>
            <a:pPr algn="ctr"/>
            <a:r>
              <a:rPr lang="en-US" sz="1400" dirty="0" smtClean="0"/>
              <a:t>Export to Excel ‘.</a:t>
            </a:r>
            <a:r>
              <a:rPr lang="en-US" sz="1400" dirty="0" err="1" smtClean="0"/>
              <a:t>xls</a:t>
            </a:r>
            <a:r>
              <a:rPr lang="en-US" sz="1400" dirty="0" smtClean="0"/>
              <a:t>’</a:t>
            </a:r>
            <a:endParaRPr lang="en-US" sz="1400" dirty="0"/>
          </a:p>
        </p:txBody>
      </p:sp>
      <p:cxnSp>
        <p:nvCxnSpPr>
          <p:cNvPr id="57" name="Elbow Connector 56"/>
          <p:cNvCxnSpPr/>
          <p:nvPr/>
        </p:nvCxnSpPr>
        <p:spPr>
          <a:xfrm rot="10800000" flipV="1">
            <a:off x="1409700" y="1809750"/>
            <a:ext cx="2857500" cy="533400"/>
          </a:xfrm>
          <a:prstGeom prst="bentConnector2">
            <a:avLst/>
          </a:prstGeom>
          <a:ln w="3175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4267200" y="1352550"/>
            <a:ext cx="0" cy="45720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H="1">
            <a:off x="4267200" y="1352550"/>
            <a:ext cx="762000" cy="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Elbow Connector 8"/>
          <p:cNvCxnSpPr>
            <a:stCxn id="65" idx="3"/>
            <a:endCxn id="48" idx="2"/>
          </p:cNvCxnSpPr>
          <p:nvPr/>
        </p:nvCxnSpPr>
        <p:spPr>
          <a:xfrm flipV="1">
            <a:off x="2057400" y="3295650"/>
            <a:ext cx="1219200" cy="495300"/>
          </a:xfrm>
          <a:prstGeom prst="bentConnector3">
            <a:avLst/>
          </a:prstGeom>
          <a:ln w="3175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Elbow Connector 11"/>
          <p:cNvCxnSpPr>
            <a:stCxn id="65" idx="2"/>
            <a:endCxn id="49" idx="1"/>
          </p:cNvCxnSpPr>
          <p:nvPr/>
        </p:nvCxnSpPr>
        <p:spPr>
          <a:xfrm rot="16200000" flipH="1">
            <a:off x="2305050" y="3200400"/>
            <a:ext cx="12700" cy="1790700"/>
          </a:xfrm>
          <a:prstGeom prst="bentConnector4">
            <a:avLst>
              <a:gd name="adj1" fmla="val 2037835"/>
              <a:gd name="adj2" fmla="val 68085"/>
            </a:avLst>
          </a:prstGeom>
          <a:ln w="3175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5638800" y="1885950"/>
            <a:ext cx="1066800" cy="369332"/>
          </a:xfrm>
          <a:prstGeom prst="rect">
            <a:avLst/>
          </a:prstGeom>
          <a:noFill/>
        </p:spPr>
        <p:txBody>
          <a:bodyPr wrap="square" rtlCol="0">
            <a:spAutoFit/>
          </a:bodyPr>
          <a:lstStyle/>
          <a:p>
            <a:r>
              <a:rPr lang="en-US" dirty="0" smtClean="0"/>
              <a:t>PSD Plots</a:t>
            </a:r>
            <a:endParaRPr lang="en-US" dirty="0"/>
          </a:p>
        </p:txBody>
      </p:sp>
    </p:spTree>
    <p:extLst>
      <p:ext uri="{BB962C8B-B14F-4D97-AF65-F5344CB8AC3E}">
        <p14:creationId xmlns:p14="http://schemas.microsoft.com/office/powerpoint/2010/main" val="352393420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2752726"/>
            <a:ext cx="7772400" cy="2390774"/>
          </a:xfrm>
        </p:spPr>
        <p:txBody>
          <a:bodyPr>
            <a:noAutofit/>
          </a:bodyPr>
          <a:lstStyle/>
          <a:p>
            <a:r>
              <a:rPr lang="en-US" sz="8000" dirty="0" smtClean="0">
                <a:solidFill>
                  <a:schemeClr val="bg2">
                    <a:lumMod val="25000"/>
                  </a:schemeClr>
                </a:solidFill>
              </a:rPr>
              <a:t>Structure Overview</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9954187"/>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2752726"/>
            <a:ext cx="7772400" cy="2390774"/>
          </a:xfrm>
        </p:spPr>
        <p:txBody>
          <a:bodyPr>
            <a:noAutofit/>
          </a:bodyPr>
          <a:lstStyle/>
          <a:p>
            <a:r>
              <a:rPr lang="en-US" sz="8000" dirty="0" smtClean="0">
                <a:solidFill>
                  <a:schemeClr val="bg2">
                    <a:lumMod val="25000"/>
                  </a:schemeClr>
                </a:solidFill>
              </a:rPr>
              <a:t>Software FEASIBILITY</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8827642"/>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Python Libraries Available:</a:t>
            </a:r>
            <a:endParaRPr lang="en-US" b="1" dirty="0">
              <a:solidFill>
                <a:schemeClr val="bg2">
                  <a:lumMod val="25000"/>
                </a:schemeClr>
              </a:solidFill>
            </a:endParaRPr>
          </a:p>
        </p:txBody>
      </p:sp>
      <p:graphicFrame>
        <p:nvGraphicFramePr>
          <p:cNvPr id="20"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Content Placeholder 7"/>
          <p:cNvSpPr>
            <a:spLocks noGrp="1"/>
          </p:cNvSpPr>
          <p:nvPr>
            <p:ph sz="half" idx="2"/>
          </p:nvPr>
        </p:nvSpPr>
        <p:spPr>
          <a:xfrm>
            <a:off x="457200" y="1276350"/>
            <a:ext cx="4040188" cy="2963466"/>
          </a:xfrm>
        </p:spPr>
        <p:txBody>
          <a:bodyPr>
            <a:normAutofit fontScale="92500" lnSpcReduction="10000"/>
          </a:bodyPr>
          <a:lstStyle/>
          <a:p>
            <a:pPr>
              <a:buFont typeface="Wingdings" panose="05000000000000000000" pitchFamily="2" charset="2"/>
              <a:buChar char="§"/>
            </a:pPr>
            <a:r>
              <a:rPr lang="en-US" dirty="0" smtClean="0">
                <a:solidFill>
                  <a:schemeClr val="bg2">
                    <a:lumMod val="25000"/>
                  </a:schemeClr>
                </a:solidFill>
              </a:rPr>
              <a:t>Serial interface</a:t>
            </a:r>
          </a:p>
          <a:p>
            <a:pPr lvl="1">
              <a:buFont typeface="Wingdings" panose="05000000000000000000" pitchFamily="2" charset="2"/>
              <a:buChar char="§"/>
            </a:pPr>
            <a:r>
              <a:rPr lang="en-US" dirty="0" err="1" smtClean="0">
                <a:solidFill>
                  <a:schemeClr val="bg2">
                    <a:lumMod val="25000"/>
                  </a:schemeClr>
                </a:solidFill>
              </a:rPr>
              <a:t>PySerial</a:t>
            </a:r>
            <a:endParaRPr lang="en-US" dirty="0" smtClean="0">
              <a:solidFill>
                <a:schemeClr val="bg2">
                  <a:lumMod val="25000"/>
                </a:schemeClr>
              </a:solidFill>
            </a:endParaRPr>
          </a:p>
          <a:p>
            <a:pPr>
              <a:buFont typeface="Wingdings" panose="05000000000000000000" pitchFamily="2" charset="2"/>
              <a:buChar char="§"/>
            </a:pPr>
            <a:r>
              <a:rPr lang="en-US" dirty="0" smtClean="0">
                <a:solidFill>
                  <a:schemeClr val="bg2">
                    <a:lumMod val="25000"/>
                  </a:schemeClr>
                </a:solidFill>
              </a:rPr>
              <a:t>FFT function</a:t>
            </a:r>
          </a:p>
          <a:p>
            <a:pPr lvl="1">
              <a:buFont typeface="Wingdings" panose="05000000000000000000" pitchFamily="2" charset="2"/>
              <a:buChar char="§"/>
            </a:pPr>
            <a:r>
              <a:rPr lang="en-US" dirty="0" err="1" smtClean="0">
                <a:solidFill>
                  <a:schemeClr val="bg2">
                    <a:lumMod val="25000"/>
                  </a:schemeClr>
                </a:solidFill>
              </a:rPr>
              <a:t>NumPy</a:t>
            </a:r>
            <a:endParaRPr lang="en-US" dirty="0" smtClean="0">
              <a:solidFill>
                <a:schemeClr val="bg2">
                  <a:lumMod val="25000"/>
                </a:schemeClr>
              </a:solidFill>
            </a:endParaRPr>
          </a:p>
          <a:p>
            <a:pPr>
              <a:buFont typeface="Wingdings" panose="05000000000000000000" pitchFamily="2" charset="2"/>
              <a:buChar char="§"/>
            </a:pPr>
            <a:r>
              <a:rPr lang="en-US" dirty="0" smtClean="0">
                <a:solidFill>
                  <a:schemeClr val="bg2">
                    <a:lumMod val="25000"/>
                  </a:schemeClr>
                </a:solidFill>
              </a:rPr>
              <a:t>Excel implementation</a:t>
            </a:r>
          </a:p>
          <a:p>
            <a:pPr lvl="1">
              <a:buFont typeface="Wingdings" panose="05000000000000000000" pitchFamily="2" charset="2"/>
              <a:buChar char="§"/>
            </a:pPr>
            <a:r>
              <a:rPr lang="en-US" dirty="0" err="1">
                <a:solidFill>
                  <a:schemeClr val="bg2">
                    <a:lumMod val="25000"/>
                  </a:schemeClr>
                </a:solidFill>
              </a:rPr>
              <a:t>x</a:t>
            </a:r>
            <a:r>
              <a:rPr lang="en-US" dirty="0" err="1" smtClean="0">
                <a:solidFill>
                  <a:schemeClr val="bg2">
                    <a:lumMod val="25000"/>
                  </a:schemeClr>
                </a:solidFill>
              </a:rPr>
              <a:t>lwings</a:t>
            </a:r>
            <a:r>
              <a:rPr lang="en-US" dirty="0" smtClean="0">
                <a:solidFill>
                  <a:schemeClr val="bg2">
                    <a:lumMod val="25000"/>
                  </a:schemeClr>
                </a:solidFill>
              </a:rPr>
              <a:t>, </a:t>
            </a:r>
            <a:r>
              <a:rPr lang="en-US" dirty="0" err="1" smtClean="0">
                <a:solidFill>
                  <a:schemeClr val="bg2">
                    <a:lumMod val="25000"/>
                  </a:schemeClr>
                </a:solidFill>
              </a:rPr>
              <a:t>xlsxwriter</a:t>
            </a:r>
            <a:endParaRPr lang="en-US" dirty="0" smtClean="0">
              <a:solidFill>
                <a:schemeClr val="bg2">
                  <a:lumMod val="25000"/>
                </a:schemeClr>
              </a:solidFill>
            </a:endParaRPr>
          </a:p>
          <a:p>
            <a:pPr>
              <a:buFont typeface="Wingdings" panose="05000000000000000000" pitchFamily="2" charset="2"/>
              <a:buChar char="§"/>
            </a:pPr>
            <a:r>
              <a:rPr lang="en-US" dirty="0" smtClean="0">
                <a:solidFill>
                  <a:schemeClr val="bg2">
                    <a:lumMod val="25000"/>
                  </a:schemeClr>
                </a:solidFill>
              </a:rPr>
              <a:t>PSD plotting</a:t>
            </a:r>
          </a:p>
          <a:p>
            <a:pPr lvl="1">
              <a:buFont typeface="Wingdings" panose="05000000000000000000" pitchFamily="2" charset="2"/>
              <a:buChar char="§"/>
            </a:pPr>
            <a:r>
              <a:rPr lang="en-US" dirty="0" err="1" smtClean="0">
                <a:solidFill>
                  <a:schemeClr val="bg2">
                    <a:lumMod val="25000"/>
                  </a:schemeClr>
                </a:solidFill>
              </a:rPr>
              <a:t>matplotlib</a:t>
            </a:r>
            <a:endParaRPr lang="en-US" dirty="0">
              <a:solidFill>
                <a:schemeClr val="bg2">
                  <a:lumMod val="25000"/>
                </a:schemeClr>
              </a:solidFill>
            </a:endParaRPr>
          </a:p>
        </p:txBody>
      </p:sp>
      <p:sp>
        <p:nvSpPr>
          <p:cNvPr id="18" name="Content Placeholder 7"/>
          <p:cNvSpPr>
            <a:spLocks noGrp="1"/>
          </p:cNvSpPr>
          <p:nvPr>
            <p:ph sz="half" idx="2"/>
          </p:nvPr>
        </p:nvSpPr>
        <p:spPr>
          <a:xfrm>
            <a:off x="4267200" y="1428750"/>
            <a:ext cx="4040188" cy="2963466"/>
          </a:xfrm>
        </p:spPr>
        <p:txBody>
          <a:bodyPr>
            <a:normAutofit/>
          </a:bodyPr>
          <a:lstStyle/>
          <a:p>
            <a:pPr>
              <a:buFont typeface="Wingdings" panose="05000000000000000000" pitchFamily="2" charset="2"/>
              <a:buChar char="§"/>
            </a:pPr>
            <a:r>
              <a:rPr lang="en-US" dirty="0" smtClean="0">
                <a:solidFill>
                  <a:schemeClr val="bg2">
                    <a:lumMod val="25000"/>
                  </a:schemeClr>
                </a:solidFill>
              </a:rPr>
              <a:t>Executable packager</a:t>
            </a:r>
          </a:p>
          <a:p>
            <a:pPr lvl="1">
              <a:buFont typeface="Wingdings" panose="05000000000000000000" pitchFamily="2" charset="2"/>
              <a:buChar char="§"/>
            </a:pPr>
            <a:r>
              <a:rPr lang="en-US" dirty="0">
                <a:solidFill>
                  <a:schemeClr val="bg2">
                    <a:lumMod val="25000"/>
                  </a:schemeClr>
                </a:solidFill>
              </a:rPr>
              <a:t>c</a:t>
            </a:r>
            <a:r>
              <a:rPr lang="en-US" dirty="0" smtClean="0">
                <a:solidFill>
                  <a:schemeClr val="bg2">
                    <a:lumMod val="25000"/>
                  </a:schemeClr>
                </a:solidFill>
              </a:rPr>
              <a:t>x freeze</a:t>
            </a:r>
          </a:p>
          <a:p>
            <a:pPr>
              <a:buFont typeface="Wingdings" panose="05000000000000000000" pitchFamily="2" charset="2"/>
              <a:buChar char="§"/>
            </a:pPr>
            <a:r>
              <a:rPr lang="en-US" dirty="0" smtClean="0">
                <a:solidFill>
                  <a:schemeClr val="bg2">
                    <a:lumMod val="25000"/>
                  </a:schemeClr>
                </a:solidFill>
              </a:rPr>
              <a:t>GUI Development</a:t>
            </a:r>
          </a:p>
          <a:p>
            <a:pPr lvl="1">
              <a:buFont typeface="Wingdings" panose="05000000000000000000" pitchFamily="2" charset="2"/>
              <a:buChar char="§"/>
            </a:pPr>
            <a:r>
              <a:rPr lang="en-US" dirty="0" err="1" smtClean="0">
                <a:solidFill>
                  <a:schemeClr val="bg2">
                    <a:lumMod val="25000"/>
                  </a:schemeClr>
                </a:solidFill>
              </a:rPr>
              <a:t>Qt</a:t>
            </a:r>
            <a:r>
              <a:rPr lang="en-US" dirty="0" smtClean="0">
                <a:solidFill>
                  <a:schemeClr val="bg2">
                    <a:lumMod val="25000"/>
                  </a:schemeClr>
                </a:solidFill>
              </a:rPr>
              <a:t>, </a:t>
            </a:r>
            <a:r>
              <a:rPr lang="en-US" dirty="0" err="1" smtClean="0">
                <a:solidFill>
                  <a:schemeClr val="bg2">
                    <a:lumMod val="25000"/>
                  </a:schemeClr>
                </a:solidFill>
              </a:rPr>
              <a:t>tkinter</a:t>
            </a:r>
            <a:endParaRPr lang="en-US" dirty="0" smtClean="0">
              <a:solidFill>
                <a:schemeClr val="bg2">
                  <a:lumMod val="25000"/>
                </a:schemeClr>
              </a:solidFill>
            </a:endParaRPr>
          </a:p>
          <a:p>
            <a:pPr>
              <a:buFont typeface="Wingdings" panose="05000000000000000000" pitchFamily="2" charset="2"/>
              <a:buChar char="§"/>
            </a:pPr>
            <a:r>
              <a:rPr lang="en-US" dirty="0" smtClean="0">
                <a:solidFill>
                  <a:schemeClr val="bg2">
                    <a:lumMod val="25000"/>
                  </a:schemeClr>
                </a:solidFill>
              </a:rPr>
              <a:t>All libraries existence has been </a:t>
            </a:r>
            <a:r>
              <a:rPr lang="en-US" u="sng" dirty="0" smtClean="0">
                <a:solidFill>
                  <a:schemeClr val="bg2">
                    <a:lumMod val="25000"/>
                  </a:schemeClr>
                </a:solidFill>
              </a:rPr>
              <a:t>confirmed</a:t>
            </a:r>
            <a:endParaRPr lang="en-US" u="sng" dirty="0">
              <a:solidFill>
                <a:schemeClr val="bg2">
                  <a:lumMod val="25000"/>
                </a:schemeClr>
              </a:solidFill>
            </a:endParaRPr>
          </a:p>
        </p:txBody>
      </p:sp>
    </p:spTree>
    <p:extLst>
      <p:ext uri="{BB962C8B-B14F-4D97-AF65-F5344CB8AC3E}">
        <p14:creationId xmlns:p14="http://schemas.microsoft.com/office/powerpoint/2010/main" val="1746661500"/>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2"/>
          </p:nvPr>
        </p:nvSpPr>
        <p:spPr>
          <a:xfrm>
            <a:off x="457200" y="1581150"/>
            <a:ext cx="8458200" cy="3318272"/>
          </a:xfrm>
        </p:spPr>
        <p:txBody>
          <a:bodyPr/>
          <a:lstStyle/>
          <a:p>
            <a:pPr>
              <a:buFont typeface="Wingdings" panose="05000000000000000000" pitchFamily="2" charset="2"/>
              <a:buChar char="§"/>
            </a:pPr>
            <a:r>
              <a:rPr lang="en-US" dirty="0" smtClean="0">
                <a:solidFill>
                  <a:schemeClr val="bg2">
                    <a:lumMod val="25000"/>
                  </a:schemeClr>
                </a:solidFill>
              </a:rPr>
              <a:t>All tools needed are downloadable and installable</a:t>
            </a:r>
          </a:p>
          <a:p>
            <a:pPr lvl="1">
              <a:buFont typeface="Wingdings" panose="05000000000000000000" pitchFamily="2" charset="2"/>
              <a:buChar char="§"/>
            </a:pPr>
            <a:r>
              <a:rPr lang="en-US" dirty="0" smtClean="0">
                <a:solidFill>
                  <a:schemeClr val="bg2">
                    <a:lumMod val="25000"/>
                  </a:schemeClr>
                </a:solidFill>
              </a:rPr>
              <a:t>Need to find out how they work – possible limitations</a:t>
            </a:r>
          </a:p>
          <a:p>
            <a:pPr lvl="1">
              <a:buFont typeface="Wingdings" panose="05000000000000000000" pitchFamily="2" charset="2"/>
              <a:buChar char="§"/>
            </a:pPr>
            <a:r>
              <a:rPr lang="en-US" dirty="0" smtClean="0">
                <a:solidFill>
                  <a:schemeClr val="bg2">
                    <a:lumMod val="25000"/>
                  </a:schemeClr>
                </a:solidFill>
              </a:rPr>
              <a:t>If time allows start creating example scripts using new libraries </a:t>
            </a:r>
          </a:p>
          <a:p>
            <a:pPr>
              <a:buFont typeface="Wingdings" panose="05000000000000000000" pitchFamily="2" charset="2"/>
              <a:buChar char="§"/>
            </a:pPr>
            <a:r>
              <a:rPr lang="en-US" dirty="0" smtClean="0">
                <a:solidFill>
                  <a:schemeClr val="bg2">
                    <a:lumMod val="25000"/>
                  </a:schemeClr>
                </a:solidFill>
              </a:rPr>
              <a:t>Start becoming familiar with python</a:t>
            </a:r>
          </a:p>
          <a:p>
            <a:pPr lvl="1">
              <a:buFont typeface="Wingdings" panose="05000000000000000000" pitchFamily="2" charset="2"/>
              <a:buChar char="§"/>
            </a:pPr>
            <a:r>
              <a:rPr lang="en-US" dirty="0" smtClean="0">
                <a:solidFill>
                  <a:schemeClr val="bg2">
                    <a:lumMod val="25000"/>
                  </a:schemeClr>
                </a:solidFill>
              </a:rPr>
              <a:t>Some team members may need earlier start than others</a:t>
            </a:r>
          </a:p>
          <a:p>
            <a:pPr lvl="1">
              <a:buFont typeface="Wingdings" panose="05000000000000000000" pitchFamily="2" charset="2"/>
              <a:buChar char="§"/>
            </a:pPr>
            <a:endParaRPr lang="en-US" dirty="0">
              <a:solidFill>
                <a:schemeClr val="bg2">
                  <a:lumMod val="25000"/>
                </a:schemeClr>
              </a:solidFill>
            </a:endParaRPr>
          </a:p>
          <a:p>
            <a:pPr>
              <a:buFont typeface="Wingdings" panose="05000000000000000000" pitchFamily="2" charset="2"/>
              <a:buChar char="§"/>
            </a:pPr>
            <a:endParaRPr lang="en-US" dirty="0" smtClean="0">
              <a:solidFill>
                <a:schemeClr val="bg2">
                  <a:lumMod val="25000"/>
                </a:schemeClr>
              </a:solidFill>
            </a:endParaRPr>
          </a:p>
        </p:txBody>
      </p:sp>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1"/>
          <p:cNvSpPr>
            <a:spLocks noGrp="1"/>
          </p:cNvSpPr>
          <p:nvPr>
            <p:ph type="title"/>
          </p:nvPr>
        </p:nvSpPr>
        <p:spPr>
          <a:xfrm>
            <a:off x="457200" y="438150"/>
            <a:ext cx="8229600" cy="857250"/>
          </a:xfrm>
        </p:spPr>
        <p:txBody>
          <a:bodyPr>
            <a:normAutofit/>
          </a:bodyPr>
          <a:lstStyle/>
          <a:p>
            <a:pPr algn="l"/>
            <a:r>
              <a:rPr lang="en-US" b="1" dirty="0" smtClean="0">
                <a:solidFill>
                  <a:schemeClr val="bg2">
                    <a:lumMod val="25000"/>
                  </a:schemeClr>
                </a:solidFill>
              </a:rPr>
              <a:t>NEXT STEPS - SOFTWARE:</a:t>
            </a:r>
            <a:endParaRPr lang="en-US" b="1" dirty="0">
              <a:solidFill>
                <a:schemeClr val="bg2">
                  <a:lumMod val="25000"/>
                </a:schemeClr>
              </a:solidFill>
            </a:endParaRPr>
          </a:p>
        </p:txBody>
      </p:sp>
      <p:cxnSp>
        <p:nvCxnSpPr>
          <p:cNvPr id="32" name="Straight Arrow Connector 31"/>
          <p:cNvCxnSpPr/>
          <p:nvPr/>
        </p:nvCxnSpPr>
        <p:spPr>
          <a:xfrm>
            <a:off x="4563664" y="3599441"/>
            <a:ext cx="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aphicFrame>
        <p:nvGraphicFramePr>
          <p:cNvPr id="19"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3348270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3876676"/>
            <a:ext cx="7772400" cy="1266824"/>
          </a:xfrm>
        </p:spPr>
        <p:txBody>
          <a:bodyPr>
            <a:noAutofit/>
          </a:bodyPr>
          <a:lstStyle/>
          <a:p>
            <a:r>
              <a:rPr lang="en-US" sz="8000" dirty="0" smtClean="0">
                <a:solidFill>
                  <a:schemeClr val="bg2">
                    <a:lumMod val="25000"/>
                  </a:schemeClr>
                </a:solidFill>
              </a:rPr>
              <a:t>CONCLUSION</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3045456"/>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298739"/>
            <a:ext cx="8229600" cy="857250"/>
          </a:xfrm>
        </p:spPr>
        <p:txBody>
          <a:bodyPr>
            <a:normAutofit/>
          </a:bodyPr>
          <a:lstStyle/>
          <a:p>
            <a:pPr algn="l"/>
            <a:r>
              <a:rPr lang="en-US" b="1" dirty="0" smtClean="0">
                <a:solidFill>
                  <a:schemeClr val="bg2">
                    <a:lumMod val="25000"/>
                  </a:schemeClr>
                </a:solidFill>
              </a:rPr>
              <a:t>BUDGET:</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59519" y="890724"/>
            <a:ext cx="8795657" cy="584775"/>
          </a:xfrm>
          <a:prstGeom prst="rect">
            <a:avLst/>
          </a:prstGeom>
          <a:noFill/>
          <a:ln w="38100">
            <a:noFill/>
          </a:ln>
        </p:spPr>
        <p:txBody>
          <a:bodyPr wrap="square" rtlCol="0">
            <a:spAutoFit/>
          </a:bodyPr>
          <a:lstStyle/>
          <a:p>
            <a:pPr algn="ctr"/>
            <a:r>
              <a:rPr lang="en-US" sz="3200" b="1" dirty="0" smtClean="0">
                <a:solidFill>
                  <a:schemeClr val="bg2">
                    <a:lumMod val="25000"/>
                  </a:schemeClr>
                </a:solidFill>
              </a:rPr>
              <a:t>Total Budget: </a:t>
            </a:r>
            <a:r>
              <a:rPr lang="en-US" sz="3200" dirty="0" smtClean="0">
                <a:solidFill>
                  <a:schemeClr val="bg2">
                    <a:lumMod val="25000"/>
                  </a:schemeClr>
                </a:solidFill>
              </a:rPr>
              <a:t>$5000, </a:t>
            </a:r>
            <a:r>
              <a:rPr lang="en-US" sz="3200" b="1" dirty="0" smtClean="0">
                <a:solidFill>
                  <a:schemeClr val="bg2">
                    <a:lumMod val="25000"/>
                  </a:schemeClr>
                </a:solidFill>
              </a:rPr>
              <a:t>Total Desired:</a:t>
            </a:r>
            <a:r>
              <a:rPr lang="en-US" sz="3200" dirty="0" smtClean="0">
                <a:solidFill>
                  <a:srgbClr val="FF0000"/>
                </a:solidFill>
              </a:rPr>
              <a:t>$6277</a:t>
            </a:r>
            <a:endParaRPr lang="en-US" sz="3200" dirty="0">
              <a:solidFill>
                <a:srgbClr val="FF0000"/>
              </a:solidFill>
            </a:endParaRPr>
          </a:p>
        </p:txBody>
      </p:sp>
      <p:graphicFrame>
        <p:nvGraphicFramePr>
          <p:cNvPr id="8" name="Content Placeholder 5"/>
          <p:cNvGraphicFramePr>
            <a:graphicFrameLocks/>
          </p:cNvGraphicFramePr>
          <p:nvPr>
            <p:extLst>
              <p:ext uri="{D42A27DB-BD31-4B8C-83A1-F6EECF244321}">
                <p14:modId xmlns:p14="http://schemas.microsoft.com/office/powerpoint/2010/main" val="2461683235"/>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2" name="Content Placeholder 2"/>
          <p:cNvGraphicFramePr>
            <a:graphicFrameLocks noGrp="1"/>
          </p:cNvGraphicFramePr>
          <p:nvPr>
            <p:ph idx="1"/>
            <p:extLst>
              <p:ext uri="{D42A27DB-BD31-4B8C-83A1-F6EECF244321}">
                <p14:modId xmlns:p14="http://schemas.microsoft.com/office/powerpoint/2010/main" val="4068835143"/>
              </p:ext>
            </p:extLst>
          </p:nvPr>
        </p:nvGraphicFramePr>
        <p:xfrm>
          <a:off x="-838200" y="590550"/>
          <a:ext cx="5105400" cy="40767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3" name="Content Placeholder 2"/>
          <p:cNvGraphicFramePr>
            <a:graphicFrameLocks/>
          </p:cNvGraphicFramePr>
          <p:nvPr>
            <p:extLst>
              <p:ext uri="{D42A27DB-BD31-4B8C-83A1-F6EECF244321}">
                <p14:modId xmlns:p14="http://schemas.microsoft.com/office/powerpoint/2010/main" val="2735660369"/>
              </p:ext>
            </p:extLst>
          </p:nvPr>
        </p:nvGraphicFramePr>
        <p:xfrm>
          <a:off x="1810737" y="314102"/>
          <a:ext cx="5413664" cy="470535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4" name="Content Placeholder 2"/>
          <p:cNvGraphicFramePr>
            <a:graphicFrameLocks/>
          </p:cNvGraphicFramePr>
          <p:nvPr>
            <p:extLst>
              <p:ext uri="{D42A27DB-BD31-4B8C-83A1-F6EECF244321}">
                <p14:modId xmlns:p14="http://schemas.microsoft.com/office/powerpoint/2010/main" val="2746928718"/>
              </p:ext>
            </p:extLst>
          </p:nvPr>
        </p:nvGraphicFramePr>
        <p:xfrm>
          <a:off x="-609600" y="708314"/>
          <a:ext cx="9100459" cy="455295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679666480"/>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PATH MOVING FORWARD :</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Rounded Rectangle 21"/>
          <p:cNvSpPr/>
          <p:nvPr/>
        </p:nvSpPr>
        <p:spPr>
          <a:xfrm>
            <a:off x="609600" y="1184564"/>
            <a:ext cx="2057400" cy="362090"/>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Numeric Modeling</a:t>
            </a:r>
            <a:endParaRPr lang="en-US" sz="1600" dirty="0"/>
          </a:p>
        </p:txBody>
      </p:sp>
      <p:sp>
        <p:nvSpPr>
          <p:cNvPr id="23" name="Rounded Rectangle 22"/>
          <p:cNvSpPr/>
          <p:nvPr/>
        </p:nvSpPr>
        <p:spPr>
          <a:xfrm>
            <a:off x="609600" y="1598001"/>
            <a:ext cx="2057400" cy="457200"/>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Familiarization with Python</a:t>
            </a:r>
            <a:endParaRPr lang="en-US" sz="1600" dirty="0"/>
          </a:p>
        </p:txBody>
      </p:sp>
      <p:sp>
        <p:nvSpPr>
          <p:cNvPr id="25" name="Rounded Rectangle 24"/>
          <p:cNvSpPr/>
          <p:nvPr/>
        </p:nvSpPr>
        <p:spPr>
          <a:xfrm>
            <a:off x="609600" y="2106548"/>
            <a:ext cx="2057400" cy="328109"/>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Circuits?</a:t>
            </a:r>
            <a:endParaRPr lang="en-US" sz="1600" dirty="0"/>
          </a:p>
        </p:txBody>
      </p:sp>
      <p:sp>
        <p:nvSpPr>
          <p:cNvPr id="30" name="Bent-Up Arrow 29"/>
          <p:cNvSpPr/>
          <p:nvPr/>
        </p:nvSpPr>
        <p:spPr>
          <a:xfrm rot="5400000">
            <a:off x="1539177" y="2367334"/>
            <a:ext cx="789832" cy="990600"/>
          </a:xfrm>
          <a:prstGeom prst="bentUpArrow">
            <a:avLst>
              <a:gd name="adj1" fmla="val 16398"/>
              <a:gd name="adj2" fmla="val 28872"/>
              <a:gd name="adj3" fmla="val 3317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a:off x="1085850" y="2606217"/>
            <a:ext cx="266700"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1085850" y="2957549"/>
            <a:ext cx="266700"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199995" y="2467718"/>
            <a:ext cx="953571" cy="276999"/>
          </a:xfrm>
          <a:prstGeom prst="rect">
            <a:avLst/>
          </a:prstGeom>
          <a:noFill/>
        </p:spPr>
        <p:txBody>
          <a:bodyPr wrap="square" rtlCol="0">
            <a:spAutoFit/>
          </a:bodyPr>
          <a:lstStyle/>
          <a:p>
            <a:pPr algn="ctr"/>
            <a:r>
              <a:rPr lang="en-US" sz="1200" dirty="0" smtClean="0"/>
              <a:t>EEF Award? </a:t>
            </a:r>
            <a:endParaRPr lang="en-US" sz="1200" dirty="0"/>
          </a:p>
        </p:txBody>
      </p:sp>
      <p:sp>
        <p:nvSpPr>
          <p:cNvPr id="37" name="TextBox 36"/>
          <p:cNvSpPr txBox="1"/>
          <p:nvPr/>
        </p:nvSpPr>
        <p:spPr>
          <a:xfrm>
            <a:off x="163286" y="2746804"/>
            <a:ext cx="970936" cy="461665"/>
          </a:xfrm>
          <a:prstGeom prst="rect">
            <a:avLst/>
          </a:prstGeom>
          <a:noFill/>
        </p:spPr>
        <p:txBody>
          <a:bodyPr wrap="square" rtlCol="0">
            <a:spAutoFit/>
          </a:bodyPr>
          <a:lstStyle/>
          <a:p>
            <a:r>
              <a:rPr lang="en-US" sz="1200" dirty="0" smtClean="0"/>
              <a:t>Vibe Testing Donation?</a:t>
            </a:r>
            <a:endParaRPr lang="en-US" sz="1200" dirty="0"/>
          </a:p>
        </p:txBody>
      </p:sp>
      <p:sp>
        <p:nvSpPr>
          <p:cNvPr id="38" name="Rounded Rectangle 37"/>
          <p:cNvSpPr/>
          <p:nvPr/>
        </p:nvSpPr>
        <p:spPr>
          <a:xfrm>
            <a:off x="2453974" y="2778242"/>
            <a:ext cx="1896642" cy="479308"/>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Final Component &amp; Material Selection </a:t>
            </a:r>
            <a:endParaRPr lang="en-US" sz="1600" dirty="0"/>
          </a:p>
        </p:txBody>
      </p:sp>
      <p:sp>
        <p:nvSpPr>
          <p:cNvPr id="42" name="Right Arrow 41"/>
          <p:cNvSpPr/>
          <p:nvPr/>
        </p:nvSpPr>
        <p:spPr>
          <a:xfrm>
            <a:off x="4375196" y="2778242"/>
            <a:ext cx="1111203" cy="484632"/>
          </a:xfrm>
          <a:prstGeom prst="rightArrow">
            <a:avLst>
              <a:gd name="adj1" fmla="val 35393"/>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p:nvSpPr>
        <p:spPr>
          <a:xfrm>
            <a:off x="5510979" y="2744717"/>
            <a:ext cx="2261420" cy="512221"/>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Small Scale Component Testing</a:t>
            </a:r>
            <a:endParaRPr lang="en-US" sz="1600" dirty="0"/>
          </a:p>
        </p:txBody>
      </p:sp>
      <p:sp>
        <p:nvSpPr>
          <p:cNvPr id="44" name="Rounded Rectangle 43"/>
          <p:cNvSpPr/>
          <p:nvPr/>
        </p:nvSpPr>
        <p:spPr>
          <a:xfrm>
            <a:off x="5521302" y="3333750"/>
            <a:ext cx="2251097" cy="721712"/>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Software Development an Framework </a:t>
            </a:r>
            <a:endParaRPr lang="en-US" sz="1600" dirty="0"/>
          </a:p>
        </p:txBody>
      </p:sp>
      <p:sp>
        <p:nvSpPr>
          <p:cNvPr id="45" name="Rounded Rectangle 44"/>
          <p:cNvSpPr/>
          <p:nvPr/>
        </p:nvSpPr>
        <p:spPr>
          <a:xfrm>
            <a:off x="5521303" y="4132274"/>
            <a:ext cx="2251096" cy="469157"/>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Detailed Circuit Development </a:t>
            </a:r>
            <a:endParaRPr lang="en-US" sz="1600" dirty="0"/>
          </a:p>
        </p:txBody>
      </p:sp>
      <p:graphicFrame>
        <p:nvGraphicFramePr>
          <p:cNvPr id="46" name="Content Placeholder 5"/>
          <p:cNvGraphicFramePr>
            <a:graphicFrameLocks/>
          </p:cNvGraphicFramePr>
          <p:nvPr>
            <p:extLst>
              <p:ext uri="{D42A27DB-BD31-4B8C-83A1-F6EECF244321}">
                <p14:modId xmlns:p14="http://schemas.microsoft.com/office/powerpoint/2010/main" val="435208476"/>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83206439"/>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8000" dirty="0" smtClean="0">
                <a:solidFill>
                  <a:schemeClr val="bg2">
                    <a:lumMod val="25000"/>
                  </a:schemeClr>
                </a:solidFill>
              </a:rPr>
              <a:t>Back-up Slides</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869200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FR1</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8229600" cy="3200399"/>
          </a:xfrm>
        </p:spPr>
        <p:txBody>
          <a:bodyPr>
            <a:normAutofit fontScale="92500" lnSpcReduction="10000"/>
          </a:bodyPr>
          <a:lstStyle/>
          <a:p>
            <a:r>
              <a:rPr lang="en-US" b="1" dirty="0"/>
              <a:t>FR 1: </a:t>
            </a:r>
            <a:r>
              <a:rPr lang="en-US" dirty="0"/>
              <a:t>The </a:t>
            </a:r>
            <a:r>
              <a:rPr lang="en-US" dirty="0" err="1"/>
              <a:t>FeatherCraft</a:t>
            </a:r>
            <a:r>
              <a:rPr lang="en-US" dirty="0"/>
              <a:t> structure design shall be lightweight. </a:t>
            </a:r>
          </a:p>
          <a:p>
            <a:pPr lvl="1"/>
            <a:r>
              <a:rPr lang="en-US" dirty="0" smtClean="0"/>
              <a:t>DR </a:t>
            </a:r>
            <a:r>
              <a:rPr lang="en-US" dirty="0"/>
              <a:t>1.1: Structural design mass shall be less than 5 kg. </a:t>
            </a:r>
          </a:p>
          <a:p>
            <a:pPr lvl="2"/>
            <a:r>
              <a:rPr lang="en-US" i="1" dirty="0"/>
              <a:t>Source: </a:t>
            </a:r>
            <a:r>
              <a:rPr lang="en-US" dirty="0"/>
              <a:t>Customer requirement. Increasing the structural mass beyond 5 kg would prevent SST-US from providing a profitable weight class of payloads </a:t>
            </a:r>
          </a:p>
          <a:p>
            <a:pPr lvl="2"/>
            <a:r>
              <a:rPr lang="en-US" dirty="0"/>
              <a:t>Verification: Modeling and analysis, comparison with measurement of STM </a:t>
            </a:r>
            <a:endParaRPr lang="en-US" dirty="0">
              <a:solidFill>
                <a:schemeClr val="bg2">
                  <a:lumMod val="25000"/>
                </a:schemeClr>
              </a:solidFill>
            </a:endParaRPr>
          </a:p>
        </p:txBody>
      </p:sp>
    </p:spTree>
    <p:extLst>
      <p:ext uri="{BB962C8B-B14F-4D97-AF65-F5344CB8AC3E}">
        <p14:creationId xmlns:p14="http://schemas.microsoft.com/office/powerpoint/2010/main" val="1077050925"/>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FR2</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8229600" cy="3200399"/>
          </a:xfrm>
        </p:spPr>
        <p:txBody>
          <a:bodyPr>
            <a:normAutofit fontScale="55000" lnSpcReduction="20000"/>
          </a:bodyPr>
          <a:lstStyle/>
          <a:p>
            <a:r>
              <a:rPr lang="en-US" b="1" dirty="0"/>
              <a:t>FR 2: </a:t>
            </a:r>
            <a:r>
              <a:rPr lang="en-US" dirty="0"/>
              <a:t>The </a:t>
            </a:r>
            <a:r>
              <a:rPr lang="en-US" dirty="0" err="1"/>
              <a:t>Feathercraft</a:t>
            </a:r>
            <a:r>
              <a:rPr lang="en-US" dirty="0"/>
              <a:t> structure design shall reduce manufacturing time and material cost from SST-US’s typical spacecraft estimates. </a:t>
            </a:r>
          </a:p>
          <a:p>
            <a:pPr lvl="1"/>
            <a:r>
              <a:rPr lang="en-US" dirty="0" smtClean="0"/>
              <a:t>DR </a:t>
            </a:r>
            <a:r>
              <a:rPr lang="en-US" dirty="0"/>
              <a:t>2.1: Structure design material cost shall be less than $20,000. </a:t>
            </a:r>
          </a:p>
          <a:p>
            <a:pPr lvl="2"/>
            <a:r>
              <a:rPr lang="en-US" i="1" dirty="0"/>
              <a:t>Source: </a:t>
            </a:r>
            <a:r>
              <a:rPr lang="en-US" dirty="0"/>
              <a:t>Customer requirement, SST-US typically expends $40,000 on a spacecraft material and this design shall reduce that metric by 50%. </a:t>
            </a:r>
          </a:p>
          <a:p>
            <a:pPr lvl="2"/>
            <a:r>
              <a:rPr lang="en-US" dirty="0"/>
              <a:t>Verification: Budget analysis </a:t>
            </a:r>
          </a:p>
          <a:p>
            <a:pPr lvl="1"/>
            <a:r>
              <a:rPr lang="en-US" dirty="0" smtClean="0"/>
              <a:t>DR </a:t>
            </a:r>
            <a:r>
              <a:rPr lang="en-US" dirty="0"/>
              <a:t>2.2: Structure design manufacturing and assembling shall take less than 9 months. </a:t>
            </a:r>
          </a:p>
          <a:p>
            <a:pPr lvl="2"/>
            <a:r>
              <a:rPr lang="en-US" i="1" dirty="0"/>
              <a:t>Source: </a:t>
            </a:r>
            <a:r>
              <a:rPr lang="en-US" dirty="0"/>
              <a:t>Customer requirement, SST-US typically spends 18 months on spacecraft manufacturing and assembling and this design shall reduce that metric by 50%. </a:t>
            </a:r>
          </a:p>
          <a:p>
            <a:pPr lvl="2"/>
            <a:r>
              <a:rPr lang="en-US" dirty="0"/>
              <a:t>Verification: Manufacturing estimates and analysis </a:t>
            </a:r>
          </a:p>
          <a:p>
            <a:pPr lvl="1"/>
            <a:r>
              <a:rPr lang="en-US" dirty="0" smtClean="0"/>
              <a:t>DR </a:t>
            </a:r>
            <a:r>
              <a:rPr lang="en-US" dirty="0"/>
              <a:t>2.3: Structure design manufacturing and building labor shall cost less than $80,000. </a:t>
            </a:r>
          </a:p>
          <a:p>
            <a:pPr lvl="2"/>
            <a:r>
              <a:rPr lang="en-US" i="1" dirty="0"/>
              <a:t>Source: </a:t>
            </a:r>
            <a:r>
              <a:rPr lang="en-US" dirty="0"/>
              <a:t>Customer requirement. This is a 50% reduction of SST-US’s typical manufacturing and building cost of $160,000 and will help the company meet the goal total price of $6 million. </a:t>
            </a:r>
          </a:p>
          <a:p>
            <a:pPr lvl="2"/>
            <a:r>
              <a:rPr lang="en-US" dirty="0"/>
              <a:t>Verification: Budget estimates and analysis </a:t>
            </a:r>
            <a:endParaRPr lang="en-US" dirty="0">
              <a:solidFill>
                <a:schemeClr val="bg2">
                  <a:lumMod val="25000"/>
                </a:schemeClr>
              </a:solidFill>
            </a:endParaRPr>
          </a:p>
        </p:txBody>
      </p:sp>
    </p:spTree>
    <p:extLst>
      <p:ext uri="{BB962C8B-B14F-4D97-AF65-F5344CB8AC3E}">
        <p14:creationId xmlns:p14="http://schemas.microsoft.com/office/powerpoint/2010/main" val="268937019"/>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FR3</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8229600" cy="3200399"/>
          </a:xfrm>
        </p:spPr>
        <p:txBody>
          <a:bodyPr>
            <a:normAutofit fontScale="70000" lnSpcReduction="20000"/>
          </a:bodyPr>
          <a:lstStyle/>
          <a:p>
            <a:r>
              <a:rPr lang="en-US" b="1" dirty="0"/>
              <a:t>FR 3: </a:t>
            </a:r>
            <a:r>
              <a:rPr lang="en-US" dirty="0" err="1"/>
              <a:t>FeatherCraft</a:t>
            </a:r>
            <a:r>
              <a:rPr lang="en-US" dirty="0"/>
              <a:t> Structure shall be designed to withstand a vibration table setting of 9.47 </a:t>
            </a:r>
            <a:r>
              <a:rPr lang="en-US" dirty="0" err="1"/>
              <a:t>grms</a:t>
            </a:r>
            <a:r>
              <a:rPr lang="en-US" dirty="0"/>
              <a:t> in a soft-stowed configuration. </a:t>
            </a:r>
          </a:p>
          <a:p>
            <a:pPr lvl="1"/>
            <a:r>
              <a:rPr lang="en-US" dirty="0" smtClean="0"/>
              <a:t>DR </a:t>
            </a:r>
            <a:r>
              <a:rPr lang="en-US" dirty="0"/>
              <a:t>3.1: </a:t>
            </a:r>
            <a:r>
              <a:rPr lang="en-US" dirty="0" err="1"/>
              <a:t>FeatherCraft</a:t>
            </a:r>
            <a:r>
              <a:rPr lang="en-US" dirty="0"/>
              <a:t> structure in launch configuration shall be designed to not be damaged by simulated launch environment, up to a 9.47 </a:t>
            </a:r>
            <a:r>
              <a:rPr lang="en-US" dirty="0" err="1"/>
              <a:t>grms</a:t>
            </a:r>
            <a:r>
              <a:rPr lang="en-US" dirty="0"/>
              <a:t> random vibration environment with safety factors as outlined in the GEVS ISS Pressured Volume Hardware Common Interface Requirements Document Rev C. </a:t>
            </a:r>
          </a:p>
          <a:p>
            <a:pPr lvl="2"/>
            <a:r>
              <a:rPr lang="en-US" i="1" dirty="0"/>
              <a:t>Source </a:t>
            </a:r>
            <a:r>
              <a:rPr lang="en-US" dirty="0"/>
              <a:t>: Customer requirement. To remain profitable, the </a:t>
            </a:r>
            <a:r>
              <a:rPr lang="en-US" dirty="0" err="1"/>
              <a:t>FeatherCraft</a:t>
            </a:r>
            <a:r>
              <a:rPr lang="en-US" dirty="0"/>
              <a:t> package needs to be reliable and provide a robust platform for their customers, as well as meet all NASA requirements for launch to the ISS. </a:t>
            </a:r>
          </a:p>
          <a:p>
            <a:pPr lvl="2"/>
            <a:r>
              <a:rPr lang="en-US" dirty="0"/>
              <a:t>Verification: Vibration test executed on STM in FR </a:t>
            </a:r>
            <a:r>
              <a:rPr lang="en-US" dirty="0" smtClean="0"/>
              <a:t>6 </a:t>
            </a:r>
            <a:r>
              <a:rPr lang="en-US" dirty="0"/>
              <a:t>and measurement of STM before and after vibration test </a:t>
            </a:r>
            <a:endParaRPr lang="en-US" dirty="0">
              <a:solidFill>
                <a:schemeClr val="bg2">
                  <a:lumMod val="25000"/>
                </a:schemeClr>
              </a:solidFill>
            </a:endParaRPr>
          </a:p>
        </p:txBody>
      </p:sp>
    </p:spTree>
    <p:extLst>
      <p:ext uri="{BB962C8B-B14F-4D97-AF65-F5344CB8AC3E}">
        <p14:creationId xmlns:p14="http://schemas.microsoft.com/office/powerpoint/2010/main" val="381923416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olarviews.com/raw/earth/earthafr.jpg"/>
          <p:cNvPicPr>
            <a:picLocks noChangeAspect="1" noChangeArrowheads="1"/>
          </p:cNvPicPr>
          <p:nvPr/>
        </p:nvPicPr>
        <p:blipFill rotWithShape="1">
          <a:blip r:embed="rId2">
            <a:extLst>
              <a:ext uri="{28A0092B-C50C-407E-A947-70E740481C1C}">
                <a14:useLocalDpi xmlns:a14="http://schemas.microsoft.com/office/drawing/2010/main" val="0"/>
              </a:ext>
            </a:extLst>
          </a:blip>
          <a:srcRect b="80350"/>
          <a:stretch/>
        </p:blipFill>
        <p:spPr bwMode="auto">
          <a:xfrm>
            <a:off x="-449413" y="3257550"/>
            <a:ext cx="9601200" cy="1905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17353" y="298739"/>
            <a:ext cx="8229600" cy="857250"/>
          </a:xfrm>
        </p:spPr>
        <p:txBody>
          <a:bodyPr/>
          <a:lstStyle/>
          <a:p>
            <a:pPr algn="l"/>
            <a:r>
              <a:rPr lang="en-US" b="1" dirty="0" smtClean="0">
                <a:solidFill>
                  <a:schemeClr val="bg2">
                    <a:lumMod val="25000"/>
                  </a:schemeClr>
                </a:solidFill>
              </a:rPr>
              <a:t>DESIGN OVERVIEW:</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5"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2" name="Picture 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0" y="696410"/>
            <a:ext cx="6338093" cy="4008940"/>
          </a:xfrm>
          <a:prstGeom prst="rect">
            <a:avLst/>
          </a:prstGeom>
        </p:spPr>
      </p:pic>
      <p:pic>
        <p:nvPicPr>
          <p:cNvPr id="3" name="Picture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276600" y="727364"/>
            <a:ext cx="6435149" cy="4070330"/>
          </a:xfrm>
          <a:prstGeom prst="rect">
            <a:avLst/>
          </a:prstGeom>
        </p:spPr>
      </p:pic>
      <p:sp>
        <p:nvSpPr>
          <p:cNvPr id="6" name="TextBox 5"/>
          <p:cNvSpPr txBox="1"/>
          <p:nvPr/>
        </p:nvSpPr>
        <p:spPr>
          <a:xfrm>
            <a:off x="228600" y="3686175"/>
            <a:ext cx="2102692" cy="369332"/>
          </a:xfrm>
          <a:prstGeom prst="rect">
            <a:avLst/>
          </a:prstGeom>
          <a:noFill/>
        </p:spPr>
        <p:txBody>
          <a:bodyPr wrap="none" rtlCol="0">
            <a:spAutoFit/>
          </a:bodyPr>
          <a:lstStyle/>
          <a:p>
            <a:r>
              <a:rPr lang="en-US" dirty="0" smtClean="0"/>
              <a:t>Nadir facing payload</a:t>
            </a:r>
            <a:endParaRPr lang="en-US" dirty="0"/>
          </a:p>
        </p:txBody>
      </p:sp>
      <p:sp>
        <p:nvSpPr>
          <p:cNvPr id="26" name="TextBox 25"/>
          <p:cNvSpPr txBox="1"/>
          <p:nvPr/>
        </p:nvSpPr>
        <p:spPr>
          <a:xfrm>
            <a:off x="350525" y="2644259"/>
            <a:ext cx="980205" cy="369332"/>
          </a:xfrm>
          <a:prstGeom prst="rect">
            <a:avLst/>
          </a:prstGeom>
          <a:noFill/>
        </p:spPr>
        <p:txBody>
          <a:bodyPr wrap="none" rtlCol="0">
            <a:spAutoFit/>
          </a:bodyPr>
          <a:lstStyle/>
          <a:p>
            <a:r>
              <a:rPr lang="en-US" dirty="0" smtClean="0"/>
              <a:t>Radiator</a:t>
            </a:r>
            <a:endParaRPr lang="en-US" dirty="0"/>
          </a:p>
        </p:txBody>
      </p:sp>
      <p:sp>
        <p:nvSpPr>
          <p:cNvPr id="29" name="TextBox 28"/>
          <p:cNvSpPr txBox="1"/>
          <p:nvPr/>
        </p:nvSpPr>
        <p:spPr>
          <a:xfrm>
            <a:off x="3169046" y="1248769"/>
            <a:ext cx="1313052" cy="369332"/>
          </a:xfrm>
          <a:prstGeom prst="rect">
            <a:avLst/>
          </a:prstGeom>
          <a:noFill/>
        </p:spPr>
        <p:txBody>
          <a:bodyPr wrap="none" rtlCol="0">
            <a:spAutoFit/>
          </a:bodyPr>
          <a:lstStyle/>
          <a:p>
            <a:r>
              <a:rPr lang="en-US" dirty="0" smtClean="0"/>
              <a:t>Solar Panels</a:t>
            </a:r>
            <a:endParaRPr lang="en-US" dirty="0"/>
          </a:p>
        </p:txBody>
      </p:sp>
      <p:sp>
        <p:nvSpPr>
          <p:cNvPr id="30" name="TextBox 29"/>
          <p:cNvSpPr txBox="1"/>
          <p:nvPr/>
        </p:nvSpPr>
        <p:spPr>
          <a:xfrm>
            <a:off x="6767968" y="3499139"/>
            <a:ext cx="2159502" cy="646331"/>
          </a:xfrm>
          <a:prstGeom prst="rect">
            <a:avLst/>
          </a:prstGeom>
          <a:noFill/>
        </p:spPr>
        <p:txBody>
          <a:bodyPr wrap="none" rtlCol="0">
            <a:spAutoFit/>
          </a:bodyPr>
          <a:lstStyle/>
          <a:p>
            <a:r>
              <a:rPr lang="en-US" dirty="0" smtClean="0"/>
              <a:t>Propulsion Plate</a:t>
            </a:r>
          </a:p>
          <a:p>
            <a:r>
              <a:rPr lang="en-US" dirty="0" smtClean="0"/>
              <a:t>(</a:t>
            </a:r>
            <a:r>
              <a:rPr lang="en-US" dirty="0" err="1" smtClean="0"/>
              <a:t>Aerojet</a:t>
            </a:r>
            <a:r>
              <a:rPr lang="en-US" dirty="0" smtClean="0"/>
              <a:t> </a:t>
            </a:r>
            <a:r>
              <a:rPr lang="en-US" dirty="0" err="1" smtClean="0"/>
              <a:t>Rocketdyne</a:t>
            </a:r>
            <a:r>
              <a:rPr lang="en-US" dirty="0" smtClean="0"/>
              <a:t>)</a:t>
            </a:r>
            <a:endParaRPr lang="en-US" dirty="0"/>
          </a:p>
        </p:txBody>
      </p:sp>
      <p:cxnSp>
        <p:nvCxnSpPr>
          <p:cNvPr id="9" name="Straight Arrow Connector 8"/>
          <p:cNvCxnSpPr>
            <a:stCxn id="6" idx="0"/>
          </p:cNvCxnSpPr>
          <p:nvPr/>
        </p:nvCxnSpPr>
        <p:spPr>
          <a:xfrm flipV="1">
            <a:off x="1279946" y="3105150"/>
            <a:ext cx="1051346" cy="5810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1252319" y="2600325"/>
            <a:ext cx="1078973" cy="2886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9" idx="2"/>
          </p:cNvCxnSpPr>
          <p:nvPr/>
        </p:nvCxnSpPr>
        <p:spPr>
          <a:xfrm flipH="1">
            <a:off x="2895600" y="1618101"/>
            <a:ext cx="929972" cy="5726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3688850" y="1618101"/>
            <a:ext cx="136722" cy="1026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912412" y="1553660"/>
            <a:ext cx="1534807" cy="11312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3912412" y="1557343"/>
            <a:ext cx="2079813" cy="7571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flipV="1">
            <a:off x="6369021" y="3105150"/>
            <a:ext cx="368019" cy="7171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1443776"/>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FR4</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8229600" cy="3200399"/>
          </a:xfrm>
        </p:spPr>
        <p:txBody>
          <a:bodyPr>
            <a:normAutofit fontScale="77500" lnSpcReduction="20000"/>
          </a:bodyPr>
          <a:lstStyle/>
          <a:p>
            <a:r>
              <a:rPr lang="en-US" b="1" dirty="0"/>
              <a:t>FR 4: </a:t>
            </a:r>
            <a:r>
              <a:rPr lang="en-US" dirty="0" err="1"/>
              <a:t>FeatherCraft</a:t>
            </a:r>
            <a:r>
              <a:rPr lang="en-US" dirty="0"/>
              <a:t> Structure shall be designed to deploy from the </a:t>
            </a:r>
            <a:r>
              <a:rPr lang="en-US" dirty="0" err="1"/>
              <a:t>Kaber</a:t>
            </a:r>
            <a:r>
              <a:rPr lang="en-US" dirty="0"/>
              <a:t> Deployment Service. </a:t>
            </a:r>
          </a:p>
          <a:p>
            <a:pPr lvl="1"/>
            <a:r>
              <a:rPr lang="en-US" dirty="0" smtClean="0"/>
              <a:t>DR </a:t>
            </a:r>
            <a:r>
              <a:rPr lang="en-US" dirty="0"/>
              <a:t>4.1 </a:t>
            </a:r>
            <a:r>
              <a:rPr lang="en-US" dirty="0" err="1"/>
              <a:t>FeatherCraft</a:t>
            </a:r>
            <a:r>
              <a:rPr lang="en-US" dirty="0"/>
              <a:t> structure design including mounted components shall fit within the volume of 30”x30”x19”. </a:t>
            </a:r>
          </a:p>
          <a:p>
            <a:pPr lvl="2"/>
            <a:r>
              <a:rPr lang="en-US" i="1" dirty="0"/>
              <a:t>Source: </a:t>
            </a:r>
            <a:r>
              <a:rPr lang="en-US" dirty="0"/>
              <a:t>The spacecraft as a whole must be placed within the </a:t>
            </a:r>
            <a:r>
              <a:rPr lang="en-US" dirty="0" err="1"/>
              <a:t>Kaber</a:t>
            </a:r>
            <a:r>
              <a:rPr lang="en-US" dirty="0"/>
              <a:t> volume to be deployed and begin its mission. This volume ensures at least 2’’ of space between the spacecraft volume and the edge of the JEM airlock. Soft stowed as defined by GEVS ISS Pressured Volume Hardware Common Interface Requirements Document Rev C. </a:t>
            </a:r>
          </a:p>
          <a:p>
            <a:pPr lvl="2"/>
            <a:r>
              <a:rPr lang="en-US" dirty="0"/>
              <a:t>Verification: Inspection of drawings, demonstration with measurement </a:t>
            </a:r>
            <a:endParaRPr lang="en-US" dirty="0">
              <a:solidFill>
                <a:schemeClr val="bg2">
                  <a:lumMod val="25000"/>
                </a:schemeClr>
              </a:solidFill>
            </a:endParaRPr>
          </a:p>
        </p:txBody>
      </p:sp>
    </p:spTree>
    <p:extLst>
      <p:ext uri="{BB962C8B-B14F-4D97-AF65-F5344CB8AC3E}">
        <p14:creationId xmlns:p14="http://schemas.microsoft.com/office/powerpoint/2010/main" val="2615901671"/>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FR5</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152400" y="1200151"/>
            <a:ext cx="8839200" cy="3352799"/>
          </a:xfrm>
        </p:spPr>
        <p:txBody>
          <a:bodyPr>
            <a:normAutofit fontScale="32500" lnSpcReduction="20000"/>
          </a:bodyPr>
          <a:lstStyle/>
          <a:p>
            <a:r>
              <a:rPr lang="en-US" sz="4300" b="1" dirty="0"/>
              <a:t>FR 5: </a:t>
            </a:r>
            <a:r>
              <a:rPr lang="en-US" sz="4300" dirty="0" err="1"/>
              <a:t>FeatherCraft</a:t>
            </a:r>
            <a:r>
              <a:rPr lang="en-US" sz="4300" dirty="0"/>
              <a:t> structure design shall interface with SST-US-provided spacecraft components and mission design. </a:t>
            </a:r>
          </a:p>
          <a:p>
            <a:pPr lvl="1"/>
            <a:r>
              <a:rPr lang="en-US" sz="3300" dirty="0" smtClean="0"/>
              <a:t>DR </a:t>
            </a:r>
            <a:r>
              <a:rPr lang="en-US" sz="3300" dirty="0"/>
              <a:t>5.1: </a:t>
            </a:r>
            <a:r>
              <a:rPr lang="en-US" sz="3300" dirty="0" err="1"/>
              <a:t>FeatherCraft</a:t>
            </a:r>
            <a:r>
              <a:rPr lang="en-US" sz="3300" dirty="0"/>
              <a:t> structure design shall provide mounting positions on the three sides of the structure </a:t>
            </a:r>
            <a:r>
              <a:rPr lang="en-US" sz="3300" dirty="0" smtClean="0"/>
              <a:t>for </a:t>
            </a:r>
            <a:r>
              <a:rPr lang="en-US" sz="3300" dirty="0"/>
              <a:t>one 30’’x30’’x0.125’’ solar panels of mass 2 kg and two 30’’x18.976’’x0.125’’ solar panel of mass 1.5 kg. </a:t>
            </a:r>
            <a:endParaRPr lang="en-US" sz="3300" dirty="0" smtClean="0"/>
          </a:p>
          <a:p>
            <a:pPr lvl="2"/>
            <a:r>
              <a:rPr lang="en-US" sz="3000" i="1" dirty="0" smtClean="0"/>
              <a:t>Source</a:t>
            </a:r>
            <a:r>
              <a:rPr lang="en-US" sz="3000" dirty="0"/>
              <a:t>: Customer requirement, knowing that this is a nadir-facing mission; the three sides that spend the most time facing the sun should have solar panels mounted on them. These sides will </a:t>
            </a:r>
            <a:r>
              <a:rPr lang="en-US" sz="3000" dirty="0" smtClean="0"/>
              <a:t>proven to always see sun through STK </a:t>
            </a:r>
            <a:r>
              <a:rPr lang="en-US" sz="3000" dirty="0" err="1" smtClean="0"/>
              <a:t>analysisare</a:t>
            </a:r>
            <a:r>
              <a:rPr lang="en-US" sz="3000" dirty="0" smtClean="0"/>
              <a:t> </a:t>
            </a:r>
            <a:r>
              <a:rPr lang="en-US" sz="3000" dirty="0"/>
              <a:t>required by the customer to provide adequate power for interfacing components. </a:t>
            </a:r>
            <a:endParaRPr lang="en-US" sz="3000" dirty="0" smtClean="0"/>
          </a:p>
          <a:p>
            <a:pPr lvl="2"/>
            <a:r>
              <a:rPr lang="en-US" sz="3000" dirty="0" smtClean="0"/>
              <a:t>Verification</a:t>
            </a:r>
            <a:r>
              <a:rPr lang="en-US" sz="3000" dirty="0"/>
              <a:t>: Modeling and analysis in STK, STM demonstration in FR 5. </a:t>
            </a:r>
          </a:p>
          <a:p>
            <a:pPr lvl="1"/>
            <a:r>
              <a:rPr lang="en-US" sz="3300" dirty="0" smtClean="0"/>
              <a:t>DR </a:t>
            </a:r>
            <a:r>
              <a:rPr lang="en-US" sz="3300" dirty="0"/>
              <a:t>5.2: </a:t>
            </a:r>
            <a:r>
              <a:rPr lang="en-US" sz="3300" dirty="0" err="1"/>
              <a:t>FeatherCraft</a:t>
            </a:r>
            <a:r>
              <a:rPr lang="en-US" sz="3300" dirty="0"/>
              <a:t> structure design shall provide a mounting position for a 29.094’’x18.976’’x0.125’’ propulsion plate of mass 12 kg on Side 1. </a:t>
            </a:r>
            <a:endParaRPr lang="en-US" sz="3300" dirty="0" smtClean="0"/>
          </a:p>
          <a:p>
            <a:pPr lvl="2"/>
            <a:r>
              <a:rPr lang="en-US" sz="3000" dirty="0" smtClean="0"/>
              <a:t>Source</a:t>
            </a:r>
            <a:r>
              <a:rPr lang="en-US" sz="3000" dirty="0"/>
              <a:t>: Customer requirement. The propulsion plate design has been finalized, and its dimensions necessitate its mounting location. </a:t>
            </a:r>
            <a:endParaRPr lang="en-US" sz="3000" dirty="0" smtClean="0"/>
          </a:p>
          <a:p>
            <a:pPr lvl="2"/>
            <a:r>
              <a:rPr lang="en-US" sz="3000" dirty="0" smtClean="0"/>
              <a:t>Verification</a:t>
            </a:r>
            <a:r>
              <a:rPr lang="en-US" sz="3000" dirty="0"/>
              <a:t>: modeling and inspection of drawings, STM demonstration in FR 5 </a:t>
            </a:r>
          </a:p>
          <a:p>
            <a:pPr lvl="1"/>
            <a:r>
              <a:rPr lang="en-US" sz="3300" dirty="0" smtClean="0"/>
              <a:t>DR </a:t>
            </a:r>
            <a:r>
              <a:rPr lang="en-US" sz="3300" dirty="0"/>
              <a:t>5.3 </a:t>
            </a:r>
            <a:r>
              <a:rPr lang="en-US" sz="3300" dirty="0" err="1"/>
              <a:t>FeatherCraft</a:t>
            </a:r>
            <a:r>
              <a:rPr lang="en-US" sz="3300" dirty="0"/>
              <a:t> structure design shall have an internal structural component equally bisecting the 19’’ height dimension to provide mounting capabilities to the avionics components and payload components. </a:t>
            </a:r>
            <a:endParaRPr lang="en-US" sz="3300" dirty="0" smtClean="0"/>
          </a:p>
          <a:p>
            <a:pPr lvl="2"/>
            <a:r>
              <a:rPr lang="en-US" sz="3000" i="1" dirty="0" smtClean="0"/>
              <a:t>Source</a:t>
            </a:r>
            <a:r>
              <a:rPr lang="en-US" sz="3000" i="1" dirty="0"/>
              <a:t>: </a:t>
            </a:r>
            <a:r>
              <a:rPr lang="en-US" sz="3000" dirty="0"/>
              <a:t>Customer requirement. The mounting capabilities are necessary for the customer to assemble the spacecraft easily and safely. This bisecting structural component defines a payload bay and avionics bay so that a payload volume is defined for potential customers. </a:t>
            </a:r>
            <a:endParaRPr lang="en-US" sz="3000" dirty="0" smtClean="0"/>
          </a:p>
          <a:p>
            <a:pPr lvl="2"/>
            <a:r>
              <a:rPr lang="en-US" sz="3000" dirty="0" smtClean="0"/>
              <a:t>Verification</a:t>
            </a:r>
            <a:r>
              <a:rPr lang="en-US" sz="3000" dirty="0"/>
              <a:t>: Inspection of drawings, Test (measure STM) </a:t>
            </a:r>
            <a:endParaRPr lang="en-US" sz="3000" dirty="0">
              <a:solidFill>
                <a:schemeClr val="bg2">
                  <a:lumMod val="25000"/>
                </a:schemeClr>
              </a:solidFill>
            </a:endParaRPr>
          </a:p>
        </p:txBody>
      </p:sp>
    </p:spTree>
    <p:extLst>
      <p:ext uri="{BB962C8B-B14F-4D97-AF65-F5344CB8AC3E}">
        <p14:creationId xmlns:p14="http://schemas.microsoft.com/office/powerpoint/2010/main" val="558303785"/>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FR5</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152400" y="1200151"/>
            <a:ext cx="8839200" cy="3352799"/>
          </a:xfrm>
        </p:spPr>
        <p:txBody>
          <a:bodyPr>
            <a:normAutofit fontScale="55000" lnSpcReduction="20000"/>
          </a:bodyPr>
          <a:lstStyle/>
          <a:p>
            <a:pPr lvl="1"/>
            <a:r>
              <a:rPr lang="en-US" sz="2400" dirty="0" smtClean="0"/>
              <a:t>DR </a:t>
            </a:r>
            <a:r>
              <a:rPr lang="en-US" sz="2400" dirty="0"/>
              <a:t>5.4 </a:t>
            </a:r>
            <a:r>
              <a:rPr lang="en-US" sz="2400" dirty="0" err="1"/>
              <a:t>FeatherCraft</a:t>
            </a:r>
            <a:r>
              <a:rPr lang="en-US" sz="2400" dirty="0"/>
              <a:t> structure design shall dissipate up to 100 W of heat generated equally by avionics and payload bays at an operating temperature of -20 to 50 degrees C. </a:t>
            </a:r>
          </a:p>
          <a:p>
            <a:pPr lvl="2"/>
            <a:r>
              <a:rPr lang="en-US" i="1" dirty="0"/>
              <a:t>Source: </a:t>
            </a:r>
            <a:r>
              <a:rPr lang="en-US" dirty="0"/>
              <a:t>Customer requirement. The maximum power output is estimated by the customer to remain below 100W. The specifics of this analysis are presented in Section 4.1.4. </a:t>
            </a:r>
          </a:p>
          <a:p>
            <a:pPr lvl="2"/>
            <a:r>
              <a:rPr lang="en-US" dirty="0"/>
              <a:t>Verification: Analysis </a:t>
            </a:r>
          </a:p>
          <a:p>
            <a:pPr lvl="2"/>
            <a:r>
              <a:rPr lang="en-US" sz="2000" dirty="0" smtClean="0"/>
              <a:t>DR </a:t>
            </a:r>
            <a:r>
              <a:rPr lang="en-US" sz="2000" dirty="0"/>
              <a:t>5.4.1: </a:t>
            </a:r>
            <a:r>
              <a:rPr lang="en-US" sz="2000" dirty="0" err="1"/>
              <a:t>FeatherCraft</a:t>
            </a:r>
            <a:r>
              <a:rPr lang="en-US" sz="2000" dirty="0"/>
              <a:t> structure design shall have a radiative material on the side facing deep space most often to dissipate heat. </a:t>
            </a:r>
            <a:endParaRPr lang="en-US" sz="2000" dirty="0" smtClean="0"/>
          </a:p>
          <a:p>
            <a:pPr lvl="3"/>
            <a:r>
              <a:rPr lang="en-US" sz="2000" i="1" dirty="0" smtClean="0"/>
              <a:t>Source</a:t>
            </a:r>
            <a:r>
              <a:rPr lang="en-US" sz="2000" i="1" dirty="0"/>
              <a:t>: </a:t>
            </a:r>
            <a:r>
              <a:rPr lang="en-US" sz="2000" dirty="0"/>
              <a:t>Customer requirement, derived from DR 5.4. This shall be determined in the same STK analysis that determines which sides of the spacecraft experience the most direct sunlight over a year. </a:t>
            </a:r>
          </a:p>
          <a:p>
            <a:pPr lvl="3"/>
            <a:r>
              <a:rPr lang="en-US" sz="1600" dirty="0"/>
              <a:t>Verification: Inspection of model, STK analysis </a:t>
            </a:r>
          </a:p>
          <a:p>
            <a:pPr lvl="1"/>
            <a:r>
              <a:rPr lang="en-US" sz="2400" dirty="0" smtClean="0"/>
              <a:t>DR </a:t>
            </a:r>
            <a:r>
              <a:rPr lang="en-US" sz="2400" dirty="0"/>
              <a:t>5.5 </a:t>
            </a:r>
            <a:r>
              <a:rPr lang="en-US" sz="2400" dirty="0" err="1"/>
              <a:t>FeatherCraft</a:t>
            </a:r>
            <a:r>
              <a:rPr lang="en-US" sz="2400" dirty="0"/>
              <a:t> structure design shall keep side 5 open. </a:t>
            </a:r>
            <a:endParaRPr lang="en-US" sz="2800" dirty="0"/>
          </a:p>
          <a:p>
            <a:pPr lvl="2"/>
            <a:r>
              <a:rPr lang="en-US" sz="2000" i="1" dirty="0"/>
              <a:t>Source: </a:t>
            </a:r>
            <a:r>
              <a:rPr lang="en-US" sz="2000" dirty="0"/>
              <a:t>Customer requirement, payload use and space for antenna(s) facing nadir. </a:t>
            </a:r>
          </a:p>
          <a:p>
            <a:pPr lvl="2"/>
            <a:r>
              <a:rPr lang="en-US" sz="2000" dirty="0"/>
              <a:t>Verification: modeling, demonstration in STM </a:t>
            </a:r>
          </a:p>
          <a:p>
            <a:pPr lvl="1"/>
            <a:r>
              <a:rPr lang="en-US" sz="2400" dirty="0" smtClean="0"/>
              <a:t>DR </a:t>
            </a:r>
            <a:r>
              <a:rPr lang="en-US" sz="2400" dirty="0"/>
              <a:t>5.6 </a:t>
            </a:r>
            <a:r>
              <a:rPr lang="en-US" sz="2400" dirty="0" err="1"/>
              <a:t>FeatherCraft</a:t>
            </a:r>
            <a:r>
              <a:rPr lang="en-US" sz="2400" dirty="0"/>
              <a:t> structure design shall remain operational for five years in a space environment. </a:t>
            </a:r>
            <a:endParaRPr lang="en-US" dirty="0"/>
          </a:p>
          <a:p>
            <a:pPr lvl="2"/>
            <a:r>
              <a:rPr lang="en-US" sz="2400" i="1" dirty="0" smtClean="0"/>
              <a:t>Source</a:t>
            </a:r>
            <a:r>
              <a:rPr lang="en-US" sz="2400" i="1" dirty="0"/>
              <a:t>: </a:t>
            </a:r>
            <a:r>
              <a:rPr lang="en-US" sz="2400" dirty="0"/>
              <a:t>Customer requirement, the spacecraft bus will be advertised as a five-year mission. </a:t>
            </a:r>
            <a:endParaRPr lang="en-US" sz="2400" dirty="0" smtClean="0"/>
          </a:p>
          <a:p>
            <a:pPr lvl="2"/>
            <a:r>
              <a:rPr lang="en-US" dirty="0" smtClean="0"/>
              <a:t>Verification</a:t>
            </a:r>
            <a:r>
              <a:rPr lang="en-US" dirty="0"/>
              <a:t>: Analysis of structure material and assembly method for similarity to previous missions’ material heritage </a:t>
            </a:r>
            <a:endParaRPr lang="en-US" dirty="0">
              <a:solidFill>
                <a:schemeClr val="bg2">
                  <a:lumMod val="25000"/>
                </a:schemeClr>
              </a:solidFill>
            </a:endParaRPr>
          </a:p>
        </p:txBody>
      </p:sp>
    </p:spTree>
    <p:extLst>
      <p:ext uri="{BB962C8B-B14F-4D97-AF65-F5344CB8AC3E}">
        <p14:creationId xmlns:p14="http://schemas.microsoft.com/office/powerpoint/2010/main" val="2030889304"/>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FR6</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152400" y="1200151"/>
            <a:ext cx="8839200" cy="3352799"/>
          </a:xfrm>
        </p:spPr>
        <p:txBody>
          <a:bodyPr>
            <a:normAutofit fontScale="55000" lnSpcReduction="20000"/>
          </a:bodyPr>
          <a:lstStyle/>
          <a:p>
            <a:r>
              <a:rPr lang="en-US" b="1" dirty="0"/>
              <a:t>FR 6: </a:t>
            </a:r>
            <a:r>
              <a:rPr lang="en-US" dirty="0"/>
              <a:t>A manufactured STM of the </a:t>
            </a:r>
            <a:r>
              <a:rPr lang="en-US" dirty="0" err="1"/>
              <a:t>FeatherCraft</a:t>
            </a:r>
            <a:r>
              <a:rPr lang="en-US" dirty="0"/>
              <a:t> structure design shall be used to validate the design through a modal vibration sweep and a random vibration test to the requirements of SSP 50835. </a:t>
            </a:r>
          </a:p>
          <a:p>
            <a:pPr lvl="1"/>
            <a:r>
              <a:rPr lang="en-US" dirty="0" smtClean="0"/>
              <a:t>DR </a:t>
            </a:r>
            <a:r>
              <a:rPr lang="en-US" dirty="0"/>
              <a:t>6.1 STM shall be manufactured with sufficient similarity to the structural design such that it can be used for validation of the designed structure. It shall fulfill all of the requirements of the designed structure with the exception of the 5kg structural mass requirement, which may be exceeded. </a:t>
            </a:r>
            <a:endParaRPr lang="en-US" dirty="0" smtClean="0"/>
          </a:p>
          <a:p>
            <a:pPr lvl="2"/>
            <a:r>
              <a:rPr lang="en-US" i="1" dirty="0" smtClean="0"/>
              <a:t>Source</a:t>
            </a:r>
            <a:r>
              <a:rPr lang="en-US" i="1" dirty="0"/>
              <a:t>: </a:t>
            </a:r>
            <a:r>
              <a:rPr lang="en-US" dirty="0"/>
              <a:t>Customer requirement. A physical test must be performed to provide a baseline of feasibility; this can only be proved if the STM is similar to the design. However, the materials of the STM are constrained to the </a:t>
            </a:r>
            <a:r>
              <a:rPr lang="en-US" dirty="0" err="1"/>
              <a:t>FeatherCraft</a:t>
            </a:r>
            <a:r>
              <a:rPr lang="en-US" dirty="0"/>
              <a:t> team budget. </a:t>
            </a:r>
            <a:endParaRPr lang="en-US" dirty="0" smtClean="0"/>
          </a:p>
          <a:p>
            <a:pPr lvl="2"/>
            <a:r>
              <a:rPr lang="en-US" dirty="0" smtClean="0"/>
              <a:t>Verification</a:t>
            </a:r>
            <a:r>
              <a:rPr lang="en-US" dirty="0"/>
              <a:t>: Analysis of materials </a:t>
            </a:r>
          </a:p>
          <a:p>
            <a:pPr lvl="1"/>
            <a:r>
              <a:rPr lang="en-US" dirty="0" smtClean="0"/>
              <a:t>DR </a:t>
            </a:r>
            <a:r>
              <a:rPr lang="en-US" dirty="0"/>
              <a:t>6.2 STM shall be tested on a vibration table for a vibration profile of 20-2000 Hz and up to a vibration table setting of 9.47 </a:t>
            </a:r>
            <a:r>
              <a:rPr lang="en-US" dirty="0" err="1"/>
              <a:t>grms</a:t>
            </a:r>
            <a:r>
              <a:rPr lang="en-US" dirty="0"/>
              <a:t> with each test lasting 60 seconds. </a:t>
            </a:r>
          </a:p>
          <a:p>
            <a:pPr lvl="2"/>
            <a:r>
              <a:rPr lang="en-US" i="1" dirty="0"/>
              <a:t>Source: </a:t>
            </a:r>
            <a:r>
              <a:rPr lang="en-US" dirty="0"/>
              <a:t>GEVS table 3.1.1.2.1.2.3.2-1 (Page 3-17 of ISS Pressured Volume Hardware Common Interface Requirements Document Rev C.) It is estimated by this document that with a vibration table setting of 9.47 </a:t>
            </a:r>
            <a:r>
              <a:rPr lang="en-US" dirty="0" err="1"/>
              <a:t>grms</a:t>
            </a:r>
            <a:r>
              <a:rPr lang="en-US" dirty="0"/>
              <a:t>, the bubble-wrapped structure should experience 1.29 </a:t>
            </a:r>
            <a:r>
              <a:rPr lang="en-US" dirty="0" err="1"/>
              <a:t>grms</a:t>
            </a:r>
            <a:r>
              <a:rPr lang="en-US" dirty="0"/>
              <a:t>. </a:t>
            </a:r>
          </a:p>
          <a:p>
            <a:pPr lvl="2"/>
            <a:r>
              <a:rPr lang="en-US" dirty="0"/>
              <a:t>Verification: Inspection of test plan, test </a:t>
            </a:r>
            <a:endParaRPr lang="en-US" dirty="0">
              <a:solidFill>
                <a:schemeClr val="bg2">
                  <a:lumMod val="25000"/>
                </a:schemeClr>
              </a:solidFill>
            </a:endParaRPr>
          </a:p>
        </p:txBody>
      </p:sp>
    </p:spTree>
    <p:extLst>
      <p:ext uri="{BB962C8B-B14F-4D97-AF65-F5344CB8AC3E}">
        <p14:creationId xmlns:p14="http://schemas.microsoft.com/office/powerpoint/2010/main" val="1667033411"/>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FR6</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0" y="1200151"/>
            <a:ext cx="9067800" cy="3352799"/>
          </a:xfrm>
        </p:spPr>
        <p:txBody>
          <a:bodyPr>
            <a:normAutofit fontScale="47500" lnSpcReduction="20000"/>
          </a:bodyPr>
          <a:lstStyle/>
          <a:p>
            <a:pPr lvl="1"/>
            <a:r>
              <a:rPr lang="en-US" dirty="0" smtClean="0"/>
              <a:t>DR </a:t>
            </a:r>
            <a:r>
              <a:rPr lang="en-US" dirty="0"/>
              <a:t>6.3 STM shall support loads through vibration testing that are equivalent to the required loading of the designed structure. </a:t>
            </a:r>
          </a:p>
          <a:p>
            <a:pPr lvl="2"/>
            <a:r>
              <a:rPr lang="en-US" i="1" dirty="0"/>
              <a:t>Source: </a:t>
            </a:r>
            <a:r>
              <a:rPr lang="en-US" dirty="0"/>
              <a:t>Validation of FR 6 </a:t>
            </a:r>
          </a:p>
          <a:p>
            <a:pPr lvl="2"/>
            <a:r>
              <a:rPr lang="en-US" dirty="0"/>
              <a:t>Verification: Demonstration </a:t>
            </a:r>
          </a:p>
          <a:p>
            <a:pPr lvl="2"/>
            <a:r>
              <a:rPr lang="en-US" dirty="0" smtClean="0"/>
              <a:t>DR </a:t>
            </a:r>
            <a:r>
              <a:rPr lang="en-US" dirty="0"/>
              <a:t>6.3.1 STM shall have a provided mass analog propulsion plate of mass and size specified in 5.2 mounted to side 1 </a:t>
            </a:r>
            <a:endParaRPr lang="en-US" dirty="0" smtClean="0"/>
          </a:p>
          <a:p>
            <a:pPr lvl="3"/>
            <a:r>
              <a:rPr lang="en-US" i="1" dirty="0" smtClean="0"/>
              <a:t>Source</a:t>
            </a:r>
            <a:r>
              <a:rPr lang="en-US" i="1" dirty="0"/>
              <a:t>: </a:t>
            </a:r>
            <a:r>
              <a:rPr lang="en-US" dirty="0"/>
              <a:t>Validation of DR 5.2 and FR 5. </a:t>
            </a:r>
            <a:endParaRPr lang="en-US" dirty="0" smtClean="0"/>
          </a:p>
          <a:p>
            <a:pPr lvl="3"/>
            <a:r>
              <a:rPr lang="en-US" dirty="0" smtClean="0"/>
              <a:t>Verification</a:t>
            </a:r>
            <a:r>
              <a:rPr lang="en-US" dirty="0"/>
              <a:t>: Inspection </a:t>
            </a:r>
          </a:p>
          <a:p>
            <a:pPr lvl="2"/>
            <a:r>
              <a:rPr lang="en-US" dirty="0" smtClean="0"/>
              <a:t>DR </a:t>
            </a:r>
            <a:r>
              <a:rPr lang="en-US" dirty="0"/>
              <a:t>6.3.2 STM shall have provided solar panel mass analog plates mounted on sides determined from DR 5.1 with mass and size specified in DR 5.1 </a:t>
            </a:r>
            <a:endParaRPr lang="en-US" dirty="0" smtClean="0"/>
          </a:p>
          <a:p>
            <a:pPr lvl="3"/>
            <a:r>
              <a:rPr lang="en-US" i="1" dirty="0" smtClean="0"/>
              <a:t>Source</a:t>
            </a:r>
            <a:r>
              <a:rPr lang="en-US" i="1" dirty="0"/>
              <a:t>: </a:t>
            </a:r>
            <a:r>
              <a:rPr lang="en-US" dirty="0"/>
              <a:t>Validation of DR 5.1 and FR 6. </a:t>
            </a:r>
          </a:p>
          <a:p>
            <a:pPr lvl="3"/>
            <a:r>
              <a:rPr lang="en-US" dirty="0"/>
              <a:t>Verification: Inspection </a:t>
            </a:r>
          </a:p>
          <a:p>
            <a:pPr lvl="2"/>
            <a:r>
              <a:rPr lang="en-US" dirty="0" smtClean="0"/>
              <a:t>DR </a:t>
            </a:r>
            <a:r>
              <a:rPr lang="en-US" dirty="0"/>
              <a:t>6.3.3 STM shall have an internal loading of 35 kg mounted inside the structure in the avionics bay to represent the avionics mass. </a:t>
            </a:r>
            <a:endParaRPr lang="en-US" dirty="0" smtClean="0"/>
          </a:p>
          <a:p>
            <a:pPr lvl="3"/>
            <a:r>
              <a:rPr lang="en-US" i="1" dirty="0" smtClean="0"/>
              <a:t>Source</a:t>
            </a:r>
            <a:r>
              <a:rPr lang="en-US" i="1" dirty="0"/>
              <a:t>: </a:t>
            </a:r>
            <a:r>
              <a:rPr lang="en-US" dirty="0"/>
              <a:t>Validation of DR 5.3 and FR 6. This is the total mass of all spacecraft components SST-US intends to place inside the avionics bay. </a:t>
            </a:r>
          </a:p>
          <a:p>
            <a:pPr lvl="3"/>
            <a:r>
              <a:rPr lang="en-US" dirty="0"/>
              <a:t>Verification: Measure mass, Inspection of drawings of vibration test configuration </a:t>
            </a:r>
          </a:p>
          <a:p>
            <a:pPr lvl="2"/>
            <a:r>
              <a:rPr lang="en-US" dirty="0" smtClean="0"/>
              <a:t>DR </a:t>
            </a:r>
            <a:r>
              <a:rPr lang="en-US" dirty="0"/>
              <a:t>6.3.4 STM shall have an internal loading of 47.5 kg mounted inside the structure in the payload bay to represent the payload mass. </a:t>
            </a:r>
          </a:p>
          <a:p>
            <a:pPr lvl="3"/>
            <a:r>
              <a:rPr lang="en-US" i="1" dirty="0"/>
              <a:t>Source: </a:t>
            </a:r>
            <a:r>
              <a:rPr lang="en-US" dirty="0"/>
              <a:t>Validation of DR 5.3 and FR 6. This is the SST-US provided estimate it will allow for payload mass. </a:t>
            </a:r>
          </a:p>
          <a:p>
            <a:pPr lvl="3"/>
            <a:r>
              <a:rPr lang="en-US" dirty="0"/>
              <a:t>Verification: Measure mass, inspection of drawings of vibration test configuration </a:t>
            </a:r>
            <a:endParaRPr lang="en-US" dirty="0">
              <a:solidFill>
                <a:schemeClr val="bg2">
                  <a:lumMod val="25000"/>
                </a:schemeClr>
              </a:solidFill>
            </a:endParaRPr>
          </a:p>
        </p:txBody>
      </p:sp>
    </p:spTree>
    <p:extLst>
      <p:ext uri="{BB962C8B-B14F-4D97-AF65-F5344CB8AC3E}">
        <p14:creationId xmlns:p14="http://schemas.microsoft.com/office/powerpoint/2010/main" val="250321292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FR6</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0" y="1200151"/>
            <a:ext cx="9067800" cy="3352799"/>
          </a:xfrm>
        </p:spPr>
        <p:txBody>
          <a:bodyPr>
            <a:normAutofit fontScale="70000" lnSpcReduction="20000"/>
          </a:bodyPr>
          <a:lstStyle/>
          <a:p>
            <a:pPr lvl="1"/>
            <a:r>
              <a:rPr lang="en-US" dirty="0" smtClean="0"/>
              <a:t>DR </a:t>
            </a:r>
            <a:r>
              <a:rPr lang="en-US" dirty="0"/>
              <a:t>6.4: STM shall be wrapped in three layers of SECO 88 bubble wrap prior to testing. </a:t>
            </a:r>
          </a:p>
          <a:p>
            <a:pPr lvl="2"/>
            <a:r>
              <a:rPr lang="en-US" i="1" dirty="0"/>
              <a:t>Source: </a:t>
            </a:r>
            <a:r>
              <a:rPr lang="en-US" dirty="0"/>
              <a:t>Customer Requirement stemming from ISS Pressured Volume Hardware Common Interface Requirements Document Rev C. The test shall be performed with the STM in the flight configuration. </a:t>
            </a:r>
          </a:p>
          <a:p>
            <a:pPr lvl="2"/>
            <a:r>
              <a:rPr lang="en-US" dirty="0"/>
              <a:t>Verification: Demonstration, inspection </a:t>
            </a:r>
          </a:p>
          <a:p>
            <a:pPr lvl="1"/>
            <a:r>
              <a:rPr lang="en-US" dirty="0" smtClean="0"/>
              <a:t>DR </a:t>
            </a:r>
            <a:r>
              <a:rPr lang="en-US" dirty="0"/>
              <a:t>6.5 FEM model shall be verified using structural accelerometer information. </a:t>
            </a:r>
            <a:endParaRPr lang="en-US" dirty="0" smtClean="0"/>
          </a:p>
          <a:p>
            <a:pPr lvl="2"/>
            <a:r>
              <a:rPr lang="en-US" i="1" dirty="0" smtClean="0"/>
              <a:t>Source</a:t>
            </a:r>
            <a:r>
              <a:rPr lang="en-US" i="1" dirty="0"/>
              <a:t>: </a:t>
            </a:r>
            <a:r>
              <a:rPr lang="en-US" dirty="0"/>
              <a:t>Provides evidence for completion of FR 6 and allows data collection for later correlation to designed structure. The number of accelerometers necessary and their positons will be determined after the structural design is determined. </a:t>
            </a:r>
            <a:endParaRPr lang="en-US" dirty="0" smtClean="0"/>
          </a:p>
          <a:p>
            <a:pPr lvl="2"/>
            <a:r>
              <a:rPr lang="en-US" dirty="0" smtClean="0"/>
              <a:t>Verification</a:t>
            </a:r>
            <a:r>
              <a:rPr lang="en-US" dirty="0"/>
              <a:t>: Analysis of FEM model, inspection of drawings of vibration test configuration </a:t>
            </a:r>
            <a:endParaRPr lang="en-US" dirty="0">
              <a:solidFill>
                <a:schemeClr val="bg2">
                  <a:lumMod val="25000"/>
                </a:schemeClr>
              </a:solidFill>
            </a:endParaRPr>
          </a:p>
        </p:txBody>
      </p:sp>
    </p:spTree>
    <p:extLst>
      <p:ext uri="{BB962C8B-B14F-4D97-AF65-F5344CB8AC3E}">
        <p14:creationId xmlns:p14="http://schemas.microsoft.com/office/powerpoint/2010/main" val="3514236041"/>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FR6</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0" y="1200151"/>
            <a:ext cx="9067800" cy="3352799"/>
          </a:xfrm>
        </p:spPr>
        <p:txBody>
          <a:bodyPr>
            <a:normAutofit fontScale="62500" lnSpcReduction="20000"/>
          </a:bodyPr>
          <a:lstStyle/>
          <a:p>
            <a:pPr lvl="1"/>
            <a:r>
              <a:rPr lang="en-US" dirty="0" smtClean="0"/>
              <a:t>DR </a:t>
            </a:r>
            <a:r>
              <a:rPr lang="en-US" dirty="0"/>
              <a:t>6.6 A data acquisition and analysis system shall be designed and created for this test and further tests of structural STMs to validate structural properties. </a:t>
            </a:r>
          </a:p>
          <a:p>
            <a:pPr lvl="2"/>
            <a:r>
              <a:rPr lang="en-US" i="1" dirty="0"/>
              <a:t>Source: </a:t>
            </a:r>
            <a:r>
              <a:rPr lang="en-US" dirty="0"/>
              <a:t>Customer requirement, it will save the project money to own a data acquisition system, and this can be used for custom data collection and future tests </a:t>
            </a:r>
          </a:p>
          <a:p>
            <a:pPr lvl="2"/>
            <a:r>
              <a:rPr lang="en-US" dirty="0"/>
              <a:t>Verification: Demonstration </a:t>
            </a:r>
          </a:p>
          <a:p>
            <a:pPr lvl="2"/>
            <a:r>
              <a:rPr lang="en-US" dirty="0" smtClean="0"/>
              <a:t>DR </a:t>
            </a:r>
            <a:r>
              <a:rPr lang="en-US" dirty="0"/>
              <a:t>6.6.1 Accelerometers determined by FR 6.5 shall be acquired for the testing of the STM, with one tri-axial accelerometer and one single-axis accelerometer retained by the design team. </a:t>
            </a:r>
            <a:endParaRPr lang="en-US" dirty="0" smtClean="0"/>
          </a:p>
          <a:p>
            <a:pPr lvl="3"/>
            <a:r>
              <a:rPr lang="en-US" i="1" dirty="0" smtClean="0"/>
              <a:t>Source</a:t>
            </a:r>
            <a:r>
              <a:rPr lang="en-US" i="1" dirty="0"/>
              <a:t>: </a:t>
            </a:r>
            <a:r>
              <a:rPr lang="en-US" dirty="0"/>
              <a:t>Customer requirement. The number of accelerometers needed to validate the FEM model will be determined by the structure shape, and SST-US would like one accelerometer to base an expanded data acquisition system on if they could acquire it at the end of the project. </a:t>
            </a:r>
          </a:p>
          <a:p>
            <a:pPr lvl="3"/>
            <a:r>
              <a:rPr lang="en-US" dirty="0"/>
              <a:t>Verification: Analysis of FEM model, demonstration </a:t>
            </a:r>
          </a:p>
          <a:p>
            <a:pPr lvl="2"/>
            <a:r>
              <a:rPr lang="en-US" dirty="0" smtClean="0"/>
              <a:t>DR </a:t>
            </a:r>
            <a:r>
              <a:rPr lang="en-US" dirty="0"/>
              <a:t>6.6.2 DAQ shall contain 60 channels for the possibility of 20 tri-axial accelerometer inputs. </a:t>
            </a:r>
          </a:p>
          <a:p>
            <a:pPr lvl="3"/>
            <a:r>
              <a:rPr lang="en-US" i="1" dirty="0"/>
              <a:t>Source: </a:t>
            </a:r>
            <a:r>
              <a:rPr lang="en-US" dirty="0"/>
              <a:t>Customer requirement, although the budget of the project limits the number of accelerometers to be used for the test in spring, future tests with 20 tri-axial accelerometers may be performed and data would be taken from all 20 at the same time. </a:t>
            </a:r>
          </a:p>
          <a:p>
            <a:pPr lvl="3"/>
            <a:r>
              <a:rPr lang="en-US" dirty="0"/>
              <a:t>Verification: Analysis of circuitry and inspection of design drawings </a:t>
            </a:r>
            <a:endParaRPr lang="en-US" dirty="0">
              <a:solidFill>
                <a:schemeClr val="bg2">
                  <a:lumMod val="25000"/>
                </a:schemeClr>
              </a:solidFill>
            </a:endParaRPr>
          </a:p>
        </p:txBody>
      </p:sp>
    </p:spTree>
    <p:extLst>
      <p:ext uri="{BB962C8B-B14F-4D97-AF65-F5344CB8AC3E}">
        <p14:creationId xmlns:p14="http://schemas.microsoft.com/office/powerpoint/2010/main" val="1083418502"/>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FR6</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0" y="1200151"/>
            <a:ext cx="9067800" cy="3352799"/>
          </a:xfrm>
        </p:spPr>
        <p:txBody>
          <a:bodyPr>
            <a:normAutofit fontScale="70000" lnSpcReduction="20000"/>
          </a:bodyPr>
          <a:lstStyle/>
          <a:p>
            <a:pPr lvl="2"/>
            <a:r>
              <a:rPr lang="en-US" dirty="0" smtClean="0"/>
              <a:t>DR </a:t>
            </a:r>
            <a:r>
              <a:rPr lang="en-US" dirty="0"/>
              <a:t>6.6.3: Accelerometer data shall display in the form of power spectral density plots during each test </a:t>
            </a:r>
          </a:p>
          <a:p>
            <a:pPr lvl="3"/>
            <a:r>
              <a:rPr lang="en-US" i="1" dirty="0"/>
              <a:t>Source: </a:t>
            </a:r>
            <a:r>
              <a:rPr lang="en-US" dirty="0"/>
              <a:t>Customer requirement, safety for structure during test, real-time performance analysis </a:t>
            </a:r>
          </a:p>
          <a:p>
            <a:pPr lvl="3"/>
            <a:r>
              <a:rPr lang="en-US" dirty="0"/>
              <a:t>Verification: Demonstration </a:t>
            </a:r>
          </a:p>
          <a:p>
            <a:pPr lvl="2"/>
            <a:r>
              <a:rPr lang="en-US" dirty="0" smtClean="0"/>
              <a:t>DR </a:t>
            </a:r>
            <a:r>
              <a:rPr lang="en-US" dirty="0"/>
              <a:t>6.6.4 Accelerometer data shall be saved during each test in an Excel-compatible format </a:t>
            </a:r>
            <a:endParaRPr lang="en-US" dirty="0" smtClean="0"/>
          </a:p>
          <a:p>
            <a:pPr lvl="3"/>
            <a:r>
              <a:rPr lang="en-US" i="1" dirty="0" smtClean="0"/>
              <a:t>Source</a:t>
            </a:r>
            <a:r>
              <a:rPr lang="en-US" i="1" dirty="0"/>
              <a:t>: </a:t>
            </a:r>
            <a:r>
              <a:rPr lang="en-US" dirty="0"/>
              <a:t>Customer requirement, post-test analysis </a:t>
            </a:r>
            <a:endParaRPr lang="en-US" dirty="0" smtClean="0"/>
          </a:p>
          <a:p>
            <a:pPr lvl="3"/>
            <a:r>
              <a:rPr lang="en-US" dirty="0" smtClean="0"/>
              <a:t>Verification</a:t>
            </a:r>
            <a:r>
              <a:rPr lang="en-US" dirty="0"/>
              <a:t>: Demonstration </a:t>
            </a:r>
            <a:endParaRPr lang="en-US" dirty="0" smtClean="0"/>
          </a:p>
          <a:p>
            <a:pPr lvl="2"/>
            <a:r>
              <a:rPr lang="en-US" dirty="0" smtClean="0"/>
              <a:t>DR </a:t>
            </a:r>
            <a:r>
              <a:rPr lang="en-US" dirty="0"/>
              <a:t>6.6.5 Accelerometer data shall be transferable via USB from the microprocessor collecting data to any personal computer running Microsoft Windows operating systems. </a:t>
            </a:r>
            <a:endParaRPr lang="en-US" dirty="0" smtClean="0"/>
          </a:p>
          <a:p>
            <a:pPr lvl="3"/>
            <a:r>
              <a:rPr lang="en-US" i="1" dirty="0" smtClean="0"/>
              <a:t>Source</a:t>
            </a:r>
            <a:r>
              <a:rPr lang="en-US" i="1" dirty="0"/>
              <a:t>: </a:t>
            </a:r>
            <a:r>
              <a:rPr lang="en-US" dirty="0"/>
              <a:t>Customer Requirement. To prevent errors and wasted time, data should be easy to transfer to any of SST-US’ computers. </a:t>
            </a:r>
            <a:endParaRPr lang="en-US" dirty="0" smtClean="0"/>
          </a:p>
          <a:p>
            <a:pPr lvl="3"/>
            <a:r>
              <a:rPr lang="en-US" dirty="0" smtClean="0"/>
              <a:t>Verification</a:t>
            </a:r>
            <a:r>
              <a:rPr lang="en-US" dirty="0"/>
              <a:t>: Demonstration </a:t>
            </a:r>
            <a:endParaRPr lang="en-US" dirty="0">
              <a:solidFill>
                <a:schemeClr val="bg2">
                  <a:lumMod val="25000"/>
                </a:schemeClr>
              </a:solidFill>
            </a:endParaRPr>
          </a:p>
        </p:txBody>
      </p:sp>
    </p:spTree>
    <p:extLst>
      <p:ext uri="{BB962C8B-B14F-4D97-AF65-F5344CB8AC3E}">
        <p14:creationId xmlns:p14="http://schemas.microsoft.com/office/powerpoint/2010/main" val="3497535727"/>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TRADITIONAL APPROACH:</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p:nvPr/>
        </p:nvPicPr>
        <p:blipFill rotWithShape="1">
          <a:blip r:embed="rId4">
            <a:extLst>
              <a:ext uri="{28A0092B-C50C-407E-A947-70E740481C1C}">
                <a14:useLocalDpi xmlns:a14="http://schemas.microsoft.com/office/drawing/2010/main" val="0"/>
              </a:ext>
            </a:extLst>
          </a:blip>
          <a:srcRect/>
          <a:stretch/>
        </p:blipFill>
        <p:spPr bwMode="auto">
          <a:xfrm>
            <a:off x="2286000" y="1123950"/>
            <a:ext cx="4572000" cy="3790950"/>
          </a:xfrm>
          <a:prstGeom prst="rect">
            <a:avLst/>
          </a:prstGeom>
          <a:noFill/>
          <a:ln>
            <a:noFill/>
          </a:ln>
        </p:spPr>
      </p:pic>
    </p:spTree>
    <p:extLst>
      <p:ext uri="{BB962C8B-B14F-4D97-AF65-F5344CB8AC3E}">
        <p14:creationId xmlns:p14="http://schemas.microsoft.com/office/powerpoint/2010/main" val="741385290"/>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WEIGHT RELIEVED PANELS: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15011" t="7479" b="20280"/>
          <a:stretch/>
        </p:blipFill>
        <p:spPr bwMode="auto">
          <a:xfrm>
            <a:off x="609600" y="1641763"/>
            <a:ext cx="3032989" cy="2743200"/>
          </a:xfrm>
          <a:prstGeom prst="rect">
            <a:avLst/>
          </a:prstGeom>
          <a:noFill/>
          <a:ln>
            <a:noFill/>
          </a:ln>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20374" t="28394" r="7384" b="32729"/>
          <a:stretch/>
        </p:blipFill>
        <p:spPr bwMode="auto">
          <a:xfrm>
            <a:off x="3876947" y="1504950"/>
            <a:ext cx="4785246" cy="2743200"/>
          </a:xfrm>
          <a:prstGeom prst="rect">
            <a:avLst/>
          </a:prstGeom>
          <a:noFill/>
          <a:ln>
            <a:noFill/>
          </a:ln>
        </p:spPr>
      </p:pic>
    </p:spTree>
    <p:extLst>
      <p:ext uri="{BB962C8B-B14F-4D97-AF65-F5344CB8AC3E}">
        <p14:creationId xmlns:p14="http://schemas.microsoft.com/office/powerpoint/2010/main" val="81091406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353" y="298739"/>
            <a:ext cx="8229600" cy="857250"/>
          </a:xfrm>
        </p:spPr>
        <p:txBody>
          <a:bodyPr/>
          <a:lstStyle/>
          <a:p>
            <a:pPr algn="l"/>
            <a:r>
              <a:rPr lang="en-US" b="1" dirty="0" smtClean="0">
                <a:solidFill>
                  <a:schemeClr val="bg2">
                    <a:lumMod val="25000"/>
                  </a:schemeClr>
                </a:solidFill>
              </a:rPr>
              <a:t>DESIGN OVERVIEW:</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4887" y="914400"/>
            <a:ext cx="6734532" cy="3581227"/>
          </a:xfrm>
          <a:prstGeom prst="rect">
            <a:avLst/>
          </a:prstGeom>
        </p:spPr>
      </p:pic>
      <p:cxnSp>
        <p:nvCxnSpPr>
          <p:cNvPr id="11" name="Straight Arrow Connector 10"/>
          <p:cNvCxnSpPr/>
          <p:nvPr/>
        </p:nvCxnSpPr>
        <p:spPr>
          <a:xfrm>
            <a:off x="1524000" y="1809750"/>
            <a:ext cx="990600" cy="22860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524000" y="1809750"/>
            <a:ext cx="1738134"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1524000" y="1581150"/>
            <a:ext cx="1447800" cy="22860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8100" y="1165651"/>
            <a:ext cx="2209800" cy="830997"/>
          </a:xfrm>
          <a:prstGeom prst="rect">
            <a:avLst/>
          </a:prstGeom>
          <a:noFill/>
        </p:spPr>
        <p:txBody>
          <a:bodyPr wrap="square" rtlCol="0">
            <a:spAutoFit/>
          </a:bodyPr>
          <a:lstStyle/>
          <a:p>
            <a:r>
              <a:rPr lang="en-US" sz="1600" dirty="0" smtClean="0"/>
              <a:t>Carbon Fiber/</a:t>
            </a:r>
          </a:p>
          <a:p>
            <a:r>
              <a:rPr lang="en-US" sz="1600" dirty="0" smtClean="0"/>
              <a:t>Aluminum Honeycomb Sandwich Panels</a:t>
            </a:r>
            <a:endParaRPr lang="en-US" sz="1600" dirty="0"/>
          </a:p>
        </p:txBody>
      </p:sp>
      <p:cxnSp>
        <p:nvCxnSpPr>
          <p:cNvPr id="18" name="Straight Arrow Connector 17"/>
          <p:cNvCxnSpPr/>
          <p:nvPr/>
        </p:nvCxnSpPr>
        <p:spPr>
          <a:xfrm flipH="1">
            <a:off x="6324602" y="886716"/>
            <a:ext cx="680350" cy="97440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223019" y="304924"/>
            <a:ext cx="1676400" cy="584775"/>
          </a:xfrm>
          <a:prstGeom prst="rect">
            <a:avLst/>
          </a:prstGeom>
          <a:noFill/>
        </p:spPr>
        <p:txBody>
          <a:bodyPr wrap="square" rtlCol="0">
            <a:spAutoFit/>
          </a:bodyPr>
          <a:lstStyle/>
          <a:p>
            <a:r>
              <a:rPr lang="en-US" sz="1600" dirty="0" smtClean="0"/>
              <a:t>Extruded Carbon Fiber Columns</a:t>
            </a:r>
            <a:endParaRPr lang="en-US" sz="1600" dirty="0"/>
          </a:p>
        </p:txBody>
      </p:sp>
      <p:cxnSp>
        <p:nvCxnSpPr>
          <p:cNvPr id="23" name="Straight Arrow Connector 22"/>
          <p:cNvCxnSpPr/>
          <p:nvPr/>
        </p:nvCxnSpPr>
        <p:spPr>
          <a:xfrm flipH="1">
            <a:off x="6019801" y="2434383"/>
            <a:ext cx="1289942" cy="442167"/>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309759" y="1827016"/>
            <a:ext cx="1985812" cy="1077218"/>
          </a:xfrm>
          <a:prstGeom prst="rect">
            <a:avLst/>
          </a:prstGeom>
          <a:noFill/>
        </p:spPr>
        <p:txBody>
          <a:bodyPr wrap="square" rtlCol="0">
            <a:spAutoFit/>
          </a:bodyPr>
          <a:lstStyle/>
          <a:p>
            <a:r>
              <a:rPr lang="en-US" sz="1600" dirty="0" smtClean="0"/>
              <a:t>Customer-supplied</a:t>
            </a:r>
          </a:p>
          <a:p>
            <a:r>
              <a:rPr lang="en-US" sz="1600" dirty="0"/>
              <a:t>p</a:t>
            </a:r>
            <a:r>
              <a:rPr lang="en-US" sz="1600" dirty="0" smtClean="0"/>
              <a:t>ropulsion plate supports 12 kg propulsion unit</a:t>
            </a:r>
            <a:endParaRPr lang="en-US" sz="1600" dirty="0"/>
          </a:p>
        </p:txBody>
      </p:sp>
      <p:cxnSp>
        <p:nvCxnSpPr>
          <p:cNvPr id="27" name="Straight Arrow Connector 26"/>
          <p:cNvCxnSpPr/>
          <p:nvPr/>
        </p:nvCxnSpPr>
        <p:spPr>
          <a:xfrm>
            <a:off x="1981200" y="2796512"/>
            <a:ext cx="990600" cy="12757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5257" y="2504125"/>
            <a:ext cx="2095500" cy="584775"/>
          </a:xfrm>
          <a:prstGeom prst="rect">
            <a:avLst/>
          </a:prstGeom>
          <a:noFill/>
        </p:spPr>
        <p:txBody>
          <a:bodyPr wrap="square" rtlCol="0">
            <a:spAutoFit/>
          </a:bodyPr>
          <a:lstStyle/>
          <a:p>
            <a:r>
              <a:rPr lang="en-US" sz="1600" dirty="0" smtClean="0"/>
              <a:t>Tabbed interlocks allow easy integration</a:t>
            </a:r>
            <a:endParaRPr lang="en-US" sz="1600" dirty="0"/>
          </a:p>
        </p:txBody>
      </p:sp>
      <p:cxnSp>
        <p:nvCxnSpPr>
          <p:cNvPr id="31" name="Straight Arrow Connector 30"/>
          <p:cNvCxnSpPr/>
          <p:nvPr/>
        </p:nvCxnSpPr>
        <p:spPr>
          <a:xfrm flipV="1">
            <a:off x="1676400" y="2953414"/>
            <a:ext cx="1828800" cy="98213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0" y="3935553"/>
            <a:ext cx="2245063" cy="584775"/>
          </a:xfrm>
          <a:prstGeom prst="rect">
            <a:avLst/>
          </a:prstGeom>
          <a:noFill/>
        </p:spPr>
        <p:txBody>
          <a:bodyPr wrap="square" rtlCol="0">
            <a:spAutoFit/>
          </a:bodyPr>
          <a:lstStyle/>
          <a:p>
            <a:r>
              <a:rPr lang="en-US" sz="1600" dirty="0" smtClean="0"/>
              <a:t>Middle plate supports</a:t>
            </a:r>
          </a:p>
          <a:p>
            <a:r>
              <a:rPr lang="en-US" sz="1600" dirty="0" smtClean="0"/>
              <a:t>78 kg Avionics &amp; Payload</a:t>
            </a:r>
            <a:endParaRPr lang="en-US" sz="1600" dirty="0"/>
          </a:p>
        </p:txBody>
      </p:sp>
      <p:sp>
        <p:nvSpPr>
          <p:cNvPr id="35" name="TextBox 34"/>
          <p:cNvSpPr txBox="1"/>
          <p:nvPr/>
        </p:nvSpPr>
        <p:spPr>
          <a:xfrm>
            <a:off x="7266375" y="3477492"/>
            <a:ext cx="1985812" cy="1077218"/>
          </a:xfrm>
          <a:prstGeom prst="rect">
            <a:avLst/>
          </a:prstGeom>
          <a:noFill/>
        </p:spPr>
        <p:txBody>
          <a:bodyPr wrap="square" rtlCol="0">
            <a:spAutoFit/>
          </a:bodyPr>
          <a:lstStyle/>
          <a:p>
            <a:r>
              <a:rPr lang="en-US" sz="1600" dirty="0" smtClean="0"/>
              <a:t>All structural components are bonded together to avoid fasteners</a:t>
            </a:r>
            <a:endParaRPr lang="en-US" sz="1600" dirty="0"/>
          </a:p>
        </p:txBody>
      </p:sp>
      <p:graphicFrame>
        <p:nvGraphicFramePr>
          <p:cNvPr id="25"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cxnSp>
        <p:nvCxnSpPr>
          <p:cNvPr id="10" name="Straight Arrow Connector 9"/>
          <p:cNvCxnSpPr/>
          <p:nvPr/>
        </p:nvCxnSpPr>
        <p:spPr>
          <a:xfrm>
            <a:off x="2286000" y="3638550"/>
            <a:ext cx="2246153" cy="76200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790640" y="4014386"/>
            <a:ext cx="869067" cy="276999"/>
          </a:xfrm>
          <a:prstGeom prst="rect">
            <a:avLst/>
          </a:prstGeom>
          <a:noFill/>
        </p:spPr>
        <p:txBody>
          <a:bodyPr wrap="square" rtlCol="0">
            <a:spAutoFit/>
          </a:bodyPr>
          <a:lstStyle/>
          <a:p>
            <a:r>
              <a:rPr lang="en-US" sz="1200" dirty="0" smtClean="0"/>
              <a:t>30 in</a:t>
            </a:r>
            <a:endParaRPr lang="en-US" sz="1200" dirty="0"/>
          </a:p>
        </p:txBody>
      </p:sp>
      <p:cxnSp>
        <p:nvCxnSpPr>
          <p:cNvPr id="26" name="Straight Arrow Connector 25"/>
          <p:cNvCxnSpPr/>
          <p:nvPr/>
        </p:nvCxnSpPr>
        <p:spPr>
          <a:xfrm flipV="1">
            <a:off x="4631987" y="3638550"/>
            <a:ext cx="1692615" cy="76200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5578581" y="3966609"/>
            <a:ext cx="869067" cy="276999"/>
          </a:xfrm>
          <a:prstGeom prst="rect">
            <a:avLst/>
          </a:prstGeom>
          <a:noFill/>
        </p:spPr>
        <p:txBody>
          <a:bodyPr wrap="square" rtlCol="0">
            <a:spAutoFit/>
          </a:bodyPr>
          <a:lstStyle/>
          <a:p>
            <a:r>
              <a:rPr lang="en-US" sz="1200" dirty="0" smtClean="0"/>
              <a:t>30 in</a:t>
            </a:r>
            <a:endParaRPr lang="en-US" sz="1200" dirty="0"/>
          </a:p>
        </p:txBody>
      </p:sp>
      <p:cxnSp>
        <p:nvCxnSpPr>
          <p:cNvPr id="33" name="Straight Arrow Connector 32"/>
          <p:cNvCxnSpPr/>
          <p:nvPr/>
        </p:nvCxnSpPr>
        <p:spPr>
          <a:xfrm flipV="1">
            <a:off x="6373644" y="1885826"/>
            <a:ext cx="74004" cy="162558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472510" y="2806168"/>
            <a:ext cx="869067" cy="276999"/>
          </a:xfrm>
          <a:prstGeom prst="rect">
            <a:avLst/>
          </a:prstGeom>
          <a:noFill/>
        </p:spPr>
        <p:txBody>
          <a:bodyPr wrap="square" rtlCol="0">
            <a:spAutoFit/>
          </a:bodyPr>
          <a:lstStyle/>
          <a:p>
            <a:r>
              <a:rPr lang="en-US" sz="1200" dirty="0" smtClean="0"/>
              <a:t>19 in</a:t>
            </a:r>
            <a:endParaRPr lang="en-US" sz="1200" dirty="0"/>
          </a:p>
        </p:txBody>
      </p:sp>
    </p:spTree>
    <p:extLst>
      <p:ext uri="{BB962C8B-B14F-4D97-AF65-F5344CB8AC3E}">
        <p14:creationId xmlns:p14="http://schemas.microsoft.com/office/powerpoint/2010/main" val="27597064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4" grpId="0"/>
      <p:bldP spid="28" grpId="0"/>
      <p:bldP spid="32" grpId="0"/>
      <p:bldP spid="3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COLUMNS: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p:nvPr/>
        </p:nvPicPr>
        <p:blipFill>
          <a:blip r:embed="rId4">
            <a:extLst>
              <a:ext uri="{28A0092B-C50C-407E-A947-70E740481C1C}">
                <a14:useLocalDpi xmlns:a14="http://schemas.microsoft.com/office/drawing/2010/main" val="0"/>
              </a:ext>
            </a:extLst>
          </a:blip>
          <a:srcRect l="38141" t="10251" r="26602" b="9547"/>
          <a:stretch>
            <a:fillRect/>
          </a:stretch>
        </p:blipFill>
        <p:spPr bwMode="auto">
          <a:xfrm>
            <a:off x="3124200" y="1123950"/>
            <a:ext cx="3105150" cy="3552825"/>
          </a:xfrm>
          <a:prstGeom prst="rect">
            <a:avLst/>
          </a:prstGeom>
          <a:noFill/>
          <a:ln>
            <a:noFill/>
          </a:ln>
        </p:spPr>
      </p:pic>
    </p:spTree>
    <p:extLst>
      <p:ext uri="{BB962C8B-B14F-4D97-AF65-F5344CB8AC3E}">
        <p14:creationId xmlns:p14="http://schemas.microsoft.com/office/powerpoint/2010/main" val="2520775833"/>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Digital Output Accelerometers: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1600200" y="1200150"/>
            <a:ext cx="5943600" cy="3782060"/>
          </a:xfrm>
          <a:prstGeom prst="rect">
            <a:avLst/>
          </a:prstGeom>
        </p:spPr>
      </p:pic>
    </p:spTree>
    <p:extLst>
      <p:ext uri="{BB962C8B-B14F-4D97-AF65-F5344CB8AC3E}">
        <p14:creationId xmlns:p14="http://schemas.microsoft.com/office/powerpoint/2010/main" val="347643418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fontScale="90000"/>
          </a:bodyPr>
          <a:lstStyle/>
          <a:p>
            <a:pPr algn="l"/>
            <a:r>
              <a:rPr lang="en-US" b="1" dirty="0">
                <a:solidFill>
                  <a:schemeClr val="bg2">
                    <a:lumMod val="25000"/>
                  </a:schemeClr>
                </a:solidFill>
              </a:rPr>
              <a:t>Build DAQ System w/ 1 Micro-Controller:</a:t>
            </a: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p:nvPr/>
        </p:nvPicPr>
        <p:blipFill>
          <a:blip r:embed="rId4">
            <a:extLst>
              <a:ext uri="{28A0092B-C50C-407E-A947-70E740481C1C}">
                <a14:useLocalDpi xmlns:a14="http://schemas.microsoft.com/office/drawing/2010/main" val="0"/>
              </a:ext>
            </a:extLst>
          </a:blip>
          <a:stretch>
            <a:fillRect/>
          </a:stretch>
        </p:blipFill>
        <p:spPr>
          <a:xfrm>
            <a:off x="609600" y="1581150"/>
            <a:ext cx="7467600" cy="3352800"/>
          </a:xfrm>
          <a:prstGeom prst="rect">
            <a:avLst/>
          </a:prstGeom>
        </p:spPr>
      </p:pic>
    </p:spTree>
    <p:extLst>
      <p:ext uri="{BB962C8B-B14F-4D97-AF65-F5344CB8AC3E}">
        <p14:creationId xmlns:p14="http://schemas.microsoft.com/office/powerpoint/2010/main" val="3096681551"/>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fontScale="90000"/>
          </a:bodyPr>
          <a:lstStyle/>
          <a:p>
            <a:pPr algn="l"/>
            <a:r>
              <a:rPr lang="en-US" b="1" dirty="0">
                <a:solidFill>
                  <a:schemeClr val="bg2">
                    <a:lumMod val="25000"/>
                  </a:schemeClr>
                </a:solidFill>
              </a:rPr>
              <a:t>Build DAQ System w/ </a:t>
            </a:r>
            <a:r>
              <a:rPr lang="en-US" b="1" dirty="0" smtClean="0">
                <a:solidFill>
                  <a:schemeClr val="bg2">
                    <a:lumMod val="25000"/>
                  </a:schemeClr>
                </a:solidFill>
              </a:rPr>
              <a:t>Multiple </a:t>
            </a:r>
            <a:br>
              <a:rPr lang="en-US" b="1" dirty="0" smtClean="0">
                <a:solidFill>
                  <a:schemeClr val="bg2">
                    <a:lumMod val="25000"/>
                  </a:schemeClr>
                </a:solidFill>
              </a:rPr>
            </a:br>
            <a:r>
              <a:rPr lang="en-US" b="1" dirty="0" smtClean="0">
                <a:solidFill>
                  <a:schemeClr val="bg2">
                    <a:lumMod val="25000"/>
                  </a:schemeClr>
                </a:solidFill>
              </a:rPr>
              <a:t>Micro-Controllers: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p:nvPr/>
        </p:nvPicPr>
        <p:blipFill>
          <a:blip r:embed="rId4" cstate="print">
            <a:extLst>
              <a:ext uri="{28A0092B-C50C-407E-A947-70E740481C1C}">
                <a14:useLocalDpi xmlns:a14="http://schemas.microsoft.com/office/drawing/2010/main" val="0"/>
              </a:ext>
            </a:extLst>
          </a:blip>
          <a:stretch>
            <a:fillRect/>
          </a:stretch>
        </p:blipFill>
        <p:spPr>
          <a:xfrm>
            <a:off x="1219200" y="1581150"/>
            <a:ext cx="6553200" cy="3352800"/>
          </a:xfrm>
          <a:prstGeom prst="rect">
            <a:avLst/>
          </a:prstGeom>
        </p:spPr>
      </p:pic>
    </p:spTree>
    <p:extLst>
      <p:ext uri="{BB962C8B-B14F-4D97-AF65-F5344CB8AC3E}">
        <p14:creationId xmlns:p14="http://schemas.microsoft.com/office/powerpoint/2010/main" val="3909861096"/>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Analog to Digital Converter - FBD</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5491480" y="1371600"/>
            <a:ext cx="3544881" cy="1754326"/>
          </a:xfrm>
          <a:prstGeom prst="rect">
            <a:avLst/>
          </a:prstGeom>
          <a:noFill/>
        </p:spPr>
        <p:txBody>
          <a:bodyPr wrap="none" rtlCol="0">
            <a:spAutoFit/>
          </a:bodyPr>
          <a:lstStyle/>
          <a:p>
            <a:r>
              <a:rPr lang="en-US" dirty="0" smtClean="0"/>
              <a:t>- 16-bit simultaneous sampling</a:t>
            </a:r>
          </a:p>
          <a:p>
            <a:pPr marL="285750" indent="-285750">
              <a:buFontTx/>
              <a:buChar char="-"/>
            </a:pPr>
            <a:r>
              <a:rPr lang="en-US" dirty="0" smtClean="0"/>
              <a:t>Bipolar input range 5V</a:t>
            </a:r>
          </a:p>
          <a:p>
            <a:pPr marL="285750" indent="-285750">
              <a:buFontTx/>
              <a:buChar char="-"/>
            </a:pPr>
            <a:r>
              <a:rPr lang="en-US" dirty="0" smtClean="0"/>
              <a:t>Single 5V supply</a:t>
            </a:r>
          </a:p>
          <a:p>
            <a:pPr marL="285750" indent="-285750">
              <a:buFontTx/>
              <a:buChar char="-"/>
            </a:pPr>
            <a:r>
              <a:rPr lang="en-US" dirty="0" smtClean="0"/>
              <a:t>Parallel port data output</a:t>
            </a:r>
          </a:p>
          <a:p>
            <a:pPr marL="285750" indent="-285750">
              <a:buFontTx/>
              <a:buChar char="-"/>
            </a:pPr>
            <a:r>
              <a:rPr lang="en-US" dirty="0" smtClean="0"/>
              <a:t>Up to 200 </a:t>
            </a:r>
            <a:r>
              <a:rPr lang="en-US" dirty="0" err="1" smtClean="0"/>
              <a:t>kSPS</a:t>
            </a:r>
            <a:r>
              <a:rPr lang="en-US" dirty="0" smtClean="0"/>
              <a:t> on every channel</a:t>
            </a:r>
          </a:p>
          <a:p>
            <a:pPr marL="285750" indent="-285750">
              <a:buFontTx/>
              <a:buChar char="-"/>
            </a:pPr>
            <a:endParaRPr lang="en-US" dirty="0" smtClean="0"/>
          </a:p>
        </p:txBody>
      </p:sp>
      <p:pic>
        <p:nvPicPr>
          <p:cNvPr id="10" name="Picture 9"/>
          <p:cNvPicPr>
            <a:picLocks noChangeAspect="1"/>
          </p:cNvPicPr>
          <p:nvPr/>
        </p:nvPicPr>
        <p:blipFill>
          <a:blip r:embed="rId4"/>
          <a:stretch>
            <a:fillRect/>
          </a:stretch>
        </p:blipFill>
        <p:spPr>
          <a:xfrm>
            <a:off x="76200" y="1184564"/>
            <a:ext cx="5410200" cy="3866380"/>
          </a:xfrm>
          <a:prstGeom prst="rect">
            <a:avLst/>
          </a:prstGeom>
        </p:spPr>
      </p:pic>
    </p:spTree>
    <p:extLst>
      <p:ext uri="{BB962C8B-B14F-4D97-AF65-F5344CB8AC3E}">
        <p14:creationId xmlns:p14="http://schemas.microsoft.com/office/powerpoint/2010/main" val="1546395547"/>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fontScale="90000"/>
          </a:bodyPr>
          <a:lstStyle/>
          <a:p>
            <a:pPr algn="l"/>
            <a:r>
              <a:rPr lang="en-US" b="1" dirty="0" smtClean="0">
                <a:solidFill>
                  <a:schemeClr val="bg2">
                    <a:lumMod val="25000"/>
                  </a:schemeClr>
                </a:solidFill>
              </a:rPr>
              <a:t>Analog to Digital Converter - Operation</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9" name="TextBox 8"/>
              <p:cNvSpPr txBox="1"/>
              <p:nvPr/>
            </p:nvSpPr>
            <p:spPr>
              <a:xfrm>
                <a:off x="846930" y="4306570"/>
                <a:ext cx="4070923" cy="369332"/>
              </a:xfrm>
              <a:prstGeom prst="rect">
                <a:avLst/>
              </a:prstGeom>
              <a:noFill/>
            </p:spPr>
            <p:txBody>
              <a:bodyPr wrap="none" rtlCol="0">
                <a:spAutoFit/>
              </a:bodyPr>
              <a:lstStyle/>
              <a:p>
                <a:r>
                  <a:rPr lang="en-US" dirty="0" smtClean="0"/>
                  <a:t>t1 = 45ns       </a:t>
                </a:r>
                <a:r>
                  <a:rPr lang="en-US" dirty="0" err="1" smtClean="0"/>
                  <a:t>tconv</a:t>
                </a:r>
                <a:r>
                  <a:rPr lang="en-US" dirty="0" smtClean="0"/>
                  <a:t> = 4</a:t>
                </a:r>
                <a14:m>
                  <m:oMath xmlns="" xmlns:m="http://schemas.openxmlformats.org/officeDocument/2006/math">
                    <m:r>
                      <a:rPr lang="en-US" b="0" i="1" smtClean="0">
                        <a:latin typeface="Cambria Math" panose="02040503050406030204" pitchFamily="18" charset="0"/>
                      </a:rPr>
                      <m:t>𝜇</m:t>
                    </m:r>
                  </m:oMath>
                </a14:m>
                <a:r>
                  <a:rPr lang="en-US" dirty="0" smtClean="0"/>
                  <a:t>s 	</a:t>
                </a:r>
                <a:r>
                  <a:rPr lang="en-US" dirty="0" err="1" smtClean="0"/>
                  <a:t>tcycle</a:t>
                </a:r>
                <a:r>
                  <a:rPr lang="en-US" dirty="0" smtClean="0"/>
                  <a:t> = 5</a:t>
                </a:r>
                <a14:m>
                  <m:oMath xmlns=""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smtClean="0"/>
              </a:p>
            </p:txBody>
          </p:sp>
        </mc:Choice>
        <mc:Fallback xmlns="">
          <p:sp>
            <p:nvSpPr>
              <p:cNvPr id="9" name="TextBox 8"/>
              <p:cNvSpPr txBox="1">
                <a:spLocks noRot="1" noChangeAspect="1" noMove="1" noResize="1" noEditPoints="1" noAdjustHandles="1" noChangeArrowheads="1" noChangeShapeType="1" noTextEdit="1"/>
              </p:cNvSpPr>
              <p:nvPr/>
            </p:nvSpPr>
            <p:spPr>
              <a:xfrm>
                <a:off x="846930" y="4306570"/>
                <a:ext cx="4070923" cy="369332"/>
              </a:xfrm>
              <a:prstGeom prst="rect">
                <a:avLst/>
              </a:prstGeom>
              <a:blipFill rotWithShape="0">
                <a:blip r:embed="rId4"/>
                <a:stretch>
                  <a:fillRect l="-1347" t="-8197" b="-24590"/>
                </a:stretch>
              </a:blipFill>
            </p:spPr>
            <p:txBody>
              <a:bodyPr/>
              <a:lstStyle/>
              <a:p>
                <a:r>
                  <a:rPr lang="en-US">
                    <a:noFill/>
                  </a:rPr>
                  <a:t> </a:t>
                </a:r>
              </a:p>
            </p:txBody>
          </p:sp>
        </mc:Fallback>
      </mc:AlternateContent>
      <p:pic>
        <p:nvPicPr>
          <p:cNvPr id="3" name="Picture 2"/>
          <p:cNvPicPr>
            <a:picLocks noChangeAspect="1"/>
          </p:cNvPicPr>
          <p:nvPr/>
        </p:nvPicPr>
        <p:blipFill>
          <a:blip r:embed="rId5"/>
          <a:stretch>
            <a:fillRect/>
          </a:stretch>
        </p:blipFill>
        <p:spPr>
          <a:xfrm>
            <a:off x="846930" y="1504950"/>
            <a:ext cx="7400925" cy="2800350"/>
          </a:xfrm>
          <a:prstGeom prst="rect">
            <a:avLst/>
          </a:prstGeom>
        </p:spPr>
      </p:pic>
    </p:spTree>
    <p:extLst>
      <p:ext uri="{BB962C8B-B14F-4D97-AF65-F5344CB8AC3E}">
        <p14:creationId xmlns:p14="http://schemas.microsoft.com/office/powerpoint/2010/main" val="796831005"/>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Accelerometer Mounting</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4"/>
          <a:stretch>
            <a:fillRect/>
          </a:stretch>
        </p:blipFill>
        <p:spPr>
          <a:xfrm>
            <a:off x="463073" y="1336040"/>
            <a:ext cx="3602606" cy="3549799"/>
          </a:xfrm>
          <a:prstGeom prst="rect">
            <a:avLst/>
          </a:prstGeom>
        </p:spPr>
      </p:pic>
      <p:sp>
        <p:nvSpPr>
          <p:cNvPr id="10" name="TextBox 9"/>
          <p:cNvSpPr txBox="1"/>
          <p:nvPr/>
        </p:nvSpPr>
        <p:spPr>
          <a:xfrm>
            <a:off x="4724401" y="1341373"/>
            <a:ext cx="3733800" cy="646331"/>
          </a:xfrm>
          <a:prstGeom prst="rect">
            <a:avLst/>
          </a:prstGeom>
          <a:noFill/>
        </p:spPr>
        <p:txBody>
          <a:bodyPr wrap="square" rtlCol="0">
            <a:spAutoFit/>
          </a:bodyPr>
          <a:lstStyle/>
          <a:p>
            <a:pPr marL="285750" indent="-285750">
              <a:buFontTx/>
              <a:buChar char="-"/>
            </a:pPr>
            <a:r>
              <a:rPr lang="en-US" dirty="0" smtClean="0"/>
              <a:t>Stud mounts impractical since they </a:t>
            </a:r>
            <a:r>
              <a:rPr lang="en-US" dirty="0"/>
              <a:t> </a:t>
            </a:r>
            <a:r>
              <a:rPr lang="en-US" dirty="0" smtClean="0"/>
              <a:t>would require holes in structure</a:t>
            </a:r>
          </a:p>
        </p:txBody>
      </p:sp>
    </p:spTree>
    <p:extLst>
      <p:ext uri="{BB962C8B-B14F-4D97-AF65-F5344CB8AC3E}">
        <p14:creationId xmlns:p14="http://schemas.microsoft.com/office/powerpoint/2010/main" val="341079068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Data sampling speeds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0" name="TextBox 9"/>
              <p:cNvSpPr txBox="1"/>
              <p:nvPr/>
            </p:nvSpPr>
            <p:spPr>
              <a:xfrm>
                <a:off x="4928393" y="1276350"/>
                <a:ext cx="3733800" cy="3693319"/>
              </a:xfrm>
              <a:prstGeom prst="rect">
                <a:avLst/>
              </a:prstGeom>
              <a:noFill/>
            </p:spPr>
            <p:txBody>
              <a:bodyPr wrap="square" rtlCol="0">
                <a:spAutoFit/>
              </a:bodyPr>
              <a:lstStyle/>
              <a:p>
                <a:r>
                  <a:rPr lang="en-US" dirty="0" smtClean="0"/>
                  <a:t>1. </a:t>
                </a:r>
                <a:r>
                  <a:rPr lang="en-US" dirty="0" err="1" smtClean="0"/>
                  <a:t>uC</a:t>
                </a:r>
                <a:r>
                  <a:rPr lang="en-US" dirty="0" smtClean="0"/>
                  <a:t> prompts ADC’s to convert data</a:t>
                </a:r>
              </a:p>
              <a:p>
                <a:r>
                  <a:rPr lang="en-US" dirty="0" smtClean="0"/>
                  <a:t>2. 4</a:t>
                </a:r>
                <a14:m>
                  <m:oMath xmlns="" xmlns:m="http://schemas.openxmlformats.org/officeDocument/2006/math">
                    <m:r>
                      <a:rPr lang="en-US" b="0" i="1" smtClean="0">
                        <a:latin typeface="Cambria Math" panose="02040503050406030204" pitchFamily="18" charset="0"/>
                      </a:rPr>
                      <m:t>𝜇</m:t>
                    </m:r>
                  </m:oMath>
                </a14:m>
                <a:r>
                  <a:rPr lang="en-US" dirty="0" smtClean="0"/>
                  <a:t>s wait for conversion</a:t>
                </a:r>
              </a:p>
              <a:p>
                <a:r>
                  <a:rPr lang="en-US" dirty="0" smtClean="0"/>
                  <a:t>3. Data retrieval requires 120 instruction cycles on parallel port, 1.7</a:t>
                </a:r>
                <a14:m>
                  <m:oMath xmlns="" xmlns:m="http://schemas.openxmlformats.org/officeDocument/2006/math">
                    <m:r>
                      <a:rPr lang="en-US" b="0" i="1" smtClean="0">
                        <a:latin typeface="Cambria Math" panose="02040503050406030204" pitchFamily="18" charset="0"/>
                      </a:rPr>
                      <m:t>𝜇</m:t>
                    </m:r>
                  </m:oMath>
                </a14:m>
                <a:r>
                  <a:rPr lang="en-US" dirty="0" smtClean="0"/>
                  <a:t>s</a:t>
                </a:r>
              </a:p>
              <a:p>
                <a:r>
                  <a:rPr lang="en-US" dirty="0" smtClean="0"/>
                  <a:t>4. Data parsing requires 3 instruction cycles per channel, 180 cycles, 2.6</a:t>
                </a:r>
                <a14:m>
                  <m:oMath xmlns=""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smtClean="0"/>
              </a:p>
              <a:p>
                <a:r>
                  <a:rPr lang="en-US" dirty="0" smtClean="0"/>
                  <a:t>5. Data to PC via UART 11 bit words (8-E-1), 75 </a:t>
                </a:r>
                <a14:m>
                  <m:oMath xmlns=""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smtClean="0"/>
              </a:p>
              <a:p>
                <a:r>
                  <a:rPr lang="en-US" dirty="0" smtClean="0"/>
                  <a:t>6. Total ~ 84</a:t>
                </a:r>
                <a14:m>
                  <m:oMath xmlns="" xmlns:m="http://schemas.openxmlformats.org/officeDocument/2006/math">
                    <m:r>
                      <a:rPr lang="en-US" b="0" i="1" smtClean="0">
                        <a:latin typeface="Cambria Math" panose="02040503050406030204" pitchFamily="18" charset="0"/>
                      </a:rPr>
                      <m:t>𝜇</m:t>
                    </m:r>
                  </m:oMath>
                </a14:m>
                <a:r>
                  <a:rPr lang="en-US" dirty="0" smtClean="0"/>
                  <a:t>s </a:t>
                </a:r>
              </a:p>
              <a:p>
                <a:r>
                  <a:rPr lang="en-US" dirty="0" smtClean="0"/>
                  <a:t>7. 4KHz requires data sample every 0.25 </a:t>
                </a:r>
                <a:r>
                  <a:rPr lang="en-US" dirty="0" err="1" smtClean="0"/>
                  <a:t>ms</a:t>
                </a:r>
                <a:r>
                  <a:rPr lang="en-US" dirty="0" smtClean="0"/>
                  <a:t>, leaves 0.15ms margin</a:t>
                </a:r>
              </a:p>
              <a:p>
                <a:pPr marL="285750" indent="-285750">
                  <a:buFontTx/>
                  <a:buChar char="-"/>
                </a:pPr>
                <a:endParaRPr lang="en-US" dirty="0" smtClean="0"/>
              </a:p>
            </p:txBody>
          </p:sp>
        </mc:Choice>
        <mc:Fallback xmlns="">
          <p:sp>
            <p:nvSpPr>
              <p:cNvPr id="10" name="TextBox 9"/>
              <p:cNvSpPr txBox="1">
                <a:spLocks noRot="1" noChangeAspect="1" noMove="1" noResize="1" noEditPoints="1" noAdjustHandles="1" noChangeArrowheads="1" noChangeShapeType="1" noTextEdit="1"/>
              </p:cNvSpPr>
              <p:nvPr/>
            </p:nvSpPr>
            <p:spPr>
              <a:xfrm>
                <a:off x="4928393" y="1276350"/>
                <a:ext cx="3733800" cy="3693319"/>
              </a:xfrm>
              <a:prstGeom prst="rect">
                <a:avLst/>
              </a:prstGeom>
              <a:blipFill rotWithShape="0">
                <a:blip r:embed="rId4"/>
                <a:stretch>
                  <a:fillRect l="-1305" t="-825"/>
                </a:stretch>
              </a:blipFill>
            </p:spPr>
            <p:txBody>
              <a:bodyPr/>
              <a:lstStyle/>
              <a:p>
                <a:r>
                  <a:rPr lang="en-US">
                    <a:noFill/>
                  </a:rPr>
                  <a:t> </a:t>
                </a:r>
              </a:p>
            </p:txBody>
          </p:sp>
        </mc:Fallback>
      </mc:AlternateContent>
      <p:sp>
        <p:nvSpPr>
          <p:cNvPr id="7" name="TextBox 6"/>
          <p:cNvSpPr txBox="1"/>
          <p:nvPr/>
        </p:nvSpPr>
        <p:spPr>
          <a:xfrm>
            <a:off x="381000" y="1276350"/>
            <a:ext cx="3733800" cy="1477328"/>
          </a:xfrm>
          <a:prstGeom prst="rect">
            <a:avLst/>
          </a:prstGeom>
          <a:noFill/>
        </p:spPr>
        <p:txBody>
          <a:bodyPr wrap="square" rtlCol="0">
            <a:spAutoFit/>
          </a:bodyPr>
          <a:lstStyle/>
          <a:p>
            <a:r>
              <a:rPr lang="en-US" dirty="0" err="1" smtClean="0"/>
              <a:t>uC</a:t>
            </a:r>
            <a:r>
              <a:rPr lang="en-US" dirty="0" smtClean="0"/>
              <a:t> features:</a:t>
            </a:r>
          </a:p>
          <a:p>
            <a:r>
              <a:rPr lang="en-US" dirty="0" smtClean="0"/>
              <a:t>- 17.5Mbps UART</a:t>
            </a:r>
          </a:p>
          <a:p>
            <a:r>
              <a:rPr lang="en-US" dirty="0" smtClean="0"/>
              <a:t>- Parallel Bit Data Port</a:t>
            </a:r>
          </a:p>
          <a:p>
            <a:r>
              <a:rPr lang="en-US" dirty="0" smtClean="0"/>
              <a:t>- 70 mega instruction cycles per second</a:t>
            </a:r>
          </a:p>
        </p:txBody>
      </p:sp>
    </p:spTree>
    <p:extLst>
      <p:ext uri="{BB962C8B-B14F-4D97-AF65-F5344CB8AC3E}">
        <p14:creationId xmlns:p14="http://schemas.microsoft.com/office/powerpoint/2010/main" val="3087761603"/>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Autofit/>
          </a:bodyPr>
          <a:lstStyle/>
          <a:p>
            <a:pPr algn="l"/>
            <a:r>
              <a:rPr lang="en-US" sz="3200" b="1" dirty="0" smtClean="0">
                <a:solidFill>
                  <a:schemeClr val="bg2">
                    <a:lumMod val="25000"/>
                  </a:schemeClr>
                </a:solidFill>
              </a:rPr>
              <a:t>Structure Trade Study – Metric Definitions:</a:t>
            </a:r>
            <a:endParaRPr lang="en-US" sz="3200"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Content Placeholder 2"/>
          <p:cNvGraphicFramePr>
            <a:graphicFrameLocks noGrp="1"/>
          </p:cNvGraphicFramePr>
          <p:nvPr>
            <p:ph idx="1"/>
            <p:extLst>
              <p:ext uri="{D42A27DB-BD31-4B8C-83A1-F6EECF244321}">
                <p14:modId xmlns:p14="http://schemas.microsoft.com/office/powerpoint/2010/main" val="610635526"/>
              </p:ext>
            </p:extLst>
          </p:nvPr>
        </p:nvGraphicFramePr>
        <p:xfrm>
          <a:off x="228593" y="1276349"/>
          <a:ext cx="8610607" cy="3657600"/>
        </p:xfrm>
        <a:graphic>
          <a:graphicData uri="http://schemas.openxmlformats.org/drawingml/2006/table">
            <a:tbl>
              <a:tblPr firstRow="1" firstCol="1" bandRow="1">
                <a:tableStyleId>{EB344D84-9AFB-497E-A393-DC336BA19D2E}</a:tableStyleId>
              </a:tblPr>
              <a:tblGrid>
                <a:gridCol w="1219207"/>
                <a:gridCol w="762000"/>
                <a:gridCol w="500737"/>
                <a:gridCol w="794663"/>
                <a:gridCol w="762000"/>
                <a:gridCol w="838200"/>
                <a:gridCol w="685800"/>
                <a:gridCol w="762000"/>
                <a:gridCol w="762000"/>
                <a:gridCol w="762000"/>
                <a:gridCol w="762000"/>
              </a:tblGrid>
              <a:tr h="281354">
                <a:tc>
                  <a:txBody>
                    <a:bodyPr/>
                    <a:lstStyle/>
                    <a:p>
                      <a:pPr marL="0" marR="0" algn="ctr">
                        <a:lnSpc>
                          <a:spcPts val="1100"/>
                        </a:lnSpc>
                        <a:spcBef>
                          <a:spcPts val="0"/>
                        </a:spcBef>
                        <a:spcAft>
                          <a:spcPts val="0"/>
                        </a:spcAft>
                      </a:pPr>
                      <a:r>
                        <a:rPr lang="en-US" sz="1400" dirty="0">
                          <a:effectLst/>
                        </a:rPr>
                        <a:t> </a:t>
                      </a:r>
                      <a:endParaRPr lang="en-US" sz="14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10</a:t>
                      </a:r>
                      <a:endParaRPr lang="en-US" sz="14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9</a:t>
                      </a:r>
                      <a:endParaRPr lang="en-US" sz="14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8</a:t>
                      </a:r>
                      <a:endParaRPr lang="en-US" sz="14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7</a:t>
                      </a:r>
                      <a:endParaRPr lang="en-US" sz="14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6</a:t>
                      </a:r>
                      <a:endParaRPr lang="en-US" sz="14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5</a:t>
                      </a:r>
                      <a:endParaRPr lang="en-US" sz="14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4</a:t>
                      </a:r>
                      <a:endParaRPr lang="en-US" sz="14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3</a:t>
                      </a:r>
                      <a:endParaRPr lang="en-US" sz="14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2</a:t>
                      </a:r>
                      <a:endParaRPr lang="en-US" sz="14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1</a:t>
                      </a:r>
                      <a:endParaRPr lang="en-US" sz="1400" dirty="0">
                        <a:effectLst/>
                        <a:latin typeface="Times"/>
                        <a:ea typeface="Times New Roman"/>
                        <a:cs typeface="Times New Roman"/>
                      </a:endParaRPr>
                    </a:p>
                  </a:txBody>
                  <a:tcPr marL="68580" marR="68580" marT="0" marB="0" anchor="ctr">
                    <a:solidFill>
                      <a:schemeClr val="tx2"/>
                    </a:solidFill>
                  </a:tcPr>
                </a:tc>
              </a:tr>
              <a:tr h="562708">
                <a:tc>
                  <a:txBody>
                    <a:bodyPr/>
                    <a:lstStyle/>
                    <a:p>
                      <a:pPr marL="0" marR="0" algn="l">
                        <a:lnSpc>
                          <a:spcPts val="1100"/>
                        </a:lnSpc>
                        <a:spcBef>
                          <a:spcPts val="0"/>
                        </a:spcBef>
                        <a:spcAft>
                          <a:spcPts val="0"/>
                        </a:spcAft>
                      </a:pPr>
                      <a:r>
                        <a:rPr lang="en-US" sz="1400" dirty="0">
                          <a:effectLst/>
                        </a:rPr>
                        <a:t>Material </a:t>
                      </a:r>
                      <a:r>
                        <a:rPr lang="en-US" sz="1400" dirty="0" smtClean="0">
                          <a:effectLst/>
                        </a:rPr>
                        <a:t>Cost:</a:t>
                      </a:r>
                      <a:endParaRPr lang="en-US" sz="1400" dirty="0">
                        <a:effectLst/>
                      </a:endParaRPr>
                    </a:p>
                    <a:p>
                      <a:pPr marL="0" marR="0" algn="l">
                        <a:lnSpc>
                          <a:spcPts val="1100"/>
                        </a:lnSpc>
                        <a:spcBef>
                          <a:spcPts val="0"/>
                        </a:spcBef>
                        <a:spcAft>
                          <a:spcPts val="0"/>
                        </a:spcAft>
                      </a:pPr>
                      <a:r>
                        <a:rPr lang="en-US" sz="1400" dirty="0" smtClean="0">
                          <a:effectLst/>
                        </a:rPr>
                        <a:t>[kg]</a:t>
                      </a:r>
                      <a:endParaRPr lang="en-US" sz="1400" b="1"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1</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2</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3</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5</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7.5</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10</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12.5</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15</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17.5</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20</a:t>
                      </a:r>
                      <a:endParaRPr lang="en-US" sz="1400">
                        <a:effectLst/>
                        <a:latin typeface="Times"/>
                        <a:ea typeface="Times New Roman"/>
                        <a:cs typeface="Times New Roman"/>
                      </a:endParaRPr>
                    </a:p>
                  </a:txBody>
                  <a:tcPr marL="68580" marR="68580" marT="0" marB="0" anchor="ctr"/>
                </a:tc>
              </a:tr>
              <a:tr h="562708">
                <a:tc>
                  <a:txBody>
                    <a:bodyPr/>
                    <a:lstStyle/>
                    <a:p>
                      <a:pPr marL="0" marR="0" algn="l">
                        <a:lnSpc>
                          <a:spcPts val="1100"/>
                        </a:lnSpc>
                        <a:spcBef>
                          <a:spcPts val="0"/>
                        </a:spcBef>
                        <a:spcAft>
                          <a:spcPts val="0"/>
                        </a:spcAft>
                      </a:pPr>
                      <a:r>
                        <a:rPr lang="en-US" sz="1400" dirty="0" smtClean="0">
                          <a:effectLst/>
                        </a:rPr>
                        <a:t>Mass</a:t>
                      </a:r>
                      <a:endParaRPr lang="en-US" sz="1400" dirty="0">
                        <a:effectLst/>
                      </a:endParaRPr>
                    </a:p>
                    <a:p>
                      <a:pPr marL="0" marR="0" algn="l">
                        <a:lnSpc>
                          <a:spcPts val="1100"/>
                        </a:lnSpc>
                        <a:spcBef>
                          <a:spcPts val="0"/>
                        </a:spcBef>
                        <a:spcAft>
                          <a:spcPts val="0"/>
                        </a:spcAft>
                      </a:pPr>
                      <a:r>
                        <a:rPr lang="en-US" sz="1400" dirty="0" smtClean="0">
                          <a:effectLst/>
                        </a:rPr>
                        <a:t>[kg]</a:t>
                      </a:r>
                      <a:endParaRPr lang="en-US" sz="1400" b="1"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4</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5</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5.5</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6</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6.5</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7</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7.5</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8</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9</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&gt;10</a:t>
                      </a:r>
                      <a:endParaRPr lang="en-US" sz="1400">
                        <a:effectLst/>
                        <a:latin typeface="Times"/>
                        <a:ea typeface="Times New Roman"/>
                        <a:cs typeface="Times New Roman"/>
                      </a:endParaRPr>
                    </a:p>
                  </a:txBody>
                  <a:tcPr marL="68580" marR="68580" marT="0" marB="0" anchor="ctr"/>
                </a:tc>
              </a:tr>
              <a:tr h="844061">
                <a:tc>
                  <a:txBody>
                    <a:bodyPr/>
                    <a:lstStyle/>
                    <a:p>
                      <a:pPr marL="0" marR="0" algn="l">
                        <a:lnSpc>
                          <a:spcPts val="1100"/>
                        </a:lnSpc>
                        <a:spcBef>
                          <a:spcPts val="0"/>
                        </a:spcBef>
                        <a:spcAft>
                          <a:spcPts val="0"/>
                        </a:spcAft>
                      </a:pPr>
                      <a:r>
                        <a:rPr lang="en-US" sz="1400" dirty="0">
                          <a:effectLst/>
                        </a:rPr>
                        <a:t>Ease of </a:t>
                      </a:r>
                      <a:r>
                        <a:rPr lang="en-US" sz="1300" dirty="0" smtClean="0">
                          <a:effectLst/>
                        </a:rPr>
                        <a:t>Manufacturing:</a:t>
                      </a:r>
                      <a:endParaRPr lang="en-US" sz="1300" dirty="0">
                        <a:effectLst/>
                      </a:endParaRPr>
                    </a:p>
                    <a:p>
                      <a:pPr marL="0" marR="0" algn="l">
                        <a:lnSpc>
                          <a:spcPts val="1100"/>
                        </a:lnSpc>
                        <a:spcBef>
                          <a:spcPts val="0"/>
                        </a:spcBef>
                        <a:spcAft>
                          <a:spcPts val="0"/>
                        </a:spcAft>
                      </a:pPr>
                      <a:r>
                        <a:rPr lang="en-US" sz="1400" dirty="0" smtClean="0">
                          <a:effectLst/>
                        </a:rPr>
                        <a:t>[</a:t>
                      </a:r>
                      <a:r>
                        <a:rPr lang="en-US" sz="1400" dirty="0" err="1" smtClean="0">
                          <a:effectLst/>
                        </a:rPr>
                        <a:t>hrs</a:t>
                      </a:r>
                      <a:r>
                        <a:rPr lang="en-US" sz="1400" dirty="0" smtClean="0">
                          <a:effectLst/>
                        </a:rPr>
                        <a:t>]</a:t>
                      </a:r>
                      <a:endParaRPr lang="en-US" sz="1400" b="1"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a:effectLst/>
                        </a:rPr>
                        <a:t>10</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20</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30</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40</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50</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60</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70</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80</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90</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100</a:t>
                      </a:r>
                      <a:endParaRPr lang="en-US" sz="1400">
                        <a:effectLst/>
                        <a:latin typeface="Times"/>
                        <a:ea typeface="Times New Roman"/>
                        <a:cs typeface="Times New Roman"/>
                      </a:endParaRPr>
                    </a:p>
                  </a:txBody>
                  <a:tcPr marL="68580" marR="68580" marT="0" marB="0" anchor="ctr"/>
                </a:tc>
              </a:tr>
              <a:tr h="1406769">
                <a:tc>
                  <a:txBody>
                    <a:bodyPr/>
                    <a:lstStyle/>
                    <a:p>
                      <a:pPr marL="0" marR="0" algn="l">
                        <a:lnSpc>
                          <a:spcPts val="1100"/>
                        </a:lnSpc>
                        <a:spcBef>
                          <a:spcPts val="0"/>
                        </a:spcBef>
                        <a:spcAft>
                          <a:spcPts val="0"/>
                        </a:spcAft>
                      </a:pPr>
                      <a:r>
                        <a:rPr lang="en-US" sz="1400" dirty="0">
                          <a:effectLst/>
                        </a:rPr>
                        <a:t>Ease of </a:t>
                      </a:r>
                      <a:r>
                        <a:rPr lang="en-US" sz="1400" dirty="0" smtClean="0">
                          <a:effectLst/>
                        </a:rPr>
                        <a:t>Analysis:</a:t>
                      </a:r>
                      <a:endParaRPr lang="en-US" sz="1400" b="1"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a:effectLst/>
                        </a:rPr>
                        <a:t>A monkey could do it</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Plug and play</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Very little effort required</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Little effort required</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Some effort required</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Neutral</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Effort required</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Much effort required</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Too much effort required</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I quit</a:t>
                      </a:r>
                      <a:endParaRPr lang="en-US" sz="1400" dirty="0">
                        <a:effectLst/>
                        <a:latin typeface="Times"/>
                        <a:ea typeface="Times New Roman"/>
                        <a:cs typeface="Times New Roman"/>
                      </a:endParaRPr>
                    </a:p>
                  </a:txBody>
                  <a:tcPr marL="68580" marR="68580" marT="0" marB="0" anchor="ctr"/>
                </a:tc>
              </a:tr>
            </a:tbl>
          </a:graphicData>
        </a:graphic>
      </p:graphicFrame>
    </p:spTree>
    <p:extLst>
      <p:ext uri="{BB962C8B-B14F-4D97-AF65-F5344CB8AC3E}">
        <p14:creationId xmlns:p14="http://schemas.microsoft.com/office/powerpoint/2010/main" val="2849665059"/>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Mechanical Design Trade Study:</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Content Placeholder 2"/>
          <p:cNvGraphicFramePr>
            <a:graphicFrameLocks noGrp="1"/>
          </p:cNvGraphicFramePr>
          <p:nvPr>
            <p:ph idx="1"/>
            <p:extLst>
              <p:ext uri="{D42A27DB-BD31-4B8C-83A1-F6EECF244321}">
                <p14:modId xmlns:p14="http://schemas.microsoft.com/office/powerpoint/2010/main" val="1581514981"/>
              </p:ext>
            </p:extLst>
          </p:nvPr>
        </p:nvGraphicFramePr>
        <p:xfrm>
          <a:off x="152401" y="1352551"/>
          <a:ext cx="8762998" cy="3428294"/>
        </p:xfrm>
        <a:graphic>
          <a:graphicData uri="http://schemas.openxmlformats.org/drawingml/2006/table">
            <a:tbl>
              <a:tblPr firstRow="1" firstCol="1" bandRow="1">
                <a:tableStyleId>{EB344D84-9AFB-497E-A393-DC336BA19D2E}</a:tableStyleId>
              </a:tblPr>
              <a:tblGrid>
                <a:gridCol w="2046401"/>
                <a:gridCol w="925398"/>
                <a:gridCol w="1407736"/>
                <a:gridCol w="1555423"/>
                <a:gridCol w="1414020"/>
                <a:gridCol w="1414020"/>
              </a:tblGrid>
              <a:tr h="989513">
                <a:tc gridSpan="2">
                  <a:txBody>
                    <a:bodyPr/>
                    <a:lstStyle/>
                    <a:p>
                      <a:pPr marL="0" marR="0">
                        <a:lnSpc>
                          <a:spcPts val="1100"/>
                        </a:lnSpc>
                        <a:spcBef>
                          <a:spcPts val="0"/>
                        </a:spcBef>
                        <a:spcAft>
                          <a:spcPts val="0"/>
                        </a:spcAft>
                      </a:pPr>
                      <a:r>
                        <a:rPr lang="en-US" sz="1800" dirty="0">
                          <a:effectLst/>
                        </a:rPr>
                        <a:t> </a:t>
                      </a:r>
                      <a:endParaRPr lang="en-US" sz="1800" dirty="0">
                        <a:effectLst/>
                        <a:latin typeface="Times"/>
                        <a:ea typeface="Times New Roman"/>
                        <a:cs typeface="Times New Roman"/>
                      </a:endParaRPr>
                    </a:p>
                  </a:txBody>
                  <a:tcPr marL="68580" marR="68580" marT="0" marB="0" anchor="ctr">
                    <a:solidFill>
                      <a:schemeClr val="tx2"/>
                    </a:solidFill>
                  </a:tcPr>
                </a:tc>
                <a:tc hMerge="1">
                  <a:txBody>
                    <a:bodyPr/>
                    <a:lstStyle/>
                    <a:p>
                      <a:endParaRPr lang="en-US"/>
                    </a:p>
                  </a:txBody>
                  <a:tcPr/>
                </a:tc>
                <a:tc>
                  <a:txBody>
                    <a:bodyPr/>
                    <a:lstStyle/>
                    <a:p>
                      <a:pPr marL="0" marR="0" algn="ctr">
                        <a:lnSpc>
                          <a:spcPct val="100000"/>
                        </a:lnSpc>
                        <a:spcBef>
                          <a:spcPts val="0"/>
                        </a:spcBef>
                        <a:spcAft>
                          <a:spcPts val="0"/>
                        </a:spcAft>
                      </a:pPr>
                      <a:r>
                        <a:rPr lang="en-US" sz="1800" dirty="0" err="1" smtClean="0">
                          <a:effectLst/>
                          <a:latin typeface="+mn-lt"/>
                          <a:ea typeface="Times New Roman"/>
                          <a:cs typeface="Times New Roman"/>
                        </a:rPr>
                        <a:t>Metalic</a:t>
                      </a:r>
                      <a:r>
                        <a:rPr lang="en-US" sz="1800" baseline="0" dirty="0" smtClean="0">
                          <a:effectLst/>
                          <a:latin typeface="+mn-lt"/>
                          <a:ea typeface="Times New Roman"/>
                          <a:cs typeface="Times New Roman"/>
                        </a:rPr>
                        <a:t> Weight </a:t>
                      </a:r>
                      <a:r>
                        <a:rPr lang="en-US" sz="1800" baseline="0" dirty="0" err="1" smtClean="0">
                          <a:effectLst/>
                          <a:latin typeface="+mn-lt"/>
                          <a:ea typeface="Times New Roman"/>
                          <a:cs typeface="Times New Roman"/>
                        </a:rPr>
                        <a:t>Relievd</a:t>
                      </a:r>
                      <a:r>
                        <a:rPr lang="en-US" sz="1800" baseline="0" dirty="0" smtClean="0">
                          <a:effectLst/>
                          <a:latin typeface="+mn-lt"/>
                          <a:ea typeface="Times New Roman"/>
                          <a:cs typeface="Times New Roman"/>
                        </a:rPr>
                        <a:t> Panels</a:t>
                      </a:r>
                      <a:endParaRPr lang="en-US" sz="18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ct val="100000"/>
                        </a:lnSpc>
                        <a:spcBef>
                          <a:spcPts val="0"/>
                        </a:spcBef>
                        <a:spcAft>
                          <a:spcPts val="0"/>
                        </a:spcAft>
                      </a:pPr>
                      <a:r>
                        <a:rPr lang="en-US" sz="1800" dirty="0">
                          <a:effectLst/>
                        </a:rPr>
                        <a:t>Honeycomb Weight-relieved Panels</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dirty="0">
                          <a:effectLst/>
                        </a:rPr>
                        <a:t>Columns</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dirty="0" smtClean="0">
                          <a:effectLst/>
                          <a:latin typeface="+mn-lt"/>
                          <a:ea typeface="+mn-ea"/>
                          <a:cs typeface="+mn-cs"/>
                        </a:rPr>
                        <a:t>Traditional</a:t>
                      </a:r>
                      <a:r>
                        <a:rPr lang="en-US" sz="1800" baseline="0" dirty="0" smtClean="0">
                          <a:effectLst/>
                          <a:latin typeface="+mn-lt"/>
                          <a:ea typeface="+mn-ea"/>
                          <a:cs typeface="+mn-cs"/>
                        </a:rPr>
                        <a:t> Design </a:t>
                      </a:r>
                      <a:endParaRPr lang="en-US" sz="1800" dirty="0">
                        <a:effectLst/>
                        <a:latin typeface="Times"/>
                        <a:ea typeface="Times New Roman"/>
                        <a:cs typeface="Times New Roman"/>
                      </a:endParaRPr>
                    </a:p>
                  </a:txBody>
                  <a:tcPr marL="68580" marR="68580" marT="0" marB="0" anchor="ctr">
                    <a:solidFill>
                      <a:schemeClr val="tx2"/>
                    </a:solidFill>
                  </a:tcPr>
                </a:tc>
              </a:tr>
              <a:tr h="373130">
                <a:tc>
                  <a:txBody>
                    <a:bodyPr/>
                    <a:lstStyle/>
                    <a:p>
                      <a:pPr marL="0" marR="0">
                        <a:lnSpc>
                          <a:spcPts val="1100"/>
                        </a:lnSpc>
                        <a:spcBef>
                          <a:spcPts val="0"/>
                        </a:spcBef>
                        <a:spcAft>
                          <a:spcPts val="0"/>
                        </a:spcAft>
                      </a:pPr>
                      <a:r>
                        <a:rPr lang="en-US" sz="1800" dirty="0">
                          <a:effectLst/>
                        </a:rPr>
                        <a:t>Criteria: </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nSpc>
                          <a:spcPts val="1100"/>
                        </a:lnSpc>
                        <a:spcBef>
                          <a:spcPts val="0"/>
                        </a:spcBef>
                        <a:spcAft>
                          <a:spcPts val="0"/>
                        </a:spcAft>
                      </a:pPr>
                      <a:r>
                        <a:rPr lang="en-US" sz="1800" dirty="0">
                          <a:effectLst/>
                        </a:rPr>
                        <a:t>Weight:</a:t>
                      </a:r>
                      <a:endParaRPr lang="en-US" sz="1800" dirty="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1800" dirty="0">
                          <a:effectLst/>
                        </a:rPr>
                        <a:t>Score: </a:t>
                      </a:r>
                      <a:endParaRPr lang="en-US" sz="1800" dirty="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1800" dirty="0">
                          <a:effectLst/>
                        </a:rPr>
                        <a:t>Score:</a:t>
                      </a:r>
                      <a:endParaRPr lang="en-US" sz="1800" dirty="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1800">
                          <a:effectLst/>
                        </a:rPr>
                        <a:t>Score:</a:t>
                      </a:r>
                      <a:endParaRPr lang="en-US" sz="180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1800" dirty="0" smtClean="0">
                          <a:effectLst/>
                          <a:latin typeface="+mj-lt"/>
                          <a:ea typeface="Times New Roman"/>
                          <a:cs typeface="Times New Roman"/>
                        </a:rPr>
                        <a:t>Score:</a:t>
                      </a:r>
                      <a:r>
                        <a:rPr lang="en-US" sz="1800" baseline="0" dirty="0" smtClean="0">
                          <a:effectLst/>
                          <a:latin typeface="+mj-lt"/>
                          <a:ea typeface="Times New Roman"/>
                          <a:cs typeface="Times New Roman"/>
                        </a:rPr>
                        <a:t> </a:t>
                      </a:r>
                      <a:endParaRPr lang="en-US" sz="1800" dirty="0">
                        <a:effectLst/>
                        <a:latin typeface="+mj-lt"/>
                        <a:ea typeface="Times New Roman"/>
                        <a:cs typeface="Times New Roman"/>
                      </a:endParaRPr>
                    </a:p>
                  </a:txBody>
                  <a:tcPr marL="68580" marR="68580" marT="0" marB="0" anchor="ctr"/>
                </a:tc>
              </a:tr>
              <a:tr h="352311">
                <a:tc>
                  <a:txBody>
                    <a:bodyPr/>
                    <a:lstStyle/>
                    <a:p>
                      <a:pPr marL="0" marR="0" algn="ctr">
                        <a:lnSpc>
                          <a:spcPts val="1100"/>
                        </a:lnSpc>
                        <a:spcBef>
                          <a:spcPts val="0"/>
                        </a:spcBef>
                        <a:spcAft>
                          <a:spcPts val="0"/>
                        </a:spcAft>
                      </a:pPr>
                      <a:r>
                        <a:rPr lang="en-US" sz="1800" dirty="0">
                          <a:effectLst/>
                        </a:rPr>
                        <a:t>Material Cost</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a:effectLst/>
                        </a:rPr>
                        <a:t>16%</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10</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6</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a:effectLst/>
                        </a:rPr>
                        <a:t>8</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a:effectLst/>
                        </a:rPr>
                        <a:t>9</a:t>
                      </a:r>
                      <a:endParaRPr lang="en-US" sz="1800">
                        <a:effectLst/>
                        <a:latin typeface="Times"/>
                        <a:ea typeface="Times New Roman"/>
                        <a:cs typeface="Times New Roman"/>
                      </a:endParaRPr>
                    </a:p>
                  </a:txBody>
                  <a:tcPr marL="68580" marR="68580" marT="0" marB="0" anchor="ctr"/>
                </a:tc>
              </a:tr>
              <a:tr h="352311">
                <a:tc>
                  <a:txBody>
                    <a:bodyPr/>
                    <a:lstStyle/>
                    <a:p>
                      <a:pPr marL="0" marR="0" algn="ctr">
                        <a:lnSpc>
                          <a:spcPts val="1100"/>
                        </a:lnSpc>
                        <a:spcBef>
                          <a:spcPts val="0"/>
                        </a:spcBef>
                        <a:spcAft>
                          <a:spcPts val="0"/>
                        </a:spcAft>
                      </a:pPr>
                      <a:r>
                        <a:rPr lang="en-US" sz="1800" dirty="0">
                          <a:effectLst/>
                        </a:rPr>
                        <a:t>Mass</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a:effectLst/>
                        </a:rPr>
                        <a:t>35%</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a:effectLst/>
                        </a:rPr>
                        <a:t>2</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10</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9</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a:effectLst/>
                        </a:rPr>
                        <a:t>2</a:t>
                      </a:r>
                      <a:endParaRPr lang="en-US" sz="1800">
                        <a:effectLst/>
                        <a:latin typeface="Times"/>
                        <a:ea typeface="Times New Roman"/>
                        <a:cs typeface="Times New Roman"/>
                      </a:endParaRPr>
                    </a:p>
                  </a:txBody>
                  <a:tcPr marL="68580" marR="68580" marT="0" marB="0" anchor="ctr"/>
                </a:tc>
              </a:tr>
              <a:tr h="352311">
                <a:tc>
                  <a:txBody>
                    <a:bodyPr/>
                    <a:lstStyle/>
                    <a:p>
                      <a:pPr marL="0" marR="0" algn="ctr">
                        <a:lnSpc>
                          <a:spcPct val="100000"/>
                        </a:lnSpc>
                        <a:spcBef>
                          <a:spcPts val="0"/>
                        </a:spcBef>
                        <a:spcAft>
                          <a:spcPts val="0"/>
                        </a:spcAft>
                      </a:pPr>
                      <a:r>
                        <a:rPr lang="en-US" sz="1800" dirty="0">
                          <a:effectLst/>
                        </a:rPr>
                        <a:t>Ease of Manufacturing</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a:effectLst/>
                        </a:rPr>
                        <a:t>26%</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a:effectLst/>
                        </a:rPr>
                        <a:t> 7</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6</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7</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a:effectLst/>
                        </a:rPr>
                        <a:t>5</a:t>
                      </a:r>
                      <a:endParaRPr lang="en-US" sz="1800">
                        <a:effectLst/>
                        <a:latin typeface="Times"/>
                        <a:ea typeface="Times New Roman"/>
                        <a:cs typeface="Times New Roman"/>
                      </a:endParaRPr>
                    </a:p>
                  </a:txBody>
                  <a:tcPr marL="68580" marR="68580" marT="0" marB="0" anchor="ctr"/>
                </a:tc>
              </a:tr>
              <a:tr h="352311">
                <a:tc>
                  <a:txBody>
                    <a:bodyPr/>
                    <a:lstStyle/>
                    <a:p>
                      <a:pPr marL="0" marR="0" algn="ctr">
                        <a:lnSpc>
                          <a:spcPts val="1100"/>
                        </a:lnSpc>
                        <a:spcBef>
                          <a:spcPts val="0"/>
                        </a:spcBef>
                        <a:spcAft>
                          <a:spcPts val="0"/>
                        </a:spcAft>
                      </a:pPr>
                      <a:r>
                        <a:rPr lang="en-US" sz="1800" dirty="0">
                          <a:effectLst/>
                        </a:rPr>
                        <a:t>Ease of Analysis</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a:effectLst/>
                        </a:rPr>
                        <a:t>23%</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a:effectLst/>
                        </a:rPr>
                        <a:t>8</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a:effectLst/>
                        </a:rPr>
                        <a:t>8</a:t>
                      </a:r>
                      <a:endParaRPr lang="en-US" sz="1800">
                        <a:effectLst/>
                        <a:latin typeface="Times"/>
                        <a:ea typeface="Times New Roman"/>
                        <a:cs typeface="Times New Roman"/>
                      </a:endParaRPr>
                    </a:p>
                  </a:txBody>
                  <a:tcPr marL="68580" marR="68580" marT="0" marB="0" anchor="ctr">
                    <a:lnB w="57150" cap="flat" cmpd="sng" algn="ctr">
                      <a:solidFill>
                        <a:schemeClr val="accent5"/>
                      </a:solidFill>
                      <a:prstDash val="solid"/>
                      <a:round/>
                      <a:headEnd type="none" w="med" len="med"/>
                      <a:tailEnd type="none" w="med" len="med"/>
                    </a:lnB>
                  </a:tcPr>
                </a:tc>
                <a:tc>
                  <a:txBody>
                    <a:bodyPr/>
                    <a:lstStyle/>
                    <a:p>
                      <a:pPr marL="0" marR="0" algn="ctr">
                        <a:lnSpc>
                          <a:spcPts val="1100"/>
                        </a:lnSpc>
                        <a:spcBef>
                          <a:spcPts val="0"/>
                        </a:spcBef>
                        <a:spcAft>
                          <a:spcPts val="0"/>
                        </a:spcAft>
                      </a:pPr>
                      <a:r>
                        <a:rPr lang="en-US" sz="1800" dirty="0">
                          <a:effectLst/>
                        </a:rPr>
                        <a:t>6</a:t>
                      </a:r>
                      <a:endParaRPr lang="en-US" sz="1800" dirty="0">
                        <a:effectLst/>
                        <a:latin typeface="Times"/>
                        <a:ea typeface="Times New Roman"/>
                        <a:cs typeface="Times New Roman"/>
                      </a:endParaRPr>
                    </a:p>
                  </a:txBody>
                  <a:tcPr marL="68580" marR="68580" marT="0" marB="0" anchor="ctr">
                    <a:lnB w="57150" cap="flat" cmpd="sng" algn="ctr">
                      <a:solidFill>
                        <a:schemeClr val="accent5"/>
                      </a:solidFill>
                      <a:prstDash val="solid"/>
                      <a:round/>
                      <a:headEnd type="none" w="med" len="med"/>
                      <a:tailEnd type="none" w="med" len="med"/>
                    </a:lnB>
                  </a:tcPr>
                </a:tc>
                <a:tc>
                  <a:txBody>
                    <a:bodyPr/>
                    <a:lstStyle/>
                    <a:p>
                      <a:pPr marL="0" marR="0" algn="ctr">
                        <a:lnSpc>
                          <a:spcPts val="1100"/>
                        </a:lnSpc>
                        <a:spcBef>
                          <a:spcPts val="0"/>
                        </a:spcBef>
                        <a:spcAft>
                          <a:spcPts val="0"/>
                        </a:spcAft>
                      </a:pPr>
                      <a:r>
                        <a:rPr lang="en-US" sz="1800" dirty="0">
                          <a:effectLst/>
                        </a:rPr>
                        <a:t>8</a:t>
                      </a:r>
                      <a:endParaRPr lang="en-US" sz="1800" dirty="0">
                        <a:effectLst/>
                        <a:latin typeface="Times"/>
                        <a:ea typeface="Times New Roman"/>
                        <a:cs typeface="Times New Roman"/>
                      </a:endParaRPr>
                    </a:p>
                  </a:txBody>
                  <a:tcPr marL="68580" marR="68580" marT="0" marB="0" anchor="ctr"/>
                </a:tc>
              </a:tr>
              <a:tr h="352311">
                <a:tc>
                  <a:txBody>
                    <a:bodyPr/>
                    <a:lstStyle/>
                    <a:p>
                      <a:pPr marL="0" marR="0">
                        <a:lnSpc>
                          <a:spcPts val="1100"/>
                        </a:lnSpc>
                        <a:spcBef>
                          <a:spcPts val="0"/>
                        </a:spcBef>
                        <a:spcAft>
                          <a:spcPts val="0"/>
                        </a:spcAft>
                      </a:pPr>
                      <a:r>
                        <a:rPr lang="en-US" sz="1800" dirty="0">
                          <a:effectLst/>
                        </a:rPr>
                        <a:t>Weighted Total: </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a:effectLst/>
                        </a:rPr>
                        <a:t> </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5.95</a:t>
                      </a:r>
                      <a:endParaRPr lang="en-US" sz="1800" dirty="0">
                        <a:effectLst/>
                        <a:latin typeface="Times"/>
                        <a:ea typeface="Times New Roman"/>
                        <a:cs typeface="Times New Roman"/>
                      </a:endParaRPr>
                    </a:p>
                  </a:txBody>
                  <a:tcPr marL="68580" marR="68580" marT="0" marB="0" anchor="ctr">
                    <a:lnR w="57150" cap="flat" cmpd="sng" algn="ctr">
                      <a:solidFill>
                        <a:schemeClr val="accent5"/>
                      </a:solidFill>
                      <a:prstDash val="solid"/>
                      <a:round/>
                      <a:headEnd type="none" w="med" len="med"/>
                      <a:tailEnd type="none" w="med" len="med"/>
                    </a:lnR>
                  </a:tcPr>
                </a:tc>
                <a:tc>
                  <a:txBody>
                    <a:bodyPr/>
                    <a:lstStyle/>
                    <a:p>
                      <a:pPr marL="0" marR="0" algn="ctr">
                        <a:lnSpc>
                          <a:spcPts val="1100"/>
                        </a:lnSpc>
                        <a:spcBef>
                          <a:spcPts val="0"/>
                        </a:spcBef>
                        <a:spcAft>
                          <a:spcPts val="0"/>
                        </a:spcAft>
                      </a:pPr>
                      <a:r>
                        <a:rPr lang="en-US" sz="1800" dirty="0">
                          <a:effectLst/>
                        </a:rPr>
                        <a:t>7.86</a:t>
                      </a:r>
                      <a:endParaRPr lang="en-US" sz="1800" dirty="0">
                        <a:effectLst/>
                        <a:latin typeface="Times"/>
                        <a:ea typeface="Times New Roman"/>
                        <a:cs typeface="Times New Roman"/>
                      </a:endParaRPr>
                    </a:p>
                  </a:txBody>
                  <a:tcPr marL="68580" marR="68580" marT="0" marB="0" anchor="ctr">
                    <a:lnL w="57150" cap="flat" cmpd="sng" algn="ctr">
                      <a:solidFill>
                        <a:schemeClr val="accent5"/>
                      </a:solidFill>
                      <a:prstDash val="solid"/>
                      <a:round/>
                      <a:headEnd type="none" w="med" len="med"/>
                      <a:tailEnd type="none" w="med" len="med"/>
                    </a:lnL>
                    <a:lnT w="57150" cap="flat" cmpd="sng" algn="ctr">
                      <a:solidFill>
                        <a:schemeClr val="accent5"/>
                      </a:solidFill>
                      <a:prstDash val="solid"/>
                      <a:round/>
                      <a:headEnd type="none" w="med" len="med"/>
                      <a:tailEnd type="none" w="med" len="med"/>
                    </a:lnT>
                    <a:lnB w="57150" cap="flat" cmpd="sng" algn="ctr">
                      <a:solidFill>
                        <a:schemeClr val="accent5"/>
                      </a:solidFill>
                      <a:prstDash val="solid"/>
                      <a:round/>
                      <a:headEnd type="none" w="med" len="med"/>
                      <a:tailEnd type="none" w="med" len="med"/>
                    </a:lnB>
                  </a:tcPr>
                </a:tc>
                <a:tc>
                  <a:txBody>
                    <a:bodyPr/>
                    <a:lstStyle/>
                    <a:p>
                      <a:pPr marL="0" marR="0" algn="ctr">
                        <a:lnSpc>
                          <a:spcPts val="1100"/>
                        </a:lnSpc>
                        <a:spcBef>
                          <a:spcPts val="0"/>
                        </a:spcBef>
                        <a:spcAft>
                          <a:spcPts val="0"/>
                        </a:spcAft>
                      </a:pPr>
                      <a:r>
                        <a:rPr lang="en-US" sz="1800" dirty="0">
                          <a:effectLst/>
                        </a:rPr>
                        <a:t>7.63</a:t>
                      </a:r>
                      <a:endParaRPr lang="en-US" sz="1800" dirty="0">
                        <a:effectLst/>
                        <a:latin typeface="Times"/>
                        <a:ea typeface="Times New Roman"/>
                        <a:cs typeface="Times New Roman"/>
                      </a:endParaRPr>
                    </a:p>
                  </a:txBody>
                  <a:tcPr marL="68580" marR="68580" marT="0" marB="0" anchor="ctr">
                    <a:lnR w="57150" cap="flat" cmpd="sng" algn="ctr">
                      <a:solidFill>
                        <a:schemeClr val="accent5"/>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57150" cap="flat" cmpd="sng" algn="ctr">
                      <a:solidFill>
                        <a:schemeClr val="accent5"/>
                      </a:solidFill>
                      <a:prstDash val="solid"/>
                      <a:round/>
                      <a:headEnd type="none" w="med" len="med"/>
                      <a:tailEnd type="none" w="med" len="med"/>
                    </a:lnB>
                  </a:tcPr>
                </a:tc>
                <a:tc>
                  <a:txBody>
                    <a:bodyPr/>
                    <a:lstStyle/>
                    <a:p>
                      <a:pPr marL="0" marR="0" algn="ctr">
                        <a:lnSpc>
                          <a:spcPts val="1100"/>
                        </a:lnSpc>
                        <a:spcBef>
                          <a:spcPts val="0"/>
                        </a:spcBef>
                        <a:spcAft>
                          <a:spcPts val="0"/>
                        </a:spcAft>
                      </a:pPr>
                      <a:r>
                        <a:rPr lang="en-US" sz="1800" dirty="0">
                          <a:effectLst/>
                        </a:rPr>
                        <a:t>5.26</a:t>
                      </a:r>
                      <a:endParaRPr lang="en-US" sz="1800" dirty="0">
                        <a:effectLst/>
                        <a:latin typeface="Times"/>
                        <a:ea typeface="Times New Roman"/>
                        <a:cs typeface="Times New Roman"/>
                      </a:endParaRPr>
                    </a:p>
                  </a:txBody>
                  <a:tcPr marL="68580" marR="68580" marT="0" marB="0" anchor="ctr">
                    <a:lnL w="57150" cap="flat" cmpd="sng" algn="ctr">
                      <a:solidFill>
                        <a:schemeClr val="accent5"/>
                      </a:solidFill>
                      <a:prstDash val="solid"/>
                      <a:round/>
                      <a:headEnd type="none" w="med" len="med"/>
                      <a:tailEnd type="none" w="med" len="med"/>
                    </a:lnL>
                  </a:tcPr>
                </a:tc>
              </a:tr>
            </a:tbl>
          </a:graphicData>
        </a:graphic>
      </p:graphicFrame>
    </p:spTree>
    <p:extLst>
      <p:ext uri="{BB962C8B-B14F-4D97-AF65-F5344CB8AC3E}">
        <p14:creationId xmlns:p14="http://schemas.microsoft.com/office/powerpoint/2010/main" val="218885887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ASSEMBLY: </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38794" y="1200150"/>
            <a:ext cx="6217198" cy="3306125"/>
          </a:xfrm>
          <a:prstGeom prst="rect">
            <a:avLst/>
          </a:prstGeom>
        </p:spPr>
      </p:pic>
      <p:sp>
        <p:nvSpPr>
          <p:cNvPr id="18" name="TextBox 17"/>
          <p:cNvSpPr txBox="1"/>
          <p:nvPr/>
        </p:nvSpPr>
        <p:spPr>
          <a:xfrm>
            <a:off x="1524000" y="1504950"/>
            <a:ext cx="1447800" cy="646331"/>
          </a:xfrm>
          <a:prstGeom prst="rect">
            <a:avLst/>
          </a:prstGeom>
          <a:noFill/>
        </p:spPr>
        <p:txBody>
          <a:bodyPr wrap="square" rtlCol="0">
            <a:spAutoFit/>
          </a:bodyPr>
          <a:lstStyle/>
          <a:p>
            <a:r>
              <a:rPr lang="en-US" dirty="0" smtClean="0"/>
              <a:t>Start with Back Panel</a:t>
            </a:r>
            <a:endParaRPr lang="en-US" dirty="0"/>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47800" y="1200150"/>
            <a:ext cx="6217198" cy="3306124"/>
          </a:xfrm>
          <a:prstGeom prst="rect">
            <a:avLst/>
          </a:prstGeom>
        </p:spPr>
      </p:pic>
      <p:sp>
        <p:nvSpPr>
          <p:cNvPr id="22" name="TextBox 21"/>
          <p:cNvSpPr txBox="1"/>
          <p:nvPr/>
        </p:nvSpPr>
        <p:spPr>
          <a:xfrm>
            <a:off x="5410200" y="2724150"/>
            <a:ext cx="2133600" cy="646331"/>
          </a:xfrm>
          <a:prstGeom prst="rect">
            <a:avLst/>
          </a:prstGeom>
          <a:noFill/>
        </p:spPr>
        <p:txBody>
          <a:bodyPr wrap="square" rtlCol="0">
            <a:spAutoFit/>
          </a:bodyPr>
          <a:lstStyle/>
          <a:p>
            <a:r>
              <a:rPr lang="en-US" dirty="0" smtClean="0"/>
              <a:t>Add Middle Plate and Corner Columns</a:t>
            </a:r>
            <a:endParaRPr lang="en-US" dirty="0"/>
          </a:p>
        </p:txBody>
      </p:sp>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47801" y="1200150"/>
            <a:ext cx="6217196" cy="3306124"/>
          </a:xfrm>
          <a:prstGeom prst="rect">
            <a:avLst/>
          </a:prstGeom>
        </p:spPr>
      </p:pic>
      <p:sp>
        <p:nvSpPr>
          <p:cNvPr id="24" name="TextBox 23"/>
          <p:cNvSpPr txBox="1"/>
          <p:nvPr/>
        </p:nvSpPr>
        <p:spPr>
          <a:xfrm>
            <a:off x="5410200" y="2724150"/>
            <a:ext cx="2133600" cy="646331"/>
          </a:xfrm>
          <a:prstGeom prst="rect">
            <a:avLst/>
          </a:prstGeom>
          <a:noFill/>
        </p:spPr>
        <p:txBody>
          <a:bodyPr wrap="square" rtlCol="0">
            <a:spAutoFit/>
          </a:bodyPr>
          <a:lstStyle/>
          <a:p>
            <a:r>
              <a:rPr lang="en-US" dirty="0" smtClean="0"/>
              <a:t>Propulsion plate </a:t>
            </a:r>
          </a:p>
          <a:p>
            <a:r>
              <a:rPr lang="en-US" dirty="0" smtClean="0"/>
              <a:t>and Propulsion unit</a:t>
            </a:r>
            <a:endParaRPr lang="en-US" dirty="0"/>
          </a:p>
        </p:txBody>
      </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47800" y="1200150"/>
            <a:ext cx="6217196" cy="3306123"/>
          </a:xfrm>
          <a:prstGeom prst="rect">
            <a:avLst/>
          </a:prstGeom>
        </p:spPr>
      </p:pic>
      <p:sp>
        <p:nvSpPr>
          <p:cNvPr id="26" name="TextBox 25"/>
          <p:cNvSpPr txBox="1"/>
          <p:nvPr/>
        </p:nvSpPr>
        <p:spPr>
          <a:xfrm>
            <a:off x="5410199" y="2724150"/>
            <a:ext cx="2133600" cy="369332"/>
          </a:xfrm>
          <a:prstGeom prst="rect">
            <a:avLst/>
          </a:prstGeom>
          <a:noFill/>
        </p:spPr>
        <p:txBody>
          <a:bodyPr wrap="square" rtlCol="0">
            <a:spAutoFit/>
          </a:bodyPr>
          <a:lstStyle/>
          <a:p>
            <a:r>
              <a:rPr lang="en-US" dirty="0" smtClean="0"/>
              <a:t>Side Panels bond on</a:t>
            </a:r>
            <a:endParaRPr lang="en-US" dirty="0"/>
          </a:p>
        </p:txBody>
      </p:sp>
      <p:pic>
        <p:nvPicPr>
          <p:cNvPr id="27" name="Picture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47800" y="1200150"/>
            <a:ext cx="6217195" cy="3306123"/>
          </a:xfrm>
          <a:prstGeom prst="rect">
            <a:avLst/>
          </a:prstGeom>
        </p:spPr>
      </p:pic>
      <p:sp>
        <p:nvSpPr>
          <p:cNvPr id="28" name="TextBox 27"/>
          <p:cNvSpPr txBox="1"/>
          <p:nvPr/>
        </p:nvSpPr>
        <p:spPr>
          <a:xfrm>
            <a:off x="5410199" y="2724150"/>
            <a:ext cx="2133600" cy="369332"/>
          </a:xfrm>
          <a:prstGeom prst="rect">
            <a:avLst/>
          </a:prstGeom>
          <a:noFill/>
        </p:spPr>
        <p:txBody>
          <a:bodyPr wrap="square" rtlCol="0">
            <a:spAutoFit/>
          </a:bodyPr>
          <a:lstStyle/>
          <a:p>
            <a:r>
              <a:rPr lang="en-US" dirty="0" smtClean="0"/>
              <a:t>Side Panels bond on</a:t>
            </a:r>
            <a:endParaRPr lang="en-US" dirty="0"/>
          </a:p>
        </p:txBody>
      </p:sp>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47800" y="1200150"/>
            <a:ext cx="6217195" cy="3306122"/>
          </a:xfrm>
          <a:prstGeom prst="rect">
            <a:avLst/>
          </a:prstGeom>
        </p:spPr>
      </p:pic>
      <p:sp>
        <p:nvSpPr>
          <p:cNvPr id="30" name="TextBox 29"/>
          <p:cNvSpPr txBox="1"/>
          <p:nvPr/>
        </p:nvSpPr>
        <p:spPr>
          <a:xfrm>
            <a:off x="5105400" y="1311360"/>
            <a:ext cx="2133600" cy="646331"/>
          </a:xfrm>
          <a:prstGeom prst="rect">
            <a:avLst/>
          </a:prstGeom>
          <a:noFill/>
        </p:spPr>
        <p:txBody>
          <a:bodyPr wrap="square" rtlCol="0">
            <a:spAutoFit/>
          </a:bodyPr>
          <a:lstStyle/>
          <a:p>
            <a:r>
              <a:rPr lang="en-US" dirty="0" smtClean="0"/>
              <a:t>Integrate with </a:t>
            </a:r>
          </a:p>
          <a:p>
            <a:r>
              <a:rPr lang="en-US" dirty="0" smtClean="0"/>
              <a:t>Avionics and Payload</a:t>
            </a:r>
            <a:endParaRPr lang="en-US" dirty="0"/>
          </a:p>
        </p:txBody>
      </p:sp>
      <p:pic>
        <p:nvPicPr>
          <p:cNvPr id="31" name="Picture 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47801" y="1200150"/>
            <a:ext cx="6217193" cy="3306122"/>
          </a:xfrm>
          <a:prstGeom prst="rect">
            <a:avLst/>
          </a:prstGeom>
        </p:spPr>
      </p:pic>
      <p:sp>
        <p:nvSpPr>
          <p:cNvPr id="32" name="TextBox 31"/>
          <p:cNvSpPr txBox="1"/>
          <p:nvPr/>
        </p:nvSpPr>
        <p:spPr>
          <a:xfrm>
            <a:off x="5105400" y="1311360"/>
            <a:ext cx="2133600" cy="646331"/>
          </a:xfrm>
          <a:prstGeom prst="rect">
            <a:avLst/>
          </a:prstGeom>
          <a:noFill/>
        </p:spPr>
        <p:txBody>
          <a:bodyPr wrap="square" rtlCol="0">
            <a:spAutoFit/>
          </a:bodyPr>
          <a:lstStyle/>
          <a:p>
            <a:r>
              <a:rPr lang="en-US" dirty="0" smtClean="0"/>
              <a:t>Finish with </a:t>
            </a:r>
          </a:p>
          <a:p>
            <a:r>
              <a:rPr lang="en-US" dirty="0" smtClean="0"/>
              <a:t>Upper Plate</a:t>
            </a:r>
            <a:endParaRPr lang="en-US" dirty="0"/>
          </a:p>
        </p:txBody>
      </p:sp>
      <p:sp>
        <p:nvSpPr>
          <p:cNvPr id="33" name="TextBox 32"/>
          <p:cNvSpPr txBox="1"/>
          <p:nvPr/>
        </p:nvSpPr>
        <p:spPr>
          <a:xfrm>
            <a:off x="5534580" y="3490609"/>
            <a:ext cx="2311911" cy="923330"/>
          </a:xfrm>
          <a:prstGeom prst="rect">
            <a:avLst/>
          </a:prstGeom>
          <a:noFill/>
        </p:spPr>
        <p:txBody>
          <a:bodyPr wrap="square" rtlCol="0">
            <a:spAutoFit/>
          </a:bodyPr>
          <a:lstStyle/>
          <a:p>
            <a:r>
              <a:rPr lang="en-US" dirty="0" smtClean="0"/>
              <a:t>Corner Joints bonded with overlapping face sheets</a:t>
            </a:r>
            <a:endParaRPr lang="en-US" dirty="0"/>
          </a:p>
        </p:txBody>
      </p:sp>
      <p:pic>
        <p:nvPicPr>
          <p:cNvPr id="34" name="Picture 3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9190" y="1195503"/>
            <a:ext cx="2700209" cy="1687218"/>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02" y="2657766"/>
            <a:ext cx="2743200" cy="1714079"/>
          </a:xfrm>
          <a:prstGeom prst="rect">
            <a:avLst/>
          </a:prstGeom>
        </p:spPr>
      </p:pic>
      <p:graphicFrame>
        <p:nvGraphicFramePr>
          <p:cNvPr id="36"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37" name="Picture 36"/>
          <p:cNvPicPr>
            <a:picLocks noChangeAspect="1"/>
          </p:cNvPicPr>
          <p:nvPr/>
        </p:nvPicPr>
        <p:blipFill rotWithShape="1">
          <a:blip r:embed="rId18" cstate="print">
            <a:extLst>
              <a:ext uri="{28A0092B-C50C-407E-A947-70E740481C1C}">
                <a14:useLocalDpi xmlns:a14="http://schemas.microsoft.com/office/drawing/2010/main" val="0"/>
              </a:ext>
            </a:extLst>
          </a:blip>
          <a:srcRect r="29292"/>
          <a:stretch/>
        </p:blipFill>
        <p:spPr>
          <a:xfrm>
            <a:off x="4038600" y="1200150"/>
            <a:ext cx="3695875" cy="3306122"/>
          </a:xfrm>
          <a:prstGeom prst="rect">
            <a:avLst/>
          </a:prstGeom>
        </p:spPr>
      </p:pic>
      <p:pic>
        <p:nvPicPr>
          <p:cNvPr id="39" name="Picture 38"/>
          <p:cNvPicPr>
            <a:picLocks noChangeAspect="1"/>
          </p:cNvPicPr>
          <p:nvPr/>
        </p:nvPicPr>
        <p:blipFill rotWithShape="1">
          <a:blip r:embed="rId19" cstate="print">
            <a:extLst>
              <a:ext uri="{28A0092B-C50C-407E-A947-70E740481C1C}">
                <a14:useLocalDpi xmlns:a14="http://schemas.microsoft.com/office/drawing/2010/main" val="0"/>
              </a:ext>
            </a:extLst>
          </a:blip>
          <a:srcRect l="20478" r="16836"/>
          <a:stretch/>
        </p:blipFill>
        <p:spPr>
          <a:xfrm>
            <a:off x="1447799" y="1200148"/>
            <a:ext cx="3276601" cy="3306124"/>
          </a:xfrm>
          <a:prstGeom prst="rect">
            <a:avLst/>
          </a:prstGeom>
        </p:spPr>
      </p:pic>
      <p:sp>
        <p:nvSpPr>
          <p:cNvPr id="38" name="TextBox 37"/>
          <p:cNvSpPr txBox="1"/>
          <p:nvPr/>
        </p:nvSpPr>
        <p:spPr>
          <a:xfrm>
            <a:off x="3210656" y="3368778"/>
            <a:ext cx="2133600" cy="923330"/>
          </a:xfrm>
          <a:prstGeom prst="rect">
            <a:avLst/>
          </a:prstGeom>
          <a:noFill/>
        </p:spPr>
        <p:txBody>
          <a:bodyPr wrap="square" rtlCol="0">
            <a:spAutoFit/>
          </a:bodyPr>
          <a:lstStyle/>
          <a:p>
            <a:r>
              <a:rPr lang="en-US" dirty="0" smtClean="0"/>
              <a:t>Bond on Solar Panels to finish satellite integration</a:t>
            </a:r>
            <a:endParaRPr lang="en-US" dirty="0"/>
          </a:p>
        </p:txBody>
      </p:sp>
    </p:spTree>
    <p:extLst>
      <p:ext uri="{BB962C8B-B14F-4D97-AF65-F5344CB8AC3E}">
        <p14:creationId xmlns:p14="http://schemas.microsoft.com/office/powerpoint/2010/main" val="26070729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xit" presetSubtype="0" fill="hold" nodeType="withEffect">
                                  <p:stCondLst>
                                    <p:cond delay="0"/>
                                  </p:stCondLst>
                                  <p:childTnLst>
                                    <p:set>
                                      <p:cBhvr>
                                        <p:cTn id="54" dur="1" fill="hold">
                                          <p:stCondLst>
                                            <p:cond delay="0"/>
                                          </p:stCondLst>
                                        </p:cTn>
                                        <p:tgtEl>
                                          <p:spTgt spid="34"/>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35"/>
                                        </p:tgtEl>
                                        <p:attrNameLst>
                                          <p:attrName>style.visibility</p:attrName>
                                        </p:attrNameLst>
                                      </p:cBhvr>
                                      <p:to>
                                        <p:strVal val="hidden"/>
                                      </p:to>
                                    </p:set>
                                  </p:childTnLst>
                                </p:cTn>
                              </p:par>
                            </p:childTnLst>
                          </p:cTn>
                        </p:par>
                        <p:par>
                          <p:cTn id="57" fill="hold">
                            <p:stCondLst>
                              <p:cond delay="0"/>
                            </p:stCondLst>
                            <p:childTnLst>
                              <p:par>
                                <p:cTn id="58" presetID="1" presetClass="exit" presetSubtype="0" fill="hold" grpId="1" nodeType="afterEffect">
                                  <p:stCondLst>
                                    <p:cond delay="0"/>
                                  </p:stCondLst>
                                  <p:childTnLst>
                                    <p:set>
                                      <p:cBhvr>
                                        <p:cTn id="59"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6" grpId="0"/>
      <p:bldP spid="28" grpId="0"/>
      <p:bldP spid="30" grpId="0"/>
      <p:bldP spid="32" grpId="0"/>
      <p:bldP spid="33" grpId="0"/>
      <p:bldP spid="33" grpId="1"/>
      <p:bldP spid="3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1"/>
          <p:cNvSpPr>
            <a:spLocks noGrp="1"/>
          </p:cNvSpPr>
          <p:nvPr>
            <p:ph type="title"/>
          </p:nvPr>
        </p:nvSpPr>
        <p:spPr>
          <a:xfrm>
            <a:off x="152400" y="457200"/>
            <a:ext cx="8509793" cy="857250"/>
          </a:xfrm>
        </p:spPr>
        <p:txBody>
          <a:bodyPr>
            <a:noAutofit/>
          </a:bodyPr>
          <a:lstStyle/>
          <a:p>
            <a:pPr algn="l"/>
            <a:r>
              <a:rPr lang="en-US" sz="3200" b="1" dirty="0" smtClean="0">
                <a:solidFill>
                  <a:schemeClr val="bg2">
                    <a:lumMod val="25000"/>
                  </a:schemeClr>
                </a:solidFill>
              </a:rPr>
              <a:t>Accelerometer Trade Study – Metric Definitions:</a:t>
            </a:r>
            <a:endParaRPr lang="en-US" sz="3200" b="1" dirty="0">
              <a:solidFill>
                <a:schemeClr val="bg2">
                  <a:lumMod val="25000"/>
                </a:schemeClr>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834231587"/>
              </p:ext>
            </p:extLst>
          </p:nvPr>
        </p:nvGraphicFramePr>
        <p:xfrm>
          <a:off x="152402" y="1123951"/>
          <a:ext cx="8915397" cy="3886200"/>
        </p:xfrm>
        <a:graphic>
          <a:graphicData uri="http://schemas.openxmlformats.org/drawingml/2006/table">
            <a:tbl>
              <a:tblPr firstRow="1" firstCol="1" bandRow="1">
                <a:tableStyleId>{EB344D84-9AFB-497E-A393-DC336BA19D2E}</a:tableStyleId>
              </a:tblPr>
              <a:tblGrid>
                <a:gridCol w="973951"/>
                <a:gridCol w="778647"/>
                <a:gridCol w="685800"/>
                <a:gridCol w="838200"/>
                <a:gridCol w="762000"/>
                <a:gridCol w="838200"/>
                <a:gridCol w="685800"/>
                <a:gridCol w="762000"/>
                <a:gridCol w="762000"/>
                <a:gridCol w="838200"/>
                <a:gridCol w="990599"/>
              </a:tblGrid>
              <a:tr h="256623">
                <a:tc>
                  <a:txBody>
                    <a:bodyPr/>
                    <a:lstStyle/>
                    <a:p>
                      <a:pPr marL="0" marR="0" algn="ctr">
                        <a:lnSpc>
                          <a:spcPts val="1100"/>
                        </a:lnSpc>
                        <a:spcBef>
                          <a:spcPts val="0"/>
                        </a:spcBef>
                        <a:spcAft>
                          <a:spcPts val="0"/>
                        </a:spcAft>
                      </a:pPr>
                      <a:r>
                        <a:rPr lang="en-US" sz="1400" dirty="0">
                          <a:effectLst/>
                          <a:latin typeface="+mn-lt"/>
                        </a:rPr>
                        <a:t> </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10</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9</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8</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7</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6</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5</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4</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3</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2</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1</a:t>
                      </a:r>
                      <a:endParaRPr lang="en-US" sz="1400" dirty="0">
                        <a:effectLst/>
                        <a:latin typeface="+mn-lt"/>
                        <a:ea typeface="Times New Roman"/>
                        <a:cs typeface="Times New Roman"/>
                      </a:endParaRPr>
                    </a:p>
                  </a:txBody>
                  <a:tcPr marL="68580" marR="68580" marT="0" marB="0" anchor="ctr">
                    <a:solidFill>
                      <a:schemeClr val="tx2"/>
                    </a:solidFill>
                  </a:tcPr>
                </a:tc>
              </a:tr>
              <a:tr h="661739">
                <a:tc>
                  <a:txBody>
                    <a:bodyPr/>
                    <a:lstStyle/>
                    <a:p>
                      <a:pPr marL="0" marR="0" algn="ctr">
                        <a:lnSpc>
                          <a:spcPts val="1100"/>
                        </a:lnSpc>
                        <a:spcBef>
                          <a:spcPts val="0"/>
                        </a:spcBef>
                        <a:spcAft>
                          <a:spcPts val="0"/>
                        </a:spcAft>
                      </a:pPr>
                      <a:r>
                        <a:rPr lang="en-US" sz="1400" dirty="0">
                          <a:effectLst/>
                          <a:latin typeface="+mn-lt"/>
                        </a:rPr>
                        <a:t>Unit Cost</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&lt; $1</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$1-$5</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$5-$10</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$10-$50</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$50-$100</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$100-$250</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$250-$500</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$500-$750</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$750-$1000</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&gt;$1000</a:t>
                      </a:r>
                      <a:endParaRPr lang="en-US" sz="1400" dirty="0">
                        <a:effectLst/>
                        <a:latin typeface="+mn-lt"/>
                        <a:ea typeface="Times New Roman"/>
                        <a:cs typeface="Times New Roman"/>
                      </a:endParaRPr>
                    </a:p>
                  </a:txBody>
                  <a:tcPr marL="68580" marR="68580" marT="0" marB="0" anchor="ctr"/>
                </a:tc>
              </a:tr>
              <a:tr h="340861">
                <a:tc>
                  <a:txBody>
                    <a:bodyPr/>
                    <a:lstStyle/>
                    <a:p>
                      <a:pPr marL="0" marR="0" algn="ctr">
                        <a:lnSpc>
                          <a:spcPts val="1100"/>
                        </a:lnSpc>
                        <a:spcBef>
                          <a:spcPts val="0"/>
                        </a:spcBef>
                        <a:spcAft>
                          <a:spcPts val="0"/>
                        </a:spcAft>
                      </a:pPr>
                      <a:r>
                        <a:rPr lang="en-US" sz="1400" dirty="0">
                          <a:effectLst/>
                          <a:latin typeface="+mn-lt"/>
                        </a:rPr>
                        <a:t>Reliability</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90-100%</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80-90%</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70-80%</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60-70%</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50-60%</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40-50%</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30-40%</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20-30%</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10-20%</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0-10%</a:t>
                      </a:r>
                      <a:endParaRPr lang="en-US" sz="1400">
                        <a:effectLst/>
                        <a:latin typeface="+mn-lt"/>
                        <a:ea typeface="Times New Roman"/>
                        <a:cs typeface="Times New Roman"/>
                      </a:endParaRPr>
                    </a:p>
                  </a:txBody>
                  <a:tcPr marL="68580" marR="68580" marT="0" marB="0" anchor="ctr"/>
                </a:tc>
              </a:tr>
              <a:tr h="1143058">
                <a:tc>
                  <a:txBody>
                    <a:bodyPr/>
                    <a:lstStyle/>
                    <a:p>
                      <a:pPr marL="0" marR="0" algn="ctr">
                        <a:lnSpc>
                          <a:spcPts val="1100"/>
                        </a:lnSpc>
                        <a:spcBef>
                          <a:spcPts val="0"/>
                        </a:spcBef>
                        <a:spcAft>
                          <a:spcPts val="0"/>
                        </a:spcAft>
                      </a:pPr>
                      <a:r>
                        <a:rPr lang="en-US" sz="1400" dirty="0">
                          <a:effectLst/>
                          <a:latin typeface="+mn-lt"/>
                        </a:rPr>
                        <a:t>Ease of interface to the structure</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a:effectLst/>
                          <a:latin typeface="+mn-lt"/>
                        </a:rPr>
                        <a:t>A baby can do it</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Plug and play</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Very little effort required</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Little effort required</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Some effort required</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Neutral</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Effort required</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Much effort required</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Too much effort required</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I quit</a:t>
                      </a:r>
                      <a:endParaRPr lang="en-US" sz="1400" dirty="0">
                        <a:effectLst/>
                        <a:latin typeface="+mn-lt"/>
                        <a:ea typeface="Times New Roman"/>
                        <a:cs typeface="Times New Roman"/>
                      </a:endParaRPr>
                    </a:p>
                  </a:txBody>
                  <a:tcPr marL="68580" marR="68580" marT="0" marB="0" anchor="ctr"/>
                </a:tc>
              </a:tr>
              <a:tr h="1143058">
                <a:tc>
                  <a:txBody>
                    <a:bodyPr/>
                    <a:lstStyle/>
                    <a:p>
                      <a:pPr marL="0" marR="0" algn="ctr">
                        <a:lnSpc>
                          <a:spcPts val="1100"/>
                        </a:lnSpc>
                        <a:spcBef>
                          <a:spcPts val="0"/>
                        </a:spcBef>
                        <a:spcAft>
                          <a:spcPts val="0"/>
                        </a:spcAft>
                      </a:pPr>
                      <a:r>
                        <a:rPr lang="en-US" sz="1400" dirty="0">
                          <a:effectLst/>
                          <a:latin typeface="+mn-lt"/>
                        </a:rPr>
                        <a:t>Ease of design (including time invested)</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a:effectLst/>
                          <a:latin typeface="+mn-lt"/>
                        </a:rPr>
                        <a:t>Done!</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Very easy</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Easy</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Somewhat easy</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Neutral</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smtClean="0">
                          <a:effectLst/>
                          <a:latin typeface="+mn-lt"/>
                        </a:rPr>
                        <a:t>Some</a:t>
                      </a:r>
                    </a:p>
                    <a:p>
                      <a:pPr marL="0" marR="0" algn="ctr">
                        <a:lnSpc>
                          <a:spcPts val="1100"/>
                        </a:lnSpc>
                        <a:spcBef>
                          <a:spcPts val="0"/>
                        </a:spcBef>
                        <a:spcAft>
                          <a:spcPts val="0"/>
                        </a:spcAft>
                      </a:pPr>
                      <a:r>
                        <a:rPr lang="en-US" sz="1400" dirty="0" smtClean="0">
                          <a:effectLst/>
                          <a:latin typeface="+mn-lt"/>
                        </a:rPr>
                        <a:t>what </a:t>
                      </a:r>
                      <a:r>
                        <a:rPr lang="en-US" sz="1400" dirty="0">
                          <a:effectLst/>
                          <a:latin typeface="+mn-lt"/>
                        </a:rPr>
                        <a:t>hard</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Hard</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Very hard</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Uber hard</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Impossible</a:t>
                      </a:r>
                      <a:endParaRPr lang="en-US" sz="1400" dirty="0">
                        <a:effectLst/>
                        <a:latin typeface="+mn-lt"/>
                        <a:ea typeface="Times New Roman"/>
                        <a:cs typeface="Times New Roman"/>
                      </a:endParaRPr>
                    </a:p>
                  </a:txBody>
                  <a:tcPr marL="68580" marR="68580" marT="0" marB="0" anchor="ctr"/>
                </a:tc>
              </a:tr>
              <a:tr h="340861">
                <a:tc>
                  <a:txBody>
                    <a:bodyPr/>
                    <a:lstStyle/>
                    <a:p>
                      <a:pPr marL="0" marR="0" algn="ctr">
                        <a:lnSpc>
                          <a:spcPts val="1100"/>
                        </a:lnSpc>
                        <a:spcBef>
                          <a:spcPts val="0"/>
                        </a:spcBef>
                        <a:spcAft>
                          <a:spcPts val="0"/>
                        </a:spcAft>
                      </a:pPr>
                      <a:r>
                        <a:rPr lang="en-US" sz="1400" dirty="0">
                          <a:effectLst/>
                          <a:latin typeface="+mn-lt"/>
                        </a:rPr>
                        <a:t>Size/mass</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a:effectLst/>
                          <a:latin typeface="+mn-lt"/>
                        </a:rPr>
                        <a:t>0 - 0.5g</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0.5 - 1g</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1 - 1.5g</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1.5 - 2g</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2 - 2.5g</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2.5 - 3g</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3 - 3.5g</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3.5 - 4g</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4 - 4.5g</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&gt;4.5g</a:t>
                      </a:r>
                      <a:endParaRPr lang="en-US" sz="1400" dirty="0">
                        <a:effectLst/>
                        <a:latin typeface="+mn-lt"/>
                        <a:ea typeface="Times New Roman"/>
                        <a:cs typeface="Times New Roman"/>
                      </a:endParaRPr>
                    </a:p>
                  </a:txBody>
                  <a:tcPr marL="68580" marR="68580" marT="0" marB="0" anchor="ctr"/>
                </a:tc>
              </a:tr>
            </a:tbl>
          </a:graphicData>
        </a:graphic>
      </p:graphicFrame>
    </p:spTree>
    <p:extLst>
      <p:ext uri="{BB962C8B-B14F-4D97-AF65-F5344CB8AC3E}">
        <p14:creationId xmlns:p14="http://schemas.microsoft.com/office/powerpoint/2010/main" val="144252202"/>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Accelerometer Trade Study:</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 name="Table 6"/>
          <p:cNvGraphicFramePr>
            <a:graphicFrameLocks noGrp="1"/>
          </p:cNvGraphicFramePr>
          <p:nvPr>
            <p:extLst>
              <p:ext uri="{D42A27DB-BD31-4B8C-83A1-F6EECF244321}">
                <p14:modId xmlns:p14="http://schemas.microsoft.com/office/powerpoint/2010/main" val="559593216"/>
              </p:ext>
            </p:extLst>
          </p:nvPr>
        </p:nvGraphicFramePr>
        <p:xfrm>
          <a:off x="228600" y="1352551"/>
          <a:ext cx="8763000" cy="3276599"/>
        </p:xfrm>
        <a:graphic>
          <a:graphicData uri="http://schemas.openxmlformats.org/drawingml/2006/table">
            <a:tbl>
              <a:tblPr firstRow="1" firstCol="1" bandRow="1">
                <a:tableStyleId>{EB344D84-9AFB-497E-A393-DC336BA19D2E}</a:tableStyleId>
              </a:tblPr>
              <a:tblGrid>
                <a:gridCol w="2440151"/>
                <a:gridCol w="927352"/>
                <a:gridCol w="1854702"/>
                <a:gridCol w="1854702"/>
                <a:gridCol w="1686093"/>
              </a:tblGrid>
              <a:tr h="533399">
                <a:tc gridSpan="2">
                  <a:txBody>
                    <a:bodyPr/>
                    <a:lstStyle/>
                    <a:p>
                      <a:pPr marL="0" marR="0">
                        <a:lnSpc>
                          <a:spcPts val="1100"/>
                        </a:lnSpc>
                        <a:spcBef>
                          <a:spcPts val="0"/>
                        </a:spcBef>
                        <a:spcAft>
                          <a:spcPts val="0"/>
                        </a:spcAft>
                      </a:pPr>
                      <a:r>
                        <a:rPr lang="en-US" sz="1600" dirty="0">
                          <a:effectLst/>
                        </a:rPr>
                        <a:t> </a:t>
                      </a:r>
                      <a:endParaRPr lang="en-US" sz="1600" dirty="0">
                        <a:effectLst/>
                        <a:latin typeface="Times"/>
                        <a:ea typeface="Times New Roman"/>
                        <a:cs typeface="Times New Roman"/>
                      </a:endParaRPr>
                    </a:p>
                  </a:txBody>
                  <a:tcPr marL="68580" marR="68580" marT="0" marB="0" anchor="ctr">
                    <a:solidFill>
                      <a:schemeClr val="tx2"/>
                    </a:solidFill>
                  </a:tcPr>
                </a:tc>
                <a:tc hMerge="1">
                  <a:txBody>
                    <a:bodyPr/>
                    <a:lstStyle/>
                    <a:p>
                      <a:endParaRPr lang="en-US"/>
                    </a:p>
                  </a:txBody>
                  <a:tcPr/>
                </a:tc>
                <a:tc>
                  <a:txBody>
                    <a:bodyPr/>
                    <a:lstStyle/>
                    <a:p>
                      <a:pPr marL="0" marR="0">
                        <a:lnSpc>
                          <a:spcPts val="1100"/>
                        </a:lnSpc>
                        <a:spcBef>
                          <a:spcPts val="0"/>
                        </a:spcBef>
                        <a:spcAft>
                          <a:spcPts val="0"/>
                        </a:spcAft>
                      </a:pPr>
                      <a:r>
                        <a:rPr lang="en-US" sz="1600" dirty="0">
                          <a:effectLst/>
                        </a:rPr>
                        <a:t>Digital Accelerometers</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nSpc>
                          <a:spcPts val="1100"/>
                        </a:lnSpc>
                        <a:spcBef>
                          <a:spcPts val="0"/>
                        </a:spcBef>
                        <a:spcAft>
                          <a:spcPts val="0"/>
                        </a:spcAft>
                      </a:pPr>
                      <a:r>
                        <a:rPr lang="en-US" sz="1600" dirty="0">
                          <a:effectLst/>
                        </a:rPr>
                        <a:t>Buy Piezoelectric Accelerometers</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nSpc>
                          <a:spcPts val="1100"/>
                        </a:lnSpc>
                        <a:spcBef>
                          <a:spcPts val="0"/>
                        </a:spcBef>
                        <a:spcAft>
                          <a:spcPts val="0"/>
                        </a:spcAft>
                      </a:pPr>
                      <a:r>
                        <a:rPr lang="en-US" sz="1600" dirty="0">
                          <a:effectLst/>
                        </a:rPr>
                        <a:t>Rent Piezoelectric Accelerometers</a:t>
                      </a:r>
                      <a:endParaRPr lang="en-US" sz="1600" dirty="0">
                        <a:effectLst/>
                        <a:latin typeface="Times"/>
                        <a:ea typeface="Times New Roman"/>
                        <a:cs typeface="Times New Roman"/>
                      </a:endParaRPr>
                    </a:p>
                  </a:txBody>
                  <a:tcPr marL="68580" marR="68580" marT="0" marB="0" anchor="b">
                    <a:solidFill>
                      <a:schemeClr val="tx2"/>
                    </a:solidFill>
                  </a:tcPr>
                </a:tc>
              </a:tr>
              <a:tr h="400542">
                <a:tc>
                  <a:txBody>
                    <a:bodyPr/>
                    <a:lstStyle/>
                    <a:p>
                      <a:pPr marL="0" marR="0">
                        <a:lnSpc>
                          <a:spcPts val="1100"/>
                        </a:lnSpc>
                        <a:spcBef>
                          <a:spcPts val="0"/>
                        </a:spcBef>
                        <a:spcAft>
                          <a:spcPts val="0"/>
                        </a:spcAft>
                      </a:pPr>
                      <a:r>
                        <a:rPr lang="en-US" sz="1600" dirty="0">
                          <a:effectLst/>
                        </a:rPr>
                        <a:t>Criteria: </a:t>
                      </a:r>
                      <a:endParaRPr lang="en-US" sz="1600" dirty="0">
                        <a:effectLst/>
                        <a:latin typeface="Times"/>
                        <a:ea typeface="Times New Roman"/>
                        <a:cs typeface="Times New Roman"/>
                      </a:endParaRPr>
                    </a:p>
                  </a:txBody>
                  <a:tcPr marL="68580" marR="68580" marT="0" marB="0" anchor="ctr">
                    <a:solidFill>
                      <a:schemeClr val="tx2"/>
                    </a:solidFill>
                  </a:tcPr>
                </a:tc>
                <a:tc>
                  <a:txBody>
                    <a:bodyPr/>
                    <a:lstStyle/>
                    <a:p>
                      <a:pPr marL="0" marR="0">
                        <a:lnSpc>
                          <a:spcPts val="1100"/>
                        </a:lnSpc>
                        <a:spcBef>
                          <a:spcPts val="0"/>
                        </a:spcBef>
                        <a:spcAft>
                          <a:spcPts val="0"/>
                        </a:spcAft>
                      </a:pPr>
                      <a:r>
                        <a:rPr lang="en-US" sz="1600" dirty="0">
                          <a:effectLst/>
                        </a:rPr>
                        <a:t>Weight:</a:t>
                      </a:r>
                      <a:endParaRPr lang="en-US" sz="1600" dirty="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1600">
                          <a:effectLst/>
                        </a:rPr>
                        <a:t>Score: </a:t>
                      </a:r>
                      <a:endParaRPr lang="en-US" sz="160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1600" dirty="0">
                          <a:effectLst/>
                        </a:rPr>
                        <a:t>Score:</a:t>
                      </a:r>
                      <a:endParaRPr lang="en-US" sz="1600" dirty="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1600">
                          <a:effectLst/>
                        </a:rPr>
                        <a:t>Score:</a:t>
                      </a:r>
                      <a:endParaRPr lang="en-US" sz="1600">
                        <a:effectLst/>
                        <a:latin typeface="Times"/>
                        <a:ea typeface="Times New Roman"/>
                        <a:cs typeface="Times New Roman"/>
                      </a:endParaRPr>
                    </a:p>
                  </a:txBody>
                  <a:tcPr marL="68580" marR="68580" marT="0" marB="0" anchor="ctr"/>
                </a:tc>
              </a:tr>
              <a:tr h="400542">
                <a:tc>
                  <a:txBody>
                    <a:bodyPr/>
                    <a:lstStyle/>
                    <a:p>
                      <a:pPr marL="0" marR="0" algn="ctr">
                        <a:lnSpc>
                          <a:spcPts val="1100"/>
                        </a:lnSpc>
                        <a:spcBef>
                          <a:spcPts val="0"/>
                        </a:spcBef>
                        <a:spcAft>
                          <a:spcPts val="0"/>
                        </a:spcAft>
                      </a:pPr>
                      <a:r>
                        <a:rPr lang="en-US" sz="1600" dirty="0">
                          <a:effectLst/>
                        </a:rPr>
                        <a:t>Unit Cost</a:t>
                      </a:r>
                      <a:endParaRPr lang="en-US" sz="16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600" dirty="0">
                          <a:effectLst/>
                        </a:rPr>
                        <a:t>37.5%</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8</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2</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5</a:t>
                      </a:r>
                      <a:endParaRPr lang="en-US" sz="1600">
                        <a:effectLst/>
                        <a:latin typeface="Times"/>
                        <a:ea typeface="Times New Roman"/>
                        <a:cs typeface="Times New Roman"/>
                      </a:endParaRPr>
                    </a:p>
                  </a:txBody>
                  <a:tcPr marL="68580" marR="68580" marT="0" marB="0" anchor="ctr"/>
                </a:tc>
              </a:tr>
              <a:tr h="400542">
                <a:tc>
                  <a:txBody>
                    <a:bodyPr/>
                    <a:lstStyle/>
                    <a:p>
                      <a:pPr marL="0" marR="0" algn="ctr">
                        <a:lnSpc>
                          <a:spcPts val="1100"/>
                        </a:lnSpc>
                        <a:spcBef>
                          <a:spcPts val="0"/>
                        </a:spcBef>
                        <a:spcAft>
                          <a:spcPts val="0"/>
                        </a:spcAft>
                      </a:pPr>
                      <a:r>
                        <a:rPr lang="en-US" sz="1600" dirty="0">
                          <a:effectLst/>
                        </a:rPr>
                        <a:t>Reliability</a:t>
                      </a:r>
                      <a:endParaRPr lang="en-US" sz="16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600">
                          <a:effectLst/>
                        </a:rPr>
                        <a:t>37.5%</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1</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10</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9</a:t>
                      </a:r>
                      <a:endParaRPr lang="en-US" sz="1600">
                        <a:effectLst/>
                        <a:latin typeface="Times"/>
                        <a:ea typeface="Times New Roman"/>
                        <a:cs typeface="Times New Roman"/>
                      </a:endParaRPr>
                    </a:p>
                  </a:txBody>
                  <a:tcPr marL="68580" marR="68580" marT="0" marB="0" anchor="ctr"/>
                </a:tc>
              </a:tr>
              <a:tr h="400542">
                <a:tc>
                  <a:txBody>
                    <a:bodyPr/>
                    <a:lstStyle/>
                    <a:p>
                      <a:pPr marL="0" marR="0" algn="ctr">
                        <a:lnSpc>
                          <a:spcPts val="1100"/>
                        </a:lnSpc>
                        <a:spcBef>
                          <a:spcPts val="0"/>
                        </a:spcBef>
                        <a:spcAft>
                          <a:spcPts val="0"/>
                        </a:spcAft>
                      </a:pPr>
                      <a:r>
                        <a:rPr lang="en-US" sz="1600" dirty="0">
                          <a:effectLst/>
                        </a:rPr>
                        <a:t>Ease of Interface to the Structure</a:t>
                      </a:r>
                      <a:endParaRPr lang="en-US" sz="16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600">
                          <a:effectLst/>
                        </a:rPr>
                        <a:t>5%</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6</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9</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9</a:t>
                      </a:r>
                      <a:endParaRPr lang="en-US" sz="1600">
                        <a:effectLst/>
                        <a:latin typeface="Times"/>
                        <a:ea typeface="Times New Roman"/>
                        <a:cs typeface="Times New Roman"/>
                      </a:endParaRPr>
                    </a:p>
                  </a:txBody>
                  <a:tcPr marL="68580" marR="68580" marT="0" marB="0" anchor="ctr"/>
                </a:tc>
              </a:tr>
              <a:tr h="589073">
                <a:tc>
                  <a:txBody>
                    <a:bodyPr/>
                    <a:lstStyle/>
                    <a:p>
                      <a:pPr marL="0" marR="0" algn="ctr">
                        <a:lnSpc>
                          <a:spcPts val="1100"/>
                        </a:lnSpc>
                        <a:spcBef>
                          <a:spcPts val="0"/>
                        </a:spcBef>
                        <a:spcAft>
                          <a:spcPts val="0"/>
                        </a:spcAft>
                      </a:pPr>
                      <a:r>
                        <a:rPr lang="en-US" sz="1600" dirty="0">
                          <a:effectLst/>
                        </a:rPr>
                        <a:t>Ease of Design (including time invested)</a:t>
                      </a:r>
                      <a:endParaRPr lang="en-US" sz="16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600">
                          <a:effectLst/>
                        </a:rPr>
                        <a:t>15%</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4</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10</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10</a:t>
                      </a:r>
                      <a:endParaRPr lang="en-US" sz="1600" dirty="0">
                        <a:effectLst/>
                        <a:latin typeface="Times"/>
                        <a:ea typeface="Times New Roman"/>
                        <a:cs typeface="Times New Roman"/>
                      </a:endParaRPr>
                    </a:p>
                  </a:txBody>
                  <a:tcPr marL="68580" marR="68580" marT="0" marB="0" anchor="ctr"/>
                </a:tc>
              </a:tr>
              <a:tr h="212011">
                <a:tc>
                  <a:txBody>
                    <a:bodyPr/>
                    <a:lstStyle/>
                    <a:p>
                      <a:pPr marL="0" marR="0" algn="ctr">
                        <a:lnSpc>
                          <a:spcPts val="1100"/>
                        </a:lnSpc>
                        <a:spcBef>
                          <a:spcPts val="0"/>
                        </a:spcBef>
                        <a:spcAft>
                          <a:spcPts val="0"/>
                        </a:spcAft>
                      </a:pPr>
                      <a:r>
                        <a:rPr lang="en-US" sz="1600" dirty="0">
                          <a:effectLst/>
                        </a:rPr>
                        <a:t>Size/mass</a:t>
                      </a:r>
                      <a:endParaRPr lang="en-US" sz="16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600">
                          <a:effectLst/>
                        </a:rPr>
                        <a:t>5%</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8</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2</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2</a:t>
                      </a:r>
                      <a:endParaRPr lang="en-US" sz="1600">
                        <a:effectLst/>
                        <a:latin typeface="Times"/>
                        <a:ea typeface="Times New Roman"/>
                        <a:cs typeface="Times New Roman"/>
                      </a:endParaRPr>
                    </a:p>
                  </a:txBody>
                  <a:tcPr marL="68580" marR="68580" marT="0" marB="0" anchor="ctr">
                    <a:lnB w="57150" cap="flat" cmpd="sng" algn="ctr">
                      <a:solidFill>
                        <a:schemeClr val="accent5"/>
                      </a:solidFill>
                      <a:prstDash val="solid"/>
                      <a:round/>
                      <a:headEnd type="none" w="med" len="med"/>
                      <a:tailEnd type="none" w="med" len="med"/>
                    </a:lnB>
                  </a:tcPr>
                </a:tc>
              </a:tr>
              <a:tr h="339948">
                <a:tc>
                  <a:txBody>
                    <a:bodyPr/>
                    <a:lstStyle/>
                    <a:p>
                      <a:pPr marL="0" marR="0">
                        <a:lnSpc>
                          <a:spcPts val="1100"/>
                        </a:lnSpc>
                        <a:spcBef>
                          <a:spcPts val="0"/>
                        </a:spcBef>
                        <a:spcAft>
                          <a:spcPts val="0"/>
                        </a:spcAft>
                      </a:pPr>
                      <a:r>
                        <a:rPr lang="en-US" sz="1600" dirty="0">
                          <a:effectLst/>
                        </a:rPr>
                        <a:t>Weighted Total: </a:t>
                      </a:r>
                      <a:endParaRPr lang="en-US" sz="16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600">
                          <a:effectLst/>
                        </a:rPr>
                        <a:t> </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4.625</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6.55</a:t>
                      </a:r>
                      <a:endParaRPr lang="en-US" sz="1600" dirty="0">
                        <a:effectLst/>
                        <a:latin typeface="Times"/>
                        <a:ea typeface="Times New Roman"/>
                        <a:cs typeface="Times New Roman"/>
                      </a:endParaRPr>
                    </a:p>
                  </a:txBody>
                  <a:tcPr marL="68580" marR="68580" marT="0" marB="0" anchor="ctr">
                    <a:lnR w="57150" cap="flat" cmpd="sng" algn="ctr">
                      <a:solidFill>
                        <a:schemeClr val="accent5"/>
                      </a:solidFill>
                      <a:prstDash val="solid"/>
                      <a:round/>
                      <a:headEnd type="none" w="med" len="med"/>
                      <a:tailEnd type="none" w="med" len="med"/>
                    </a:lnR>
                  </a:tcPr>
                </a:tc>
                <a:tc>
                  <a:txBody>
                    <a:bodyPr/>
                    <a:lstStyle/>
                    <a:p>
                      <a:pPr marL="0" marR="0" algn="ctr">
                        <a:lnSpc>
                          <a:spcPts val="1100"/>
                        </a:lnSpc>
                        <a:spcBef>
                          <a:spcPts val="0"/>
                        </a:spcBef>
                        <a:spcAft>
                          <a:spcPts val="0"/>
                        </a:spcAft>
                      </a:pPr>
                      <a:r>
                        <a:rPr lang="en-US" sz="1600" dirty="0">
                          <a:effectLst/>
                        </a:rPr>
                        <a:t>7.3</a:t>
                      </a:r>
                      <a:endParaRPr lang="en-US" sz="1600" dirty="0">
                        <a:effectLst/>
                        <a:latin typeface="Times"/>
                        <a:ea typeface="Times New Roman"/>
                        <a:cs typeface="Times New Roman"/>
                      </a:endParaRPr>
                    </a:p>
                  </a:txBody>
                  <a:tcPr marL="68580" marR="68580" marT="0" marB="0" anchor="ctr">
                    <a:lnL w="57150" cap="flat" cmpd="sng" algn="ctr">
                      <a:solidFill>
                        <a:schemeClr val="accent5"/>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57150" cap="flat" cmpd="sng" algn="ctr">
                      <a:solidFill>
                        <a:schemeClr val="accent5"/>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174889203"/>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1"/>
          <p:cNvSpPr>
            <a:spLocks noGrp="1"/>
          </p:cNvSpPr>
          <p:nvPr>
            <p:ph type="title"/>
          </p:nvPr>
        </p:nvSpPr>
        <p:spPr>
          <a:xfrm>
            <a:off x="152400" y="209550"/>
            <a:ext cx="8509793" cy="857250"/>
          </a:xfrm>
        </p:spPr>
        <p:txBody>
          <a:bodyPr>
            <a:noAutofit/>
          </a:bodyPr>
          <a:lstStyle/>
          <a:p>
            <a:pPr algn="l"/>
            <a:r>
              <a:rPr lang="en-US" sz="3200" b="1" dirty="0" smtClean="0">
                <a:solidFill>
                  <a:schemeClr val="bg2">
                    <a:lumMod val="25000"/>
                  </a:schemeClr>
                </a:solidFill>
              </a:rPr>
              <a:t>Software  Trade Study – Metric Definitions:</a:t>
            </a:r>
            <a:endParaRPr lang="en-US" sz="3200" b="1" dirty="0">
              <a:solidFill>
                <a:schemeClr val="bg2">
                  <a:lumMod val="25000"/>
                </a:scheme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2336381830"/>
              </p:ext>
            </p:extLst>
          </p:nvPr>
        </p:nvGraphicFramePr>
        <p:xfrm>
          <a:off x="76198" y="819150"/>
          <a:ext cx="8915402" cy="4190999"/>
        </p:xfrm>
        <a:graphic>
          <a:graphicData uri="http://schemas.openxmlformats.org/drawingml/2006/table">
            <a:tbl>
              <a:tblPr firstRow="1" firstCol="1" bandRow="1">
                <a:tableStyleId>{EB344D84-9AFB-497E-A393-DC336BA19D2E}</a:tableStyleId>
              </a:tblPr>
              <a:tblGrid>
                <a:gridCol w="1143002"/>
                <a:gridCol w="723013"/>
                <a:gridCol w="724787"/>
                <a:gridCol w="838200"/>
                <a:gridCol w="838200"/>
                <a:gridCol w="762000"/>
                <a:gridCol w="685800"/>
                <a:gridCol w="762000"/>
                <a:gridCol w="762000"/>
                <a:gridCol w="838200"/>
                <a:gridCol w="838200"/>
              </a:tblGrid>
              <a:tr h="331469">
                <a:tc>
                  <a:txBody>
                    <a:bodyPr/>
                    <a:lstStyle/>
                    <a:p>
                      <a:pPr marL="0" marR="0">
                        <a:lnSpc>
                          <a:spcPts val="1100"/>
                        </a:lnSpc>
                        <a:spcBef>
                          <a:spcPts val="0"/>
                        </a:spcBef>
                        <a:spcAft>
                          <a:spcPts val="0"/>
                        </a:spcAft>
                      </a:pPr>
                      <a:r>
                        <a:rPr lang="en-US" sz="1600" dirty="0">
                          <a:effectLst/>
                        </a:rPr>
                        <a:t> </a:t>
                      </a:r>
                      <a:endParaRPr lang="en-US" sz="1600" dirty="0">
                        <a:effectLst/>
                        <a:latin typeface="Times"/>
                        <a:ea typeface="Times New Roman"/>
                        <a:cs typeface="Times New Roman"/>
                      </a:endParaRPr>
                    </a:p>
                  </a:txBody>
                  <a:tcPr marL="68580" marR="68580" marT="0" marB="0">
                    <a:solidFill>
                      <a:schemeClr val="tx2"/>
                    </a:solidFill>
                  </a:tcPr>
                </a:tc>
                <a:tc>
                  <a:txBody>
                    <a:bodyPr/>
                    <a:lstStyle/>
                    <a:p>
                      <a:pPr marL="0" marR="0" algn="ctr">
                        <a:lnSpc>
                          <a:spcPts val="1100"/>
                        </a:lnSpc>
                        <a:spcBef>
                          <a:spcPts val="0"/>
                        </a:spcBef>
                        <a:spcAft>
                          <a:spcPts val="0"/>
                        </a:spcAft>
                      </a:pPr>
                      <a:r>
                        <a:rPr lang="en-US" sz="1600" dirty="0">
                          <a:effectLst/>
                        </a:rPr>
                        <a:t>10</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9</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8</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7</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6</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5</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4</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3</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2</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1</a:t>
                      </a:r>
                      <a:endParaRPr lang="en-US" sz="1600" dirty="0">
                        <a:effectLst/>
                        <a:latin typeface="Times"/>
                        <a:ea typeface="Times New Roman"/>
                        <a:cs typeface="Times New Roman"/>
                      </a:endParaRPr>
                    </a:p>
                  </a:txBody>
                  <a:tcPr marL="68580" marR="68580" marT="0" marB="0" anchor="b">
                    <a:solidFill>
                      <a:schemeClr val="tx2"/>
                    </a:solidFill>
                  </a:tcPr>
                </a:tc>
              </a:tr>
              <a:tr h="656336">
                <a:tc>
                  <a:txBody>
                    <a:bodyPr/>
                    <a:lstStyle/>
                    <a:p>
                      <a:pPr marL="0" marR="0" algn="ctr">
                        <a:lnSpc>
                          <a:spcPts val="1100"/>
                        </a:lnSpc>
                        <a:spcBef>
                          <a:spcPts val="0"/>
                        </a:spcBef>
                        <a:spcAft>
                          <a:spcPts val="0"/>
                        </a:spcAft>
                      </a:pPr>
                      <a:r>
                        <a:rPr lang="en-US" sz="1600" dirty="0">
                          <a:effectLst/>
                        </a:rPr>
                        <a:t>Cost</a:t>
                      </a:r>
                      <a:endParaRPr lang="en-US" sz="16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600" dirty="0">
                          <a:effectLst/>
                        </a:rPr>
                        <a:t>Free</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$50-$100</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$100-$150</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$150-$200</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$200-$250</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$250-$300</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$300-$350</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$350-$450</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$400-$450</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&gt;$450</a:t>
                      </a:r>
                      <a:endParaRPr lang="en-US" sz="1600">
                        <a:effectLst/>
                        <a:latin typeface="Times"/>
                        <a:ea typeface="Times New Roman"/>
                        <a:cs typeface="Times New Roman"/>
                      </a:endParaRPr>
                    </a:p>
                  </a:txBody>
                  <a:tcPr marL="68580" marR="68580" marT="0" marB="0" anchor="ctr"/>
                </a:tc>
              </a:tr>
              <a:tr h="1076452">
                <a:tc>
                  <a:txBody>
                    <a:bodyPr/>
                    <a:lstStyle/>
                    <a:p>
                      <a:pPr marL="0" marR="0" algn="ctr">
                        <a:lnSpc>
                          <a:spcPts val="1100"/>
                        </a:lnSpc>
                        <a:spcBef>
                          <a:spcPts val="0"/>
                        </a:spcBef>
                        <a:spcAft>
                          <a:spcPts val="0"/>
                        </a:spcAft>
                      </a:pPr>
                      <a:r>
                        <a:rPr lang="en-US" sz="1600" dirty="0">
                          <a:effectLst/>
                        </a:rPr>
                        <a:t>Ease of implementation</a:t>
                      </a:r>
                      <a:endParaRPr lang="en-US" sz="16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A baby can do it</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Plug and play</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Very little effort required</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Little effort required</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Some effort required</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Neutral</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Effort required</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Much effort required</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Too much effort required</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I quit</a:t>
                      </a:r>
                      <a:endParaRPr lang="en-US" sz="1400">
                        <a:effectLst/>
                        <a:latin typeface="Times"/>
                        <a:ea typeface="Times New Roman"/>
                        <a:cs typeface="Times New Roman"/>
                      </a:endParaRPr>
                    </a:p>
                  </a:txBody>
                  <a:tcPr marL="68580" marR="68580" marT="0" marB="0" anchor="ctr"/>
                </a:tc>
              </a:tr>
              <a:tr h="2126742">
                <a:tc>
                  <a:txBody>
                    <a:bodyPr/>
                    <a:lstStyle/>
                    <a:p>
                      <a:pPr marL="0" marR="0" algn="ctr">
                        <a:lnSpc>
                          <a:spcPts val="1100"/>
                        </a:lnSpc>
                        <a:spcBef>
                          <a:spcPts val="0"/>
                        </a:spcBef>
                        <a:spcAft>
                          <a:spcPts val="0"/>
                        </a:spcAft>
                      </a:pPr>
                      <a:r>
                        <a:rPr lang="en-US" sz="1600" dirty="0">
                          <a:effectLst/>
                        </a:rPr>
                        <a:t>Resources Available</a:t>
                      </a:r>
                      <a:endParaRPr lang="en-US" sz="16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a:effectLst/>
                        </a:rPr>
                        <a:t>You can ask your mom for help</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Courses taught on this, easy tutorials</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Resident experts along with lower level resources</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Profs., peers, online material</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Peers, abundant online material</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Peers, some online resources</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Manuals, few online resources</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Few online resources</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Select books offer resources</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No help from any resource</a:t>
                      </a:r>
                      <a:endParaRPr lang="en-US" sz="1400" dirty="0">
                        <a:effectLst/>
                        <a:latin typeface="Times"/>
                        <a:ea typeface="Times New Roman"/>
                        <a:cs typeface="Times New Roman"/>
                      </a:endParaRPr>
                    </a:p>
                  </a:txBody>
                  <a:tcPr marL="68580" marR="68580" marT="0" marB="0" anchor="ctr"/>
                </a:tc>
              </a:tr>
            </a:tbl>
          </a:graphicData>
        </a:graphic>
      </p:graphicFrame>
    </p:spTree>
    <p:extLst>
      <p:ext uri="{BB962C8B-B14F-4D97-AF65-F5344CB8AC3E}">
        <p14:creationId xmlns:p14="http://schemas.microsoft.com/office/powerpoint/2010/main" val="4270062589"/>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fontScale="90000"/>
          </a:bodyPr>
          <a:lstStyle/>
          <a:p>
            <a:pPr algn="l"/>
            <a:r>
              <a:rPr lang="en-US" b="1" dirty="0" smtClean="0">
                <a:solidFill>
                  <a:schemeClr val="bg2">
                    <a:lumMod val="25000"/>
                  </a:schemeClr>
                </a:solidFill>
              </a:rPr>
              <a:t>Data Analysis Software Trade Study:</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Table 2"/>
          <p:cNvGraphicFramePr>
            <a:graphicFrameLocks noGrp="1"/>
          </p:cNvGraphicFramePr>
          <p:nvPr>
            <p:extLst>
              <p:ext uri="{D42A27DB-BD31-4B8C-83A1-F6EECF244321}">
                <p14:modId xmlns:p14="http://schemas.microsoft.com/office/powerpoint/2010/main" val="351249538"/>
              </p:ext>
            </p:extLst>
          </p:nvPr>
        </p:nvGraphicFramePr>
        <p:xfrm>
          <a:off x="152400" y="1428750"/>
          <a:ext cx="8839200" cy="3428999"/>
        </p:xfrm>
        <a:graphic>
          <a:graphicData uri="http://schemas.openxmlformats.org/drawingml/2006/table">
            <a:tbl>
              <a:tblPr firstRow="1" firstCol="1" bandRow="1">
                <a:tableStyleId>{EB344D84-9AFB-497E-A393-DC336BA19D2E}</a:tableStyleId>
              </a:tblPr>
              <a:tblGrid>
                <a:gridCol w="2461369"/>
                <a:gridCol w="1043831"/>
                <a:gridCol w="1762415"/>
                <a:gridCol w="1870830"/>
                <a:gridCol w="1700755"/>
              </a:tblGrid>
              <a:tr h="339354">
                <a:tc gridSpan="2">
                  <a:txBody>
                    <a:bodyPr/>
                    <a:lstStyle/>
                    <a:p>
                      <a:pPr marL="0" marR="0">
                        <a:lnSpc>
                          <a:spcPts val="1100"/>
                        </a:lnSpc>
                        <a:spcBef>
                          <a:spcPts val="0"/>
                        </a:spcBef>
                        <a:spcAft>
                          <a:spcPts val="0"/>
                        </a:spcAft>
                      </a:pPr>
                      <a:r>
                        <a:rPr lang="en-US" sz="2000" dirty="0">
                          <a:effectLst/>
                        </a:rPr>
                        <a:t> </a:t>
                      </a:r>
                      <a:endParaRPr lang="en-US" sz="2000" dirty="0">
                        <a:effectLst/>
                        <a:latin typeface="Times"/>
                        <a:ea typeface="Times New Roman"/>
                        <a:cs typeface="Times New Roman"/>
                      </a:endParaRPr>
                    </a:p>
                  </a:txBody>
                  <a:tcPr marL="68580" marR="68580" marT="0" marB="0" anchor="ctr">
                    <a:solidFill>
                      <a:schemeClr val="tx2"/>
                    </a:solidFill>
                  </a:tcPr>
                </a:tc>
                <a:tc hMerge="1">
                  <a:txBody>
                    <a:bodyPr/>
                    <a:lstStyle/>
                    <a:p>
                      <a:endParaRPr lang="en-US"/>
                    </a:p>
                  </a:txBody>
                  <a:tcPr/>
                </a:tc>
                <a:tc>
                  <a:txBody>
                    <a:bodyPr/>
                    <a:lstStyle/>
                    <a:p>
                      <a:pPr marL="0" marR="0">
                        <a:lnSpc>
                          <a:spcPts val="1100"/>
                        </a:lnSpc>
                        <a:spcBef>
                          <a:spcPts val="0"/>
                        </a:spcBef>
                        <a:spcAft>
                          <a:spcPts val="0"/>
                        </a:spcAft>
                      </a:pPr>
                      <a:r>
                        <a:rPr lang="en-US" sz="2000" dirty="0">
                          <a:effectLst/>
                        </a:rPr>
                        <a:t>Python</a:t>
                      </a:r>
                      <a:endParaRPr lang="en-US" sz="2000" dirty="0">
                        <a:effectLst/>
                        <a:latin typeface="Times"/>
                        <a:ea typeface="Times New Roman"/>
                        <a:cs typeface="Times New Roman"/>
                      </a:endParaRPr>
                    </a:p>
                  </a:txBody>
                  <a:tcPr marL="68580" marR="68580" marT="0" marB="0" anchor="b">
                    <a:solidFill>
                      <a:schemeClr val="tx2"/>
                    </a:solidFill>
                  </a:tcPr>
                </a:tc>
                <a:tc>
                  <a:txBody>
                    <a:bodyPr/>
                    <a:lstStyle/>
                    <a:p>
                      <a:pPr marL="0" marR="0">
                        <a:lnSpc>
                          <a:spcPts val="1100"/>
                        </a:lnSpc>
                        <a:spcBef>
                          <a:spcPts val="0"/>
                        </a:spcBef>
                        <a:spcAft>
                          <a:spcPts val="0"/>
                        </a:spcAft>
                      </a:pPr>
                      <a:r>
                        <a:rPr lang="en-US" sz="2000" dirty="0">
                          <a:effectLst/>
                        </a:rPr>
                        <a:t>Perl</a:t>
                      </a:r>
                      <a:endParaRPr lang="en-US" sz="2000" dirty="0">
                        <a:effectLst/>
                        <a:latin typeface="Times"/>
                        <a:ea typeface="Times New Roman"/>
                        <a:cs typeface="Times New Roman"/>
                      </a:endParaRPr>
                    </a:p>
                  </a:txBody>
                  <a:tcPr marL="68580" marR="68580" marT="0" marB="0" anchor="b">
                    <a:solidFill>
                      <a:schemeClr val="tx2"/>
                    </a:solidFill>
                  </a:tcPr>
                </a:tc>
                <a:tc>
                  <a:txBody>
                    <a:bodyPr/>
                    <a:lstStyle/>
                    <a:p>
                      <a:pPr marL="0" marR="0">
                        <a:lnSpc>
                          <a:spcPts val="1100"/>
                        </a:lnSpc>
                        <a:spcBef>
                          <a:spcPts val="0"/>
                        </a:spcBef>
                        <a:spcAft>
                          <a:spcPts val="0"/>
                        </a:spcAft>
                      </a:pPr>
                      <a:r>
                        <a:rPr lang="en-US" sz="2000" dirty="0">
                          <a:effectLst/>
                        </a:rPr>
                        <a:t>LabVIEW</a:t>
                      </a:r>
                      <a:endParaRPr lang="en-US" sz="2000" dirty="0">
                        <a:effectLst/>
                        <a:latin typeface="Times"/>
                        <a:ea typeface="Times New Roman"/>
                        <a:cs typeface="Times New Roman"/>
                      </a:endParaRPr>
                    </a:p>
                  </a:txBody>
                  <a:tcPr marL="68580" marR="68580" marT="0" marB="0" anchor="b">
                    <a:solidFill>
                      <a:schemeClr val="tx2"/>
                    </a:solidFill>
                  </a:tcPr>
                </a:tc>
              </a:tr>
              <a:tr h="617929">
                <a:tc>
                  <a:txBody>
                    <a:bodyPr/>
                    <a:lstStyle/>
                    <a:p>
                      <a:pPr marL="0" marR="0">
                        <a:lnSpc>
                          <a:spcPts val="1100"/>
                        </a:lnSpc>
                        <a:spcBef>
                          <a:spcPts val="0"/>
                        </a:spcBef>
                        <a:spcAft>
                          <a:spcPts val="0"/>
                        </a:spcAft>
                      </a:pPr>
                      <a:r>
                        <a:rPr lang="en-US" sz="2000" dirty="0">
                          <a:effectLst/>
                        </a:rPr>
                        <a:t>Criteria: </a:t>
                      </a:r>
                      <a:endParaRPr lang="en-US" sz="2000" dirty="0">
                        <a:effectLst/>
                        <a:latin typeface="Times"/>
                        <a:ea typeface="Times New Roman"/>
                        <a:cs typeface="Times New Roman"/>
                      </a:endParaRPr>
                    </a:p>
                  </a:txBody>
                  <a:tcPr marL="68580" marR="68580" marT="0" marB="0" anchor="ctr">
                    <a:solidFill>
                      <a:schemeClr val="tx2"/>
                    </a:solidFill>
                  </a:tcPr>
                </a:tc>
                <a:tc>
                  <a:txBody>
                    <a:bodyPr/>
                    <a:lstStyle/>
                    <a:p>
                      <a:pPr marL="0" marR="0">
                        <a:lnSpc>
                          <a:spcPts val="1100"/>
                        </a:lnSpc>
                        <a:spcBef>
                          <a:spcPts val="0"/>
                        </a:spcBef>
                        <a:spcAft>
                          <a:spcPts val="0"/>
                        </a:spcAft>
                      </a:pPr>
                      <a:r>
                        <a:rPr lang="en-US" sz="2000" dirty="0">
                          <a:effectLst/>
                        </a:rPr>
                        <a:t>Weight:</a:t>
                      </a:r>
                      <a:endParaRPr lang="en-US" sz="2000" dirty="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2000" dirty="0">
                          <a:effectLst/>
                        </a:rPr>
                        <a:t>Score: </a:t>
                      </a:r>
                      <a:endParaRPr lang="en-US" sz="2000" dirty="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2000">
                          <a:effectLst/>
                        </a:rPr>
                        <a:t>Score:</a:t>
                      </a:r>
                      <a:endParaRPr lang="en-US" sz="200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2000">
                          <a:effectLst/>
                        </a:rPr>
                        <a:t>Score:</a:t>
                      </a:r>
                      <a:endParaRPr lang="en-US" sz="2000">
                        <a:effectLst/>
                        <a:latin typeface="Times"/>
                        <a:ea typeface="Times New Roman"/>
                        <a:cs typeface="Times New Roman"/>
                      </a:endParaRPr>
                    </a:p>
                  </a:txBody>
                  <a:tcPr marL="68580" marR="68580" marT="0" marB="0" anchor="ctr"/>
                </a:tc>
              </a:tr>
              <a:tr h="339354">
                <a:tc>
                  <a:txBody>
                    <a:bodyPr/>
                    <a:lstStyle/>
                    <a:p>
                      <a:pPr marL="0" marR="0" algn="ctr">
                        <a:lnSpc>
                          <a:spcPts val="1100"/>
                        </a:lnSpc>
                        <a:spcBef>
                          <a:spcPts val="0"/>
                        </a:spcBef>
                        <a:spcAft>
                          <a:spcPts val="0"/>
                        </a:spcAft>
                      </a:pPr>
                      <a:r>
                        <a:rPr lang="en-US" sz="2000" dirty="0">
                          <a:effectLst/>
                        </a:rPr>
                        <a:t>Cost</a:t>
                      </a:r>
                      <a:endParaRPr lang="en-US" sz="20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2000" dirty="0">
                          <a:effectLst/>
                        </a:rPr>
                        <a:t>20%</a:t>
                      </a:r>
                      <a:endParaRPr lang="en-US" sz="20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2000">
                          <a:effectLst/>
                        </a:rPr>
                        <a:t>10</a:t>
                      </a:r>
                      <a:endParaRPr lang="en-US" sz="20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2000">
                          <a:effectLst/>
                        </a:rPr>
                        <a:t>10</a:t>
                      </a:r>
                      <a:endParaRPr lang="en-US" sz="20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2000">
                          <a:effectLst/>
                        </a:rPr>
                        <a:t>5</a:t>
                      </a:r>
                      <a:endParaRPr lang="en-US" sz="2000">
                        <a:effectLst/>
                        <a:latin typeface="Times"/>
                        <a:ea typeface="Times New Roman"/>
                        <a:cs typeface="Times New Roman"/>
                      </a:endParaRPr>
                    </a:p>
                  </a:txBody>
                  <a:tcPr marL="68580" marR="68580" marT="0" marB="0" anchor="ctr"/>
                </a:tc>
              </a:tr>
              <a:tr h="896504">
                <a:tc>
                  <a:txBody>
                    <a:bodyPr/>
                    <a:lstStyle/>
                    <a:p>
                      <a:pPr marL="0" marR="0" algn="ctr">
                        <a:lnSpc>
                          <a:spcPts val="1100"/>
                        </a:lnSpc>
                        <a:spcBef>
                          <a:spcPts val="0"/>
                        </a:spcBef>
                        <a:spcAft>
                          <a:spcPts val="0"/>
                        </a:spcAft>
                      </a:pPr>
                      <a:r>
                        <a:rPr lang="en-US" sz="2000" dirty="0">
                          <a:effectLst/>
                        </a:rPr>
                        <a:t>Ease of implementation</a:t>
                      </a:r>
                      <a:endParaRPr lang="en-US" sz="20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2000">
                          <a:effectLst/>
                        </a:rPr>
                        <a:t>60%</a:t>
                      </a:r>
                      <a:endParaRPr lang="en-US" sz="20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2000" dirty="0">
                          <a:effectLst/>
                        </a:rPr>
                        <a:t>6</a:t>
                      </a:r>
                      <a:endParaRPr lang="en-US" sz="20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2000" dirty="0">
                          <a:effectLst/>
                        </a:rPr>
                        <a:t>4</a:t>
                      </a:r>
                      <a:endParaRPr lang="en-US" sz="20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2000">
                          <a:effectLst/>
                        </a:rPr>
                        <a:t>7</a:t>
                      </a:r>
                      <a:endParaRPr lang="en-US" sz="2000">
                        <a:effectLst/>
                        <a:latin typeface="Times"/>
                        <a:ea typeface="Times New Roman"/>
                        <a:cs typeface="Times New Roman"/>
                      </a:endParaRPr>
                    </a:p>
                  </a:txBody>
                  <a:tcPr marL="68580" marR="68580" marT="0" marB="0" anchor="ctr"/>
                </a:tc>
              </a:tr>
              <a:tr h="617929">
                <a:tc>
                  <a:txBody>
                    <a:bodyPr/>
                    <a:lstStyle/>
                    <a:p>
                      <a:pPr marL="0" marR="0" algn="ctr">
                        <a:lnSpc>
                          <a:spcPts val="1100"/>
                        </a:lnSpc>
                        <a:spcBef>
                          <a:spcPts val="0"/>
                        </a:spcBef>
                        <a:spcAft>
                          <a:spcPts val="0"/>
                        </a:spcAft>
                      </a:pPr>
                      <a:r>
                        <a:rPr lang="en-US" sz="2000" dirty="0">
                          <a:effectLst/>
                        </a:rPr>
                        <a:t>Resources Available</a:t>
                      </a:r>
                      <a:endParaRPr lang="en-US" sz="20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2000">
                          <a:effectLst/>
                        </a:rPr>
                        <a:t>20%</a:t>
                      </a:r>
                      <a:endParaRPr lang="en-US" sz="20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2000" dirty="0">
                          <a:effectLst/>
                        </a:rPr>
                        <a:t> 9</a:t>
                      </a:r>
                      <a:endParaRPr lang="en-US" sz="2000" dirty="0">
                        <a:effectLst/>
                        <a:latin typeface="Times"/>
                        <a:ea typeface="Times New Roman"/>
                        <a:cs typeface="Times New Roman"/>
                      </a:endParaRPr>
                    </a:p>
                  </a:txBody>
                  <a:tcPr marL="68580" marR="68580" marT="0" marB="0" anchor="ctr">
                    <a:lnB w="57150" cap="flat" cmpd="sng" algn="ctr">
                      <a:solidFill>
                        <a:schemeClr val="accent5"/>
                      </a:solidFill>
                      <a:prstDash val="solid"/>
                      <a:round/>
                      <a:headEnd type="none" w="med" len="med"/>
                      <a:tailEnd type="none" w="med" len="med"/>
                    </a:lnB>
                  </a:tcPr>
                </a:tc>
                <a:tc>
                  <a:txBody>
                    <a:bodyPr/>
                    <a:lstStyle/>
                    <a:p>
                      <a:pPr marL="0" marR="0" algn="ctr">
                        <a:lnSpc>
                          <a:spcPts val="1100"/>
                        </a:lnSpc>
                        <a:spcBef>
                          <a:spcPts val="0"/>
                        </a:spcBef>
                        <a:spcAft>
                          <a:spcPts val="0"/>
                        </a:spcAft>
                      </a:pPr>
                      <a:r>
                        <a:rPr lang="en-US" sz="2000" dirty="0">
                          <a:effectLst/>
                        </a:rPr>
                        <a:t>9</a:t>
                      </a:r>
                      <a:endParaRPr lang="en-US" sz="20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2000">
                          <a:effectLst/>
                        </a:rPr>
                        <a:t>8</a:t>
                      </a:r>
                      <a:endParaRPr lang="en-US" sz="2000">
                        <a:effectLst/>
                        <a:latin typeface="Times"/>
                        <a:ea typeface="Times New Roman"/>
                        <a:cs typeface="Times New Roman"/>
                      </a:endParaRPr>
                    </a:p>
                  </a:txBody>
                  <a:tcPr marL="68580" marR="68580" marT="0" marB="0" anchor="ctr"/>
                </a:tc>
              </a:tr>
              <a:tr h="617929">
                <a:tc>
                  <a:txBody>
                    <a:bodyPr/>
                    <a:lstStyle/>
                    <a:p>
                      <a:pPr marL="0" marR="0" algn="ctr">
                        <a:lnSpc>
                          <a:spcPts val="1100"/>
                        </a:lnSpc>
                        <a:spcBef>
                          <a:spcPts val="0"/>
                        </a:spcBef>
                        <a:spcAft>
                          <a:spcPts val="0"/>
                        </a:spcAft>
                      </a:pPr>
                      <a:r>
                        <a:rPr lang="en-US" sz="2000" dirty="0">
                          <a:effectLst/>
                        </a:rPr>
                        <a:t>Weighted Total</a:t>
                      </a:r>
                      <a:endParaRPr lang="en-US" sz="20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2000" dirty="0">
                          <a:effectLst/>
                        </a:rPr>
                        <a:t> </a:t>
                      </a:r>
                      <a:endParaRPr lang="en-US" sz="2000" dirty="0">
                        <a:effectLst/>
                        <a:latin typeface="Times"/>
                        <a:ea typeface="Times New Roman"/>
                        <a:cs typeface="Times New Roman"/>
                      </a:endParaRPr>
                    </a:p>
                  </a:txBody>
                  <a:tcPr marL="68580" marR="68580" marT="0" marB="0" anchor="ctr">
                    <a:lnR w="57150" cap="flat" cmpd="sng" algn="ctr">
                      <a:solidFill>
                        <a:schemeClr val="accent5"/>
                      </a:solidFill>
                      <a:prstDash val="solid"/>
                      <a:round/>
                      <a:headEnd type="none" w="med" len="med"/>
                      <a:tailEnd type="none" w="med" len="med"/>
                    </a:lnR>
                  </a:tcPr>
                </a:tc>
                <a:tc>
                  <a:txBody>
                    <a:bodyPr/>
                    <a:lstStyle/>
                    <a:p>
                      <a:pPr marL="0" marR="0" algn="ctr">
                        <a:lnSpc>
                          <a:spcPts val="1100"/>
                        </a:lnSpc>
                        <a:spcBef>
                          <a:spcPts val="0"/>
                        </a:spcBef>
                        <a:spcAft>
                          <a:spcPts val="0"/>
                        </a:spcAft>
                      </a:pPr>
                      <a:r>
                        <a:rPr lang="en-US" sz="2000" dirty="0">
                          <a:effectLst/>
                        </a:rPr>
                        <a:t>7.4</a:t>
                      </a:r>
                      <a:endParaRPr lang="en-US" sz="2000" dirty="0">
                        <a:effectLst/>
                        <a:latin typeface="Times"/>
                        <a:ea typeface="Times New Roman"/>
                        <a:cs typeface="Times New Roman"/>
                      </a:endParaRPr>
                    </a:p>
                  </a:txBody>
                  <a:tcPr marL="68580" marR="68580" marT="0" marB="0" anchor="ctr">
                    <a:lnL w="57150" cap="flat" cmpd="sng" algn="ctr">
                      <a:solidFill>
                        <a:schemeClr val="accent5"/>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57150" cap="flat" cmpd="sng" algn="ctr">
                      <a:solidFill>
                        <a:schemeClr val="accent5"/>
                      </a:solidFill>
                      <a:prstDash val="solid"/>
                      <a:round/>
                      <a:headEnd type="none" w="med" len="med"/>
                      <a:tailEnd type="none" w="med" len="med"/>
                    </a:lnB>
                  </a:tcPr>
                </a:tc>
                <a:tc>
                  <a:txBody>
                    <a:bodyPr/>
                    <a:lstStyle/>
                    <a:p>
                      <a:pPr marL="0" marR="0" algn="ctr">
                        <a:lnSpc>
                          <a:spcPts val="1100"/>
                        </a:lnSpc>
                        <a:spcBef>
                          <a:spcPts val="0"/>
                        </a:spcBef>
                        <a:spcAft>
                          <a:spcPts val="0"/>
                        </a:spcAft>
                      </a:pPr>
                      <a:r>
                        <a:rPr lang="en-US" sz="2000" dirty="0">
                          <a:effectLst/>
                        </a:rPr>
                        <a:t>6.2</a:t>
                      </a:r>
                      <a:endParaRPr lang="en-US" sz="2000" dirty="0">
                        <a:effectLst/>
                        <a:latin typeface="Times"/>
                        <a:ea typeface="Times New Roman"/>
                        <a:cs typeface="Times New Roman"/>
                      </a:endParaRPr>
                    </a:p>
                  </a:txBody>
                  <a:tcPr marL="68580" marR="68580" marT="0" marB="0" anchor="ctr">
                    <a:lnL w="57150" cap="flat" cmpd="sng" algn="ctr">
                      <a:solidFill>
                        <a:schemeClr val="accent5"/>
                      </a:solidFill>
                      <a:prstDash val="solid"/>
                      <a:round/>
                      <a:headEnd type="none" w="med" len="med"/>
                      <a:tailEnd type="none" w="med" len="med"/>
                    </a:lnL>
                  </a:tcPr>
                </a:tc>
                <a:tc>
                  <a:txBody>
                    <a:bodyPr/>
                    <a:lstStyle/>
                    <a:p>
                      <a:pPr marL="0" marR="0" algn="ctr">
                        <a:lnSpc>
                          <a:spcPts val="1100"/>
                        </a:lnSpc>
                        <a:spcBef>
                          <a:spcPts val="0"/>
                        </a:spcBef>
                        <a:spcAft>
                          <a:spcPts val="0"/>
                        </a:spcAft>
                      </a:pPr>
                      <a:r>
                        <a:rPr lang="en-US" sz="2000" dirty="0">
                          <a:effectLst/>
                        </a:rPr>
                        <a:t>6.8</a:t>
                      </a:r>
                      <a:endParaRPr lang="en-US" sz="2000" dirty="0">
                        <a:effectLst/>
                        <a:latin typeface="Times"/>
                        <a:ea typeface="Times New Roman"/>
                        <a:cs typeface="Times New Roman"/>
                      </a:endParaRPr>
                    </a:p>
                  </a:txBody>
                  <a:tcPr marL="68580" marR="68580" marT="0" marB="0" anchor="ctr"/>
                </a:tc>
              </a:tr>
            </a:tbl>
          </a:graphicData>
        </a:graphic>
      </p:graphicFrame>
    </p:spTree>
    <p:extLst>
      <p:ext uri="{BB962C8B-B14F-4D97-AF65-F5344CB8AC3E}">
        <p14:creationId xmlns:p14="http://schemas.microsoft.com/office/powerpoint/2010/main" val="3463349505"/>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1"/>
          <p:cNvSpPr>
            <a:spLocks noGrp="1"/>
          </p:cNvSpPr>
          <p:nvPr>
            <p:ph type="title"/>
          </p:nvPr>
        </p:nvSpPr>
        <p:spPr>
          <a:xfrm>
            <a:off x="152400" y="209550"/>
            <a:ext cx="8509793" cy="857250"/>
          </a:xfrm>
        </p:spPr>
        <p:txBody>
          <a:bodyPr>
            <a:noAutofit/>
          </a:bodyPr>
          <a:lstStyle/>
          <a:p>
            <a:pPr algn="l"/>
            <a:r>
              <a:rPr lang="en-US" sz="3200" b="1" dirty="0" smtClean="0">
                <a:solidFill>
                  <a:schemeClr val="bg2">
                    <a:lumMod val="25000"/>
                  </a:schemeClr>
                </a:solidFill>
              </a:rPr>
              <a:t>DAQ Hardware – Metric Definitions:</a:t>
            </a:r>
            <a:endParaRPr lang="en-US" sz="3200" b="1" dirty="0">
              <a:solidFill>
                <a:schemeClr val="bg2">
                  <a:lumMod val="25000"/>
                </a:schemeClr>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413594793"/>
              </p:ext>
            </p:extLst>
          </p:nvPr>
        </p:nvGraphicFramePr>
        <p:xfrm>
          <a:off x="0" y="1047747"/>
          <a:ext cx="9143999" cy="3200403"/>
        </p:xfrm>
        <a:graphic>
          <a:graphicData uri="http://schemas.openxmlformats.org/drawingml/2006/table">
            <a:tbl>
              <a:tblPr firstRow="1" firstCol="1" bandRow="1">
                <a:tableStyleId>{EB344D84-9AFB-497E-A393-DC336BA19D2E}</a:tableStyleId>
              </a:tblPr>
              <a:tblGrid>
                <a:gridCol w="1219200"/>
                <a:gridCol w="762000"/>
                <a:gridCol w="838200"/>
                <a:gridCol w="762000"/>
                <a:gridCol w="768026"/>
                <a:gridCol w="908374"/>
                <a:gridCol w="685800"/>
                <a:gridCol w="685800"/>
                <a:gridCol w="762000"/>
                <a:gridCol w="838200"/>
                <a:gridCol w="914399"/>
              </a:tblGrid>
              <a:tr h="444976">
                <a:tc>
                  <a:txBody>
                    <a:bodyPr/>
                    <a:lstStyle/>
                    <a:p>
                      <a:pPr marL="0" marR="0" algn="ctr">
                        <a:lnSpc>
                          <a:spcPts val="1100"/>
                        </a:lnSpc>
                        <a:spcBef>
                          <a:spcPts val="0"/>
                        </a:spcBef>
                        <a:spcAft>
                          <a:spcPts val="0"/>
                        </a:spcAft>
                      </a:pPr>
                      <a:r>
                        <a:rPr lang="en-US" sz="1600" dirty="0">
                          <a:effectLst/>
                        </a:rPr>
                        <a:t> </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10</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9</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8</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7</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6</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5</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4</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3</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2</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1</a:t>
                      </a:r>
                      <a:endParaRPr lang="en-US" sz="1600" dirty="0">
                        <a:effectLst/>
                        <a:latin typeface="Times"/>
                        <a:ea typeface="Times New Roman"/>
                        <a:cs typeface="Times New Roman"/>
                      </a:endParaRPr>
                    </a:p>
                  </a:txBody>
                  <a:tcPr marL="68580" marR="68580" marT="0" marB="0" anchor="b">
                    <a:solidFill>
                      <a:schemeClr val="tx2"/>
                    </a:solidFill>
                  </a:tcPr>
                </a:tc>
              </a:tr>
              <a:tr h="884346">
                <a:tc>
                  <a:txBody>
                    <a:bodyPr/>
                    <a:lstStyle/>
                    <a:p>
                      <a:pPr marL="0" marR="0" algn="ctr">
                        <a:lnSpc>
                          <a:spcPts val="1100"/>
                        </a:lnSpc>
                        <a:spcBef>
                          <a:spcPts val="0"/>
                        </a:spcBef>
                        <a:spcAft>
                          <a:spcPts val="0"/>
                        </a:spcAft>
                      </a:pPr>
                      <a:r>
                        <a:rPr lang="en-US" sz="1300" dirty="0">
                          <a:effectLst/>
                        </a:rPr>
                        <a:t>Manufacturing Difficulty</a:t>
                      </a:r>
                      <a:endParaRPr lang="en-US" sz="13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300" dirty="0">
                          <a:effectLst/>
                        </a:rPr>
                        <a:t>A baby can do it</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Plug and play</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Very little effort required</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Little effort required</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Some effort required</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Neutral</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Effort required</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Much effort required</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Too much effort required</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I quit</a:t>
                      </a:r>
                      <a:endParaRPr lang="en-US" sz="1300">
                        <a:effectLst/>
                        <a:latin typeface="Times"/>
                        <a:ea typeface="Times New Roman"/>
                        <a:cs typeface="Times New Roman"/>
                      </a:endParaRPr>
                    </a:p>
                  </a:txBody>
                  <a:tcPr marL="68580" marR="68580" marT="0" marB="0" anchor="ctr"/>
                </a:tc>
              </a:tr>
              <a:tr h="366634">
                <a:tc>
                  <a:txBody>
                    <a:bodyPr/>
                    <a:lstStyle/>
                    <a:p>
                      <a:pPr marL="0" marR="0" algn="ctr">
                        <a:lnSpc>
                          <a:spcPts val="1100"/>
                        </a:lnSpc>
                        <a:spcBef>
                          <a:spcPts val="0"/>
                        </a:spcBef>
                        <a:spcAft>
                          <a:spcPts val="0"/>
                        </a:spcAft>
                      </a:pPr>
                      <a:r>
                        <a:rPr lang="en-US" sz="1300" dirty="0">
                          <a:effectLst/>
                        </a:rPr>
                        <a:t>Total Cost</a:t>
                      </a:r>
                      <a:endParaRPr lang="en-US" sz="13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300">
                          <a:effectLst/>
                        </a:rPr>
                        <a:t>&lt;$20</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$20-$75</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$75-$150</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$150-$250</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$250-$375</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$375-$525</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$525-$700</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$500-$700</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$700-$1000</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&gt;$1000</a:t>
                      </a:r>
                      <a:endParaRPr lang="en-US" sz="1300">
                        <a:effectLst/>
                        <a:latin typeface="Times"/>
                        <a:ea typeface="Times New Roman"/>
                        <a:cs typeface="Times New Roman"/>
                      </a:endParaRPr>
                    </a:p>
                  </a:txBody>
                  <a:tcPr marL="68580" marR="68580" marT="0" marB="0" anchor="ctr"/>
                </a:tc>
              </a:tr>
              <a:tr h="711775">
                <a:tc>
                  <a:txBody>
                    <a:bodyPr/>
                    <a:lstStyle/>
                    <a:p>
                      <a:pPr marL="0" marR="0" algn="ctr">
                        <a:lnSpc>
                          <a:spcPts val="1100"/>
                        </a:lnSpc>
                        <a:spcBef>
                          <a:spcPts val="0"/>
                        </a:spcBef>
                        <a:spcAft>
                          <a:spcPts val="0"/>
                        </a:spcAft>
                      </a:pPr>
                      <a:r>
                        <a:rPr lang="en-US" sz="1300" dirty="0">
                          <a:effectLst/>
                        </a:rPr>
                        <a:t>Complexity of Design</a:t>
                      </a:r>
                      <a:endParaRPr lang="en-US" sz="13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300">
                          <a:effectLst/>
                        </a:rPr>
                        <a:t>No work involved</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Extremely Simple</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Very Simple</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Simple</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Somewhat simple</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Neutral</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Somewhat Complex</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Complex</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Extremely Complex</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Impossible</a:t>
                      </a:r>
                      <a:endParaRPr lang="en-US" sz="1300">
                        <a:effectLst/>
                        <a:latin typeface="Times"/>
                        <a:ea typeface="Times New Roman"/>
                        <a:cs typeface="Times New Roman"/>
                      </a:endParaRPr>
                    </a:p>
                  </a:txBody>
                  <a:tcPr marL="68580" marR="68580" marT="0" marB="0" anchor="ctr"/>
                </a:tc>
              </a:tr>
              <a:tr h="792672">
                <a:tc>
                  <a:txBody>
                    <a:bodyPr/>
                    <a:lstStyle/>
                    <a:p>
                      <a:pPr marL="0" marR="0" algn="ctr">
                        <a:lnSpc>
                          <a:spcPts val="1100"/>
                        </a:lnSpc>
                        <a:spcBef>
                          <a:spcPts val="0"/>
                        </a:spcBef>
                        <a:spcAft>
                          <a:spcPts val="0"/>
                        </a:spcAft>
                      </a:pPr>
                      <a:r>
                        <a:rPr lang="en-US" sz="1300" dirty="0">
                          <a:effectLst/>
                        </a:rPr>
                        <a:t>Reliability</a:t>
                      </a:r>
                      <a:endParaRPr lang="en-US" sz="13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300">
                          <a:effectLst/>
                        </a:rPr>
                        <a:t>90-100%</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80-90%</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70-80%</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60-70%</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50-60%</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40-50%</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30-40%</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20-30%</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10-20%</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0-10%</a:t>
                      </a:r>
                      <a:endParaRPr lang="en-US" sz="1300" dirty="0">
                        <a:effectLst/>
                        <a:latin typeface="Times"/>
                        <a:ea typeface="Times New Roman"/>
                        <a:cs typeface="Times New Roman"/>
                      </a:endParaRPr>
                    </a:p>
                  </a:txBody>
                  <a:tcPr marL="68580" marR="68580" marT="0" marB="0" anchor="ctr"/>
                </a:tc>
              </a:tr>
            </a:tbl>
          </a:graphicData>
        </a:graphic>
      </p:graphicFrame>
    </p:spTree>
    <p:extLst>
      <p:ext uri="{BB962C8B-B14F-4D97-AF65-F5344CB8AC3E}">
        <p14:creationId xmlns:p14="http://schemas.microsoft.com/office/powerpoint/2010/main" val="2450489007"/>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DAQ Hardware Trade Study:</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Table 5"/>
          <p:cNvGraphicFramePr>
            <a:graphicFrameLocks noGrp="1"/>
          </p:cNvGraphicFramePr>
          <p:nvPr>
            <p:extLst>
              <p:ext uri="{D42A27DB-BD31-4B8C-83A1-F6EECF244321}">
                <p14:modId xmlns:p14="http://schemas.microsoft.com/office/powerpoint/2010/main" val="1435067416"/>
              </p:ext>
            </p:extLst>
          </p:nvPr>
        </p:nvGraphicFramePr>
        <p:xfrm>
          <a:off x="228600" y="1504950"/>
          <a:ext cx="8763000" cy="2931062"/>
        </p:xfrm>
        <a:graphic>
          <a:graphicData uri="http://schemas.openxmlformats.org/drawingml/2006/table">
            <a:tbl>
              <a:tblPr firstRow="1" firstCol="1" bandRow="1">
                <a:tableStyleId>{EB344D84-9AFB-497E-A393-DC336BA19D2E}</a:tableStyleId>
              </a:tblPr>
              <a:tblGrid>
                <a:gridCol w="2440151"/>
                <a:gridCol w="927352"/>
                <a:gridCol w="1854702"/>
                <a:gridCol w="1854702"/>
                <a:gridCol w="1686093"/>
              </a:tblGrid>
              <a:tr h="304800">
                <a:tc gridSpan="2">
                  <a:txBody>
                    <a:bodyPr/>
                    <a:lstStyle/>
                    <a:p>
                      <a:pPr marL="0" marR="0">
                        <a:lnSpc>
                          <a:spcPts val="1100"/>
                        </a:lnSpc>
                        <a:spcBef>
                          <a:spcPts val="0"/>
                        </a:spcBef>
                        <a:spcAft>
                          <a:spcPts val="0"/>
                        </a:spcAft>
                      </a:pPr>
                      <a:r>
                        <a:rPr lang="en-US" sz="1800" dirty="0">
                          <a:effectLst/>
                        </a:rPr>
                        <a:t> </a:t>
                      </a:r>
                      <a:endParaRPr lang="en-US" sz="1800" dirty="0">
                        <a:effectLst/>
                        <a:latin typeface="Times"/>
                        <a:ea typeface="Times New Roman"/>
                        <a:cs typeface="Times New Roman"/>
                      </a:endParaRPr>
                    </a:p>
                  </a:txBody>
                  <a:tcPr marL="68580" marR="68580" marT="0" marB="0" anchor="ctr">
                    <a:solidFill>
                      <a:schemeClr val="tx2"/>
                    </a:solidFill>
                  </a:tcPr>
                </a:tc>
                <a:tc hMerge="1">
                  <a:txBody>
                    <a:bodyPr/>
                    <a:lstStyle/>
                    <a:p>
                      <a:endParaRPr lang="en-US"/>
                    </a:p>
                  </a:txBody>
                  <a:tcPr/>
                </a:tc>
                <a:tc>
                  <a:txBody>
                    <a:bodyPr/>
                    <a:lstStyle/>
                    <a:p>
                      <a:pPr marL="0" marR="0">
                        <a:lnSpc>
                          <a:spcPts val="1100"/>
                        </a:lnSpc>
                        <a:spcBef>
                          <a:spcPts val="0"/>
                        </a:spcBef>
                        <a:spcAft>
                          <a:spcPts val="0"/>
                        </a:spcAft>
                      </a:pPr>
                      <a:r>
                        <a:rPr lang="en-US" sz="1800" dirty="0">
                          <a:effectLst/>
                        </a:rPr>
                        <a:t>Digital DAQ</a:t>
                      </a:r>
                      <a:endParaRPr lang="en-US" sz="1800" dirty="0">
                        <a:effectLst/>
                        <a:latin typeface="Times"/>
                        <a:ea typeface="Times New Roman"/>
                        <a:cs typeface="Times New Roman"/>
                      </a:endParaRPr>
                    </a:p>
                  </a:txBody>
                  <a:tcPr marL="68580" marR="68580" marT="0" marB="0" anchor="b">
                    <a:solidFill>
                      <a:schemeClr val="tx2"/>
                    </a:solidFill>
                  </a:tcPr>
                </a:tc>
                <a:tc>
                  <a:txBody>
                    <a:bodyPr/>
                    <a:lstStyle/>
                    <a:p>
                      <a:pPr marL="0" marR="0">
                        <a:lnSpc>
                          <a:spcPts val="1100"/>
                        </a:lnSpc>
                        <a:spcBef>
                          <a:spcPts val="0"/>
                        </a:spcBef>
                        <a:spcAft>
                          <a:spcPts val="0"/>
                        </a:spcAft>
                      </a:pPr>
                      <a:r>
                        <a:rPr lang="en-US" sz="1800" dirty="0">
                          <a:effectLst/>
                        </a:rPr>
                        <a:t>Single </a:t>
                      </a:r>
                      <a:endParaRPr lang="en-US" sz="1800" dirty="0">
                        <a:effectLst/>
                        <a:latin typeface="Times"/>
                        <a:ea typeface="Times New Roman"/>
                        <a:cs typeface="Times New Roman"/>
                      </a:endParaRPr>
                    </a:p>
                  </a:txBody>
                  <a:tcPr marL="68580" marR="68580" marT="0" marB="0" anchor="b">
                    <a:solidFill>
                      <a:schemeClr val="tx2"/>
                    </a:solidFill>
                  </a:tcPr>
                </a:tc>
                <a:tc>
                  <a:txBody>
                    <a:bodyPr/>
                    <a:lstStyle/>
                    <a:p>
                      <a:pPr marL="0" marR="0">
                        <a:lnSpc>
                          <a:spcPts val="1100"/>
                        </a:lnSpc>
                        <a:spcBef>
                          <a:spcPts val="0"/>
                        </a:spcBef>
                        <a:spcAft>
                          <a:spcPts val="0"/>
                        </a:spcAft>
                      </a:pPr>
                      <a:r>
                        <a:rPr lang="en-US" sz="1800" dirty="0">
                          <a:effectLst/>
                        </a:rPr>
                        <a:t>Multiple </a:t>
                      </a:r>
                      <a:endParaRPr lang="en-US" sz="1800" dirty="0">
                        <a:effectLst/>
                        <a:latin typeface="Times"/>
                        <a:ea typeface="Times New Roman"/>
                        <a:cs typeface="Times New Roman"/>
                      </a:endParaRPr>
                    </a:p>
                  </a:txBody>
                  <a:tcPr marL="68580" marR="68580" marT="0" marB="0" anchor="b">
                    <a:solidFill>
                      <a:schemeClr val="tx2"/>
                    </a:solidFill>
                  </a:tcPr>
                </a:tc>
              </a:tr>
              <a:tr h="566479">
                <a:tc>
                  <a:txBody>
                    <a:bodyPr/>
                    <a:lstStyle/>
                    <a:p>
                      <a:pPr marL="0" marR="0">
                        <a:lnSpc>
                          <a:spcPts val="1100"/>
                        </a:lnSpc>
                        <a:spcBef>
                          <a:spcPts val="0"/>
                        </a:spcBef>
                        <a:spcAft>
                          <a:spcPts val="0"/>
                        </a:spcAft>
                      </a:pPr>
                      <a:r>
                        <a:rPr lang="en-US" sz="1800" dirty="0">
                          <a:effectLst/>
                        </a:rPr>
                        <a:t>Criteria: </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nSpc>
                          <a:spcPts val="1100"/>
                        </a:lnSpc>
                        <a:spcBef>
                          <a:spcPts val="0"/>
                        </a:spcBef>
                        <a:spcAft>
                          <a:spcPts val="0"/>
                        </a:spcAft>
                      </a:pPr>
                      <a:r>
                        <a:rPr lang="en-US" sz="1800" dirty="0">
                          <a:effectLst/>
                        </a:rPr>
                        <a:t>Weight:</a:t>
                      </a:r>
                      <a:endParaRPr lang="en-US" sz="1800" dirty="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1800" dirty="0">
                          <a:effectLst/>
                        </a:rPr>
                        <a:t>Score: </a:t>
                      </a:r>
                      <a:endParaRPr lang="en-US" sz="1800" dirty="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1800" dirty="0">
                          <a:effectLst/>
                        </a:rPr>
                        <a:t>Score:</a:t>
                      </a:r>
                      <a:endParaRPr lang="en-US" sz="1800" dirty="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1800">
                          <a:effectLst/>
                        </a:rPr>
                        <a:t>Score:</a:t>
                      </a:r>
                      <a:endParaRPr lang="en-US" sz="1800">
                        <a:effectLst/>
                        <a:latin typeface="Times"/>
                        <a:ea typeface="Times New Roman"/>
                        <a:cs typeface="Times New Roman"/>
                      </a:endParaRPr>
                    </a:p>
                  </a:txBody>
                  <a:tcPr marL="68580" marR="68580" marT="0" marB="0" anchor="ctr"/>
                </a:tc>
              </a:tr>
              <a:tr h="500321">
                <a:tc>
                  <a:txBody>
                    <a:bodyPr/>
                    <a:lstStyle/>
                    <a:p>
                      <a:pPr marL="0" marR="0" algn="ctr">
                        <a:lnSpc>
                          <a:spcPts val="1100"/>
                        </a:lnSpc>
                        <a:spcBef>
                          <a:spcPts val="0"/>
                        </a:spcBef>
                        <a:spcAft>
                          <a:spcPts val="0"/>
                        </a:spcAft>
                      </a:pPr>
                      <a:r>
                        <a:rPr lang="en-US" sz="1800" dirty="0">
                          <a:effectLst/>
                        </a:rPr>
                        <a:t>Manufacturing Difficulty</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a:effectLst/>
                        </a:rPr>
                        <a:t>10%</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7</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a:effectLst/>
                        </a:rPr>
                        <a:t>4</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a:effectLst/>
                        </a:rPr>
                        <a:t>3</a:t>
                      </a:r>
                      <a:endParaRPr lang="en-US" sz="1800">
                        <a:effectLst/>
                        <a:latin typeface="Times"/>
                        <a:ea typeface="Times New Roman"/>
                        <a:cs typeface="Times New Roman"/>
                      </a:endParaRPr>
                    </a:p>
                  </a:txBody>
                  <a:tcPr marL="68580" marR="68580" marT="0" marB="0" anchor="ctr"/>
                </a:tc>
              </a:tr>
              <a:tr h="305594">
                <a:tc>
                  <a:txBody>
                    <a:bodyPr/>
                    <a:lstStyle/>
                    <a:p>
                      <a:pPr marL="0" marR="0" algn="ctr">
                        <a:lnSpc>
                          <a:spcPts val="1100"/>
                        </a:lnSpc>
                        <a:spcBef>
                          <a:spcPts val="0"/>
                        </a:spcBef>
                        <a:spcAft>
                          <a:spcPts val="0"/>
                        </a:spcAft>
                      </a:pPr>
                      <a:r>
                        <a:rPr lang="en-US" sz="1800" dirty="0">
                          <a:effectLst/>
                        </a:rPr>
                        <a:t>Total Cost</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dirty="0">
                          <a:effectLst/>
                        </a:rPr>
                        <a:t>40%</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8</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4</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5</a:t>
                      </a:r>
                      <a:endParaRPr lang="en-US" sz="1800" dirty="0">
                        <a:effectLst/>
                        <a:latin typeface="Times"/>
                        <a:ea typeface="Times New Roman"/>
                        <a:cs typeface="Times New Roman"/>
                      </a:endParaRPr>
                    </a:p>
                  </a:txBody>
                  <a:tcPr marL="68580" marR="68580" marT="0" marB="0" anchor="ctr"/>
                </a:tc>
              </a:tr>
              <a:tr h="566479">
                <a:tc>
                  <a:txBody>
                    <a:bodyPr/>
                    <a:lstStyle/>
                    <a:p>
                      <a:pPr marL="0" marR="0" algn="ctr">
                        <a:lnSpc>
                          <a:spcPts val="1100"/>
                        </a:lnSpc>
                        <a:spcBef>
                          <a:spcPts val="0"/>
                        </a:spcBef>
                        <a:spcAft>
                          <a:spcPts val="0"/>
                        </a:spcAft>
                      </a:pPr>
                      <a:r>
                        <a:rPr lang="en-US" sz="1800" dirty="0">
                          <a:effectLst/>
                        </a:rPr>
                        <a:t>Complexity of Design</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dirty="0">
                          <a:effectLst/>
                        </a:rPr>
                        <a:t>10%</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 5</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4</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3</a:t>
                      </a:r>
                      <a:endParaRPr lang="en-US" sz="1800" dirty="0">
                        <a:effectLst/>
                        <a:latin typeface="Times"/>
                        <a:ea typeface="Times New Roman"/>
                        <a:cs typeface="Times New Roman"/>
                      </a:endParaRPr>
                    </a:p>
                  </a:txBody>
                  <a:tcPr marL="68580" marR="68580" marT="0" marB="0" anchor="ctr"/>
                </a:tc>
              </a:tr>
              <a:tr h="305594">
                <a:tc>
                  <a:txBody>
                    <a:bodyPr/>
                    <a:lstStyle/>
                    <a:p>
                      <a:pPr marL="0" marR="0" algn="ctr">
                        <a:lnSpc>
                          <a:spcPts val="1100"/>
                        </a:lnSpc>
                        <a:spcBef>
                          <a:spcPts val="0"/>
                        </a:spcBef>
                        <a:spcAft>
                          <a:spcPts val="0"/>
                        </a:spcAft>
                      </a:pPr>
                      <a:r>
                        <a:rPr lang="en-US" sz="1800" dirty="0">
                          <a:effectLst/>
                        </a:rPr>
                        <a:t>Reliability</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dirty="0">
                          <a:effectLst/>
                        </a:rPr>
                        <a:t>40%</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1</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9</a:t>
                      </a:r>
                      <a:endParaRPr lang="en-US" sz="1800" dirty="0">
                        <a:effectLst/>
                        <a:latin typeface="Times"/>
                        <a:ea typeface="Times New Roman"/>
                        <a:cs typeface="Times New Roman"/>
                      </a:endParaRPr>
                    </a:p>
                  </a:txBody>
                  <a:tcPr marL="68580" marR="68580" marT="0" marB="0" anchor="ctr">
                    <a:lnB w="57150" cap="flat" cmpd="sng" algn="ctr">
                      <a:solidFill>
                        <a:schemeClr val="accent5"/>
                      </a:solidFill>
                      <a:prstDash val="solid"/>
                      <a:round/>
                      <a:headEnd type="none" w="med" len="med"/>
                      <a:tailEnd type="none" w="med" len="med"/>
                    </a:lnB>
                  </a:tcPr>
                </a:tc>
                <a:tc>
                  <a:txBody>
                    <a:bodyPr/>
                    <a:lstStyle/>
                    <a:p>
                      <a:pPr marL="0" marR="0" algn="ctr">
                        <a:lnSpc>
                          <a:spcPts val="1100"/>
                        </a:lnSpc>
                        <a:spcBef>
                          <a:spcPts val="0"/>
                        </a:spcBef>
                        <a:spcAft>
                          <a:spcPts val="0"/>
                        </a:spcAft>
                      </a:pPr>
                      <a:r>
                        <a:rPr lang="en-US" sz="1800" dirty="0">
                          <a:effectLst/>
                        </a:rPr>
                        <a:t>8</a:t>
                      </a:r>
                      <a:endParaRPr lang="en-US" sz="1800" dirty="0">
                        <a:effectLst/>
                        <a:latin typeface="Times"/>
                        <a:ea typeface="Times New Roman"/>
                        <a:cs typeface="Times New Roman"/>
                      </a:endParaRPr>
                    </a:p>
                  </a:txBody>
                  <a:tcPr marL="68580" marR="68580" marT="0" marB="0" anchor="ctr"/>
                </a:tc>
              </a:tr>
              <a:tr h="381795">
                <a:tc>
                  <a:txBody>
                    <a:bodyPr/>
                    <a:lstStyle/>
                    <a:p>
                      <a:pPr marL="0" marR="0" algn="ctr">
                        <a:lnSpc>
                          <a:spcPts val="1100"/>
                        </a:lnSpc>
                        <a:spcBef>
                          <a:spcPts val="0"/>
                        </a:spcBef>
                        <a:spcAft>
                          <a:spcPts val="0"/>
                        </a:spcAft>
                      </a:pPr>
                      <a:r>
                        <a:rPr lang="en-US" sz="1800" dirty="0">
                          <a:effectLst/>
                        </a:rPr>
                        <a:t>Weighted Total</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dirty="0">
                          <a:effectLst/>
                        </a:rPr>
                        <a:t> </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4.8</a:t>
                      </a:r>
                      <a:endParaRPr lang="en-US" sz="1800" dirty="0">
                        <a:effectLst/>
                        <a:latin typeface="Times"/>
                        <a:ea typeface="Times New Roman"/>
                        <a:cs typeface="Times New Roman"/>
                      </a:endParaRPr>
                    </a:p>
                  </a:txBody>
                  <a:tcPr marL="68580" marR="68580" marT="0" marB="0" anchor="ctr">
                    <a:lnR w="57150" cap="flat" cmpd="sng" algn="ctr">
                      <a:solidFill>
                        <a:schemeClr val="accent5"/>
                      </a:solidFill>
                      <a:prstDash val="solid"/>
                      <a:round/>
                      <a:headEnd type="none" w="med" len="med"/>
                      <a:tailEnd type="none" w="med" len="med"/>
                    </a:lnR>
                  </a:tcPr>
                </a:tc>
                <a:tc>
                  <a:txBody>
                    <a:bodyPr/>
                    <a:lstStyle/>
                    <a:p>
                      <a:pPr marL="0" marR="0" algn="ctr">
                        <a:lnSpc>
                          <a:spcPts val="1100"/>
                        </a:lnSpc>
                        <a:spcBef>
                          <a:spcPts val="0"/>
                        </a:spcBef>
                        <a:spcAft>
                          <a:spcPts val="0"/>
                        </a:spcAft>
                      </a:pPr>
                      <a:r>
                        <a:rPr lang="en-US" sz="1800" dirty="0">
                          <a:effectLst/>
                        </a:rPr>
                        <a:t>6.0</a:t>
                      </a:r>
                      <a:endParaRPr lang="en-US" sz="1800" dirty="0">
                        <a:effectLst/>
                        <a:latin typeface="Times"/>
                        <a:ea typeface="Times New Roman"/>
                        <a:cs typeface="Times New Roman"/>
                      </a:endParaRPr>
                    </a:p>
                  </a:txBody>
                  <a:tcPr marL="68580" marR="68580" marT="0" marB="0" anchor="ctr">
                    <a:lnL w="57150" cap="flat" cmpd="sng" algn="ctr">
                      <a:solidFill>
                        <a:schemeClr val="accent5"/>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57150" cap="flat" cmpd="sng" algn="ctr">
                      <a:solidFill>
                        <a:schemeClr val="accent5"/>
                      </a:solidFill>
                      <a:prstDash val="solid"/>
                      <a:round/>
                      <a:headEnd type="none" w="med" len="med"/>
                      <a:tailEnd type="none" w="med" len="med"/>
                    </a:lnB>
                  </a:tcPr>
                </a:tc>
                <a:tc>
                  <a:txBody>
                    <a:bodyPr/>
                    <a:lstStyle/>
                    <a:p>
                      <a:pPr marL="0" marR="0" algn="ctr">
                        <a:lnSpc>
                          <a:spcPts val="1100"/>
                        </a:lnSpc>
                        <a:spcBef>
                          <a:spcPts val="0"/>
                        </a:spcBef>
                        <a:spcAft>
                          <a:spcPts val="0"/>
                        </a:spcAft>
                      </a:pPr>
                      <a:r>
                        <a:rPr lang="en-US" sz="1800" dirty="0">
                          <a:effectLst/>
                        </a:rPr>
                        <a:t>5.8</a:t>
                      </a:r>
                      <a:endParaRPr lang="en-US" sz="1800" dirty="0">
                        <a:effectLst/>
                        <a:latin typeface="Times"/>
                        <a:ea typeface="Times New Roman"/>
                        <a:cs typeface="Times New Roman"/>
                      </a:endParaRPr>
                    </a:p>
                  </a:txBody>
                  <a:tcPr marL="68580" marR="68580" marT="0" marB="0" anchor="ctr">
                    <a:lnL w="57150" cap="flat" cmpd="sng" algn="ctr">
                      <a:solidFill>
                        <a:schemeClr val="accent5"/>
                      </a:solidFill>
                      <a:prstDash val="solid"/>
                      <a:round/>
                      <a:headEnd type="none" w="med" len="med"/>
                      <a:tailEnd type="none" w="med" len="med"/>
                    </a:lnL>
                  </a:tcPr>
                </a:tc>
              </a:tr>
            </a:tbl>
          </a:graphicData>
        </a:graphic>
      </p:graphicFrame>
    </p:spTree>
    <p:extLst>
      <p:ext uri="{BB962C8B-B14F-4D97-AF65-F5344CB8AC3E}">
        <p14:creationId xmlns:p14="http://schemas.microsoft.com/office/powerpoint/2010/main" val="340089986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Adhesives Analysis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0" y="1200151"/>
            <a:ext cx="9067800" cy="3943349"/>
          </a:xfrm>
        </p:spPr>
        <p:txBody>
          <a:bodyPr>
            <a:normAutofit/>
          </a:bodyPr>
          <a:lstStyle/>
          <a:p>
            <a:pPr>
              <a:buFont typeface="Wingdings" panose="05000000000000000000" pitchFamily="2" charset="2"/>
              <a:buChar char="§"/>
            </a:pPr>
            <a:r>
              <a:rPr lang="en-US" sz="1600" dirty="0" smtClean="0">
                <a:solidFill>
                  <a:schemeClr val="bg2">
                    <a:lumMod val="25000"/>
                  </a:schemeClr>
                </a:solidFill>
              </a:rPr>
              <a:t>Largest load components – Communications subsystem</a:t>
            </a:r>
          </a:p>
          <a:p>
            <a:pPr lvl="1">
              <a:buFont typeface="Wingdings" panose="05000000000000000000" pitchFamily="2" charset="2"/>
              <a:buChar char="§"/>
            </a:pPr>
            <a:r>
              <a:rPr lang="en-US" sz="1200" dirty="0" smtClean="0">
                <a:solidFill>
                  <a:schemeClr val="bg2">
                    <a:lumMod val="25000"/>
                  </a:schemeClr>
                </a:solidFill>
              </a:rPr>
              <a:t>10 kg, 160x135x60 mm</a:t>
            </a:r>
          </a:p>
          <a:p>
            <a:pPr>
              <a:buFont typeface="Wingdings" panose="05000000000000000000" pitchFamily="2" charset="2"/>
              <a:buChar char="§"/>
            </a:pPr>
            <a:r>
              <a:rPr lang="en-US" sz="1600" dirty="0" smtClean="0">
                <a:solidFill>
                  <a:schemeClr val="bg2">
                    <a:lumMod val="25000"/>
                  </a:schemeClr>
                </a:solidFill>
              </a:rPr>
              <a:t>3 load cases – normal stress, shear, and peel</a:t>
            </a:r>
          </a:p>
          <a:p>
            <a:pPr>
              <a:buFont typeface="Wingdings" panose="05000000000000000000" pitchFamily="2" charset="2"/>
              <a:buChar char="§"/>
            </a:pPr>
            <a:endParaRPr lang="en-US" sz="1600" dirty="0">
              <a:solidFill>
                <a:schemeClr val="bg2">
                  <a:lumMod val="25000"/>
                </a:schemeClr>
              </a:solidFill>
            </a:endParaRPr>
          </a:p>
          <a:p>
            <a:pPr>
              <a:buFont typeface="Wingdings" panose="05000000000000000000" pitchFamily="2" charset="2"/>
              <a:buChar char="§"/>
            </a:pPr>
            <a:r>
              <a:rPr lang="en-US" sz="1600" dirty="0">
                <a:solidFill>
                  <a:schemeClr val="bg2">
                    <a:lumMod val="25000"/>
                  </a:schemeClr>
                </a:solidFill>
              </a:rPr>
              <a:t>Normal and Shear Stress</a:t>
            </a:r>
          </a:p>
          <a:p>
            <a:pPr lvl="1">
              <a:buFont typeface="Wingdings" panose="05000000000000000000" pitchFamily="2" charset="2"/>
              <a:buChar char="§"/>
            </a:pPr>
            <a:r>
              <a:rPr lang="en-US" sz="1600" dirty="0">
                <a:solidFill>
                  <a:schemeClr val="bg2">
                    <a:lumMod val="25000"/>
                  </a:schemeClr>
                </a:solidFill>
              </a:rPr>
              <a:t>Assuming worst case of least surface area mounted, </a:t>
            </a:r>
            <a:endParaRPr lang="en-US" sz="1600" dirty="0">
              <a:solidFill>
                <a:schemeClr val="bg2">
                  <a:lumMod val="25000"/>
                </a:schemeClr>
              </a:solidFill>
              <a:ea typeface="Cambria Math"/>
            </a:endParaRPr>
          </a:p>
          <a:p>
            <a:pPr>
              <a:buFont typeface="Wingdings" panose="05000000000000000000" pitchFamily="2" charset="2"/>
              <a:buChar char="§"/>
            </a:pPr>
            <a:r>
              <a:rPr lang="en-US" sz="1600" dirty="0" smtClean="0">
                <a:solidFill>
                  <a:schemeClr val="bg2">
                    <a:lumMod val="25000"/>
                  </a:schemeClr>
                </a:solidFill>
              </a:rPr>
              <a:t>Peel</a:t>
            </a:r>
            <a:endParaRPr lang="en-US" sz="1600" dirty="0">
              <a:solidFill>
                <a:schemeClr val="bg2">
                  <a:lumMod val="25000"/>
                </a:schemeClr>
              </a:solidFill>
            </a:endParaRPr>
          </a:p>
          <a:p>
            <a:pPr lvl="1">
              <a:buFont typeface="Wingdings" panose="05000000000000000000" pitchFamily="2" charset="2"/>
              <a:buChar char="§"/>
            </a:pPr>
            <a:r>
              <a:rPr lang="en-US" sz="1400" dirty="0" smtClean="0">
                <a:solidFill>
                  <a:schemeClr val="bg2">
                    <a:lumMod val="25000"/>
                  </a:schemeClr>
                </a:solidFill>
              </a:rPr>
              <a:t>Worst surface is along long bonded edge (greatest moment induced stress)</a:t>
            </a:r>
          </a:p>
          <a:p>
            <a:pPr lvl="1">
              <a:buFont typeface="Wingdings" panose="05000000000000000000" pitchFamily="2" charset="2"/>
              <a:buChar char="§"/>
            </a:pPr>
            <a:r>
              <a:rPr lang="en-US" sz="1400" dirty="0" smtClean="0">
                <a:solidFill>
                  <a:schemeClr val="bg2">
                    <a:lumMod val="25000"/>
                  </a:schemeClr>
                </a:solidFill>
                <a:ea typeface="Cambria Math"/>
              </a:rPr>
              <a:t>Assuming linear stress distribution</a:t>
            </a:r>
          </a:p>
          <a:p>
            <a:pPr lvl="1">
              <a:buFont typeface="Wingdings" panose="05000000000000000000" pitchFamily="2" charset="2"/>
              <a:buChar char="§"/>
            </a:pPr>
            <a:r>
              <a:rPr lang="en-US" sz="1400" dirty="0" smtClean="0">
                <a:solidFill>
                  <a:schemeClr val="bg2">
                    <a:lumMod val="25000"/>
                  </a:schemeClr>
                </a:solidFill>
                <a:ea typeface="Cambria Math"/>
              </a:rPr>
              <a:t>Moment = </a:t>
            </a:r>
            <a:endParaRPr lang="en-US" sz="1400" b="0" dirty="0" smtClean="0">
              <a:solidFill>
                <a:schemeClr val="bg2">
                  <a:lumMod val="25000"/>
                </a:schemeClr>
              </a:solidFill>
              <a:ea typeface="Cambria Math"/>
            </a:endParaRPr>
          </a:p>
          <a:p>
            <a:pPr lvl="1">
              <a:buFont typeface="Wingdings" panose="05000000000000000000" pitchFamily="2" charset="2"/>
              <a:buChar char="§"/>
            </a:pPr>
            <a:r>
              <a:rPr lang="en-US" sz="1400" dirty="0" smtClean="0">
                <a:solidFill>
                  <a:schemeClr val="bg2">
                    <a:lumMod val="25000"/>
                  </a:schemeClr>
                </a:solidFill>
                <a:ea typeface="Cambria Math"/>
              </a:rPr>
              <a:t>Max induced stress= </a:t>
            </a:r>
          </a:p>
          <a:p>
            <a:pPr lvl="1">
              <a:buFont typeface="Wingdings" panose="05000000000000000000" pitchFamily="2" charset="2"/>
              <a:buChar char="§"/>
            </a:pPr>
            <a:r>
              <a:rPr lang="en-US" sz="1400" dirty="0" smtClean="0">
                <a:solidFill>
                  <a:schemeClr val="bg2">
                    <a:lumMod val="25000"/>
                  </a:schemeClr>
                </a:solidFill>
                <a:ea typeface="Cambria Math"/>
              </a:rPr>
              <a:t>Max peel = </a:t>
            </a:r>
          </a:p>
          <a:p>
            <a:pPr lvl="1"/>
            <a:endParaRPr lang="en-US" sz="1200" dirty="0">
              <a:solidFill>
                <a:schemeClr val="bg2">
                  <a:lumMod val="25000"/>
                </a:schemeClr>
              </a:solidFill>
              <a:ea typeface="Cambria Math"/>
            </a:endParaRPr>
          </a:p>
          <a:p>
            <a:pPr lvl="1"/>
            <a:endParaRPr lang="en-US" sz="1200" dirty="0">
              <a:solidFill>
                <a:schemeClr val="bg2">
                  <a:lumMod val="25000"/>
                </a:schemeClr>
              </a:solidFill>
            </a:endParaRPr>
          </a:p>
          <a:p>
            <a:pPr lvl="1"/>
            <a:endParaRPr lang="en-US" sz="1200" dirty="0" smtClean="0">
              <a:solidFill>
                <a:schemeClr val="bg2">
                  <a:lumMod val="25000"/>
                </a:schemeClr>
              </a:solidFill>
            </a:endParaRPr>
          </a:p>
        </p:txBody>
      </p:sp>
      <p:grpSp>
        <p:nvGrpSpPr>
          <p:cNvPr id="21" name="Group 20"/>
          <p:cNvGrpSpPr/>
          <p:nvPr/>
        </p:nvGrpSpPr>
        <p:grpSpPr>
          <a:xfrm>
            <a:off x="4800600" y="644236"/>
            <a:ext cx="2405774" cy="1451264"/>
            <a:chOff x="4800600" y="644236"/>
            <a:chExt cx="2405774" cy="1451264"/>
          </a:xfrm>
        </p:grpSpPr>
        <p:grpSp>
          <p:nvGrpSpPr>
            <p:cNvPr id="10" name="Group 9"/>
            <p:cNvGrpSpPr/>
            <p:nvPr/>
          </p:nvGrpSpPr>
          <p:grpSpPr>
            <a:xfrm>
              <a:off x="4800600" y="666750"/>
              <a:ext cx="2405774" cy="1428750"/>
              <a:chOff x="4800600" y="712222"/>
              <a:chExt cx="2405774" cy="1428750"/>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712222"/>
                <a:ext cx="2405774" cy="1428750"/>
              </a:xfrm>
              <a:prstGeom prst="rect">
                <a:avLst/>
              </a:prstGeom>
            </p:spPr>
          </p:pic>
          <p:pic>
            <p:nvPicPr>
              <p:cNvPr id="5122" name="Picture 2" descr="http://www.mathworks.com/matlabcentral/mlc-downloads/downloads/submissions/48451/versions/2/screenshot.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7172" t="19741" r="24161" b="26925"/>
              <a:stretch/>
            </p:blipFill>
            <p:spPr bwMode="auto">
              <a:xfrm>
                <a:off x="5715000" y="1191047"/>
                <a:ext cx="152400" cy="13854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 name="Straight Arrow Connector 6"/>
            <p:cNvCxnSpPr/>
            <p:nvPr/>
          </p:nvCxnSpPr>
          <p:spPr>
            <a:xfrm flipV="1">
              <a:off x="5800452" y="644236"/>
              <a:ext cx="0" cy="2701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6984329" y="878255"/>
            <a:ext cx="2405774" cy="1428750"/>
            <a:chOff x="6109576" y="709841"/>
            <a:chExt cx="2405774" cy="1428750"/>
          </a:xfrm>
        </p:grpSpPr>
        <p:grpSp>
          <p:nvGrpSpPr>
            <p:cNvPr id="17" name="Group 16"/>
            <p:cNvGrpSpPr/>
            <p:nvPr/>
          </p:nvGrpSpPr>
          <p:grpSpPr>
            <a:xfrm>
              <a:off x="6109576" y="709841"/>
              <a:ext cx="2405774" cy="1428750"/>
              <a:chOff x="4800600" y="712222"/>
              <a:chExt cx="2405774" cy="1428750"/>
            </a:xfrm>
          </p:grpSpPr>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712222"/>
                <a:ext cx="2405774" cy="1428750"/>
              </a:xfrm>
              <a:prstGeom prst="rect">
                <a:avLst/>
              </a:prstGeom>
            </p:spPr>
          </p:pic>
          <p:pic>
            <p:nvPicPr>
              <p:cNvPr id="19" name="Picture 2" descr="http://www.mathworks.com/matlabcentral/mlc-downloads/downloads/submissions/48451/versions/2/screenshot.jpg"/>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20000" b="73000" l="19000" r="74667">
                            <a14:foregroundMark x1="52667" y1="30000" x2="36333" y2="54000"/>
                            <a14:foregroundMark x1="49000" y1="27000" x2="68667" y2="43667"/>
                          </a14:backgroundRemoval>
                        </a14:imgEffect>
                      </a14:imgLayer>
                    </a14:imgProps>
                  </a:ext>
                  <a:ext uri="{28A0092B-C50C-407E-A947-70E740481C1C}">
                    <a14:useLocalDpi xmlns:a14="http://schemas.microsoft.com/office/drawing/2010/main" val="0"/>
                  </a:ext>
                </a:extLst>
              </a:blip>
              <a:srcRect l="17172" t="19741" r="24161" b="26925"/>
              <a:stretch/>
            </p:blipFill>
            <p:spPr bwMode="auto">
              <a:xfrm>
                <a:off x="5715000" y="1191047"/>
                <a:ext cx="152400" cy="13854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0" name="Straight Arrow Connector 19"/>
            <p:cNvCxnSpPr/>
            <p:nvPr/>
          </p:nvCxnSpPr>
          <p:spPr>
            <a:xfrm flipH="1" flipV="1">
              <a:off x="7215899" y="1214847"/>
              <a:ext cx="556501" cy="692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flipH="1">
            <a:off x="7146498" y="3702844"/>
            <a:ext cx="1600200" cy="783187"/>
            <a:chOff x="7146498" y="3702844"/>
            <a:chExt cx="1600200" cy="783187"/>
          </a:xfrm>
        </p:grpSpPr>
        <p:cxnSp>
          <p:nvCxnSpPr>
            <p:cNvPr id="23" name="Straight Arrow Connector 22"/>
            <p:cNvCxnSpPr/>
            <p:nvPr/>
          </p:nvCxnSpPr>
          <p:spPr>
            <a:xfrm flipV="1">
              <a:off x="7158221" y="3714750"/>
              <a:ext cx="0" cy="381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7146498" y="3702844"/>
              <a:ext cx="1600200" cy="783187"/>
              <a:chOff x="7146498" y="3702844"/>
              <a:chExt cx="1600200" cy="783187"/>
            </a:xfrm>
          </p:grpSpPr>
          <p:cxnSp>
            <p:nvCxnSpPr>
              <p:cNvPr id="24" name="Straight Connector 23"/>
              <p:cNvCxnSpPr/>
              <p:nvPr/>
            </p:nvCxnSpPr>
            <p:spPr>
              <a:xfrm>
                <a:off x="7146498" y="4095750"/>
                <a:ext cx="1600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8740287" y="4095750"/>
                <a:ext cx="0" cy="3902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155656" y="3702844"/>
                <a:ext cx="1574129" cy="783187"/>
              </a:xfrm>
              <a:prstGeom prst="line">
                <a:avLst/>
              </a:prstGeom>
              <a:ln w="63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8305800" y="4094437"/>
                <a:ext cx="0" cy="1727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8534400" y="4095750"/>
                <a:ext cx="0" cy="2881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7391400" y="3821906"/>
                <a:ext cx="0" cy="2738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7620000" y="3933825"/>
                <a:ext cx="0" cy="1619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513801168"/>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Adhesives Analysis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0" y="1200151"/>
            <a:ext cx="9067800" cy="3943349"/>
          </a:xfrm>
        </p:spPr>
        <p:txBody>
          <a:bodyPr>
            <a:normAutofit/>
          </a:bodyPr>
          <a:lstStyle/>
          <a:p>
            <a:r>
              <a:rPr lang="en-US" sz="2000" dirty="0" smtClean="0">
                <a:solidFill>
                  <a:schemeClr val="bg2">
                    <a:lumMod val="25000"/>
                  </a:schemeClr>
                </a:solidFill>
              </a:rPr>
              <a:t>Total adhesive needed</a:t>
            </a:r>
          </a:p>
          <a:p>
            <a:pPr lvl="1"/>
            <a:r>
              <a:rPr lang="en-US" sz="1600" dirty="0" smtClean="0">
                <a:solidFill>
                  <a:schemeClr val="bg2">
                    <a:lumMod val="25000"/>
                  </a:schemeClr>
                </a:solidFill>
              </a:rPr>
              <a:t>Assuming largest surface area, total of avionics components is 0.467 .</a:t>
            </a:r>
          </a:p>
          <a:p>
            <a:pPr lvl="1"/>
            <a:r>
              <a:rPr lang="en-US" sz="1600" dirty="0" smtClean="0">
                <a:solidFill>
                  <a:schemeClr val="bg2">
                    <a:lumMod val="25000"/>
                  </a:schemeClr>
                </a:solidFill>
              </a:rPr>
              <a:t>Payload surface area is not known, so assuming entire mid-plate is used for mounting, (30’’x30’’) this totals to 0.581 </a:t>
            </a:r>
            <a:r>
              <a:rPr lang="en-US" sz="1600" dirty="0">
                <a:solidFill>
                  <a:schemeClr val="bg2">
                    <a:lumMod val="25000"/>
                  </a:schemeClr>
                </a:solidFill>
              </a:rPr>
              <a:t>.</a:t>
            </a:r>
          </a:p>
          <a:p>
            <a:pPr lvl="1"/>
            <a:r>
              <a:rPr lang="en-US" sz="1600" dirty="0" smtClean="0">
                <a:solidFill>
                  <a:schemeClr val="bg2">
                    <a:lumMod val="25000"/>
                  </a:schemeClr>
                </a:solidFill>
              </a:rPr>
              <a:t>Joints are assumed to use much less adhesive than payload and avionics mounting because of the small area, so an estimate of 25% the total payload and avionics surface area is assumed for a total surface area of 1.39 </a:t>
            </a:r>
            <a:r>
              <a:rPr lang="en-US" sz="1600" dirty="0">
                <a:solidFill>
                  <a:schemeClr val="bg2">
                    <a:lumMod val="25000"/>
                  </a:schemeClr>
                </a:solidFill>
              </a:rPr>
              <a:t>.</a:t>
            </a:r>
          </a:p>
          <a:p>
            <a:pPr lvl="1"/>
            <a:r>
              <a:rPr lang="en-US" sz="1600" dirty="0" smtClean="0">
                <a:solidFill>
                  <a:schemeClr val="bg2">
                    <a:lumMod val="25000"/>
                  </a:schemeClr>
                </a:solidFill>
              </a:rPr>
              <a:t>Assumed thickness of 0.005’’ (standard as defined by MasterBonds.com) and adding a realistic margin of 0.001’’, the total volume of adhesive required is 0.224 </a:t>
            </a:r>
            <a:r>
              <a:rPr lang="en-US" sz="1600" dirty="0" err="1" smtClean="0">
                <a:solidFill>
                  <a:schemeClr val="bg2">
                    <a:lumMod val="25000"/>
                  </a:schemeClr>
                </a:solidFill>
              </a:rPr>
              <a:t>qrt</a:t>
            </a:r>
            <a:r>
              <a:rPr lang="en-US" sz="1600" dirty="0" smtClean="0">
                <a:solidFill>
                  <a:schemeClr val="bg2">
                    <a:lumMod val="25000"/>
                  </a:schemeClr>
                </a:solidFill>
              </a:rPr>
              <a:t>.</a:t>
            </a:r>
          </a:p>
          <a:p>
            <a:pPr lvl="1"/>
            <a:r>
              <a:rPr lang="en-US" sz="1600" dirty="0" smtClean="0">
                <a:solidFill>
                  <a:schemeClr val="bg2">
                    <a:lumMod val="25000"/>
                  </a:schemeClr>
                </a:solidFill>
              </a:rPr>
              <a:t>For mass calculations, density is taken as 1360 </a:t>
            </a:r>
            <a:r>
              <a:rPr lang="en-US" sz="1600" i="1" dirty="0" smtClean="0">
                <a:solidFill>
                  <a:schemeClr val="bg2">
                    <a:lumMod val="25000"/>
                  </a:schemeClr>
                </a:solidFill>
              </a:rPr>
              <a:t>kg/ </a:t>
            </a:r>
            <a:r>
              <a:rPr lang="en-US" sz="1600" dirty="0" smtClean="0">
                <a:solidFill>
                  <a:schemeClr val="bg2">
                    <a:lumMod val="25000"/>
                  </a:schemeClr>
                </a:solidFill>
              </a:rPr>
              <a:t>thus </a:t>
            </a:r>
            <a:endParaRPr lang="en-US" sz="1600" dirty="0">
              <a:solidFill>
                <a:schemeClr val="bg2">
                  <a:lumMod val="25000"/>
                </a:schemeClr>
              </a:solidFill>
            </a:endParaRPr>
          </a:p>
          <a:p>
            <a:pPr lvl="1"/>
            <a:endParaRPr lang="en-US" sz="1200" dirty="0">
              <a:solidFill>
                <a:schemeClr val="bg2">
                  <a:lumMod val="25000"/>
                </a:schemeClr>
              </a:solidFill>
            </a:endParaRPr>
          </a:p>
          <a:p>
            <a:pPr lvl="1"/>
            <a:endParaRPr lang="en-US" sz="1200" dirty="0" smtClean="0">
              <a:solidFill>
                <a:schemeClr val="bg2">
                  <a:lumMod val="25000"/>
                </a:schemeClr>
              </a:solidFill>
            </a:endParaRPr>
          </a:p>
        </p:txBody>
      </p:sp>
    </p:spTree>
    <p:extLst>
      <p:ext uri="{BB962C8B-B14F-4D97-AF65-F5344CB8AC3E}">
        <p14:creationId xmlns:p14="http://schemas.microsoft.com/office/powerpoint/2010/main" val="1497865467"/>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smtClean="0">
                <a:solidFill>
                  <a:schemeClr val="bg2">
                    <a:lumMod val="25000"/>
                  </a:schemeClr>
                </a:solidFill>
              </a:rPr>
              <a:t>Description</a:t>
            </a:r>
            <a:endParaRPr lang="en-US" dirty="0">
              <a:solidFill>
                <a:schemeClr val="bg2">
                  <a:lumMod val="25000"/>
                </a:schemeClr>
              </a:solidFill>
            </a:endParaRPr>
          </a:p>
        </p:txBody>
      </p:sp>
      <p:sp>
        <p:nvSpPr>
          <p:cNvPr id="7" name="Content Placeholder 6"/>
          <p:cNvSpPr>
            <a:spLocks noGrp="1"/>
          </p:cNvSpPr>
          <p:nvPr>
            <p:ph sz="half" idx="2"/>
          </p:nvPr>
        </p:nvSpPr>
        <p:spPr/>
        <p:txBody>
          <a:bodyPr/>
          <a:lstStyle/>
          <a:p>
            <a:pPr>
              <a:buFont typeface="Wingdings" panose="05000000000000000000" pitchFamily="2" charset="2"/>
              <a:buChar char="§"/>
            </a:pPr>
            <a:r>
              <a:rPr lang="en-US" dirty="0" smtClean="0">
                <a:solidFill>
                  <a:schemeClr val="bg2">
                    <a:lumMod val="25000"/>
                  </a:schemeClr>
                </a:solidFill>
              </a:rPr>
              <a:t>Run from an executable off a USB stick.</a:t>
            </a:r>
          </a:p>
          <a:p>
            <a:pPr>
              <a:buFont typeface="Wingdings" panose="05000000000000000000" pitchFamily="2" charset="2"/>
              <a:buChar char="§"/>
            </a:pPr>
            <a:r>
              <a:rPr lang="en-US" dirty="0" smtClean="0">
                <a:solidFill>
                  <a:schemeClr val="bg2">
                    <a:lumMod val="25000"/>
                  </a:schemeClr>
                </a:solidFill>
              </a:rPr>
              <a:t>Created using libraries:</a:t>
            </a:r>
          </a:p>
          <a:p>
            <a:pPr lvl="1">
              <a:buFont typeface="Wingdings" panose="05000000000000000000" pitchFamily="2" charset="2"/>
              <a:buChar char="§"/>
            </a:pPr>
            <a:r>
              <a:rPr lang="en-US" dirty="0" smtClean="0">
                <a:solidFill>
                  <a:schemeClr val="bg2">
                    <a:lumMod val="25000"/>
                  </a:schemeClr>
                </a:solidFill>
              </a:rPr>
              <a:t>cx freeze</a:t>
            </a:r>
          </a:p>
          <a:p>
            <a:pPr lvl="1">
              <a:buFont typeface="Wingdings" panose="05000000000000000000" pitchFamily="2" charset="2"/>
              <a:buChar char="§"/>
            </a:pPr>
            <a:r>
              <a:rPr lang="en-US" dirty="0" err="1" smtClean="0">
                <a:solidFill>
                  <a:schemeClr val="bg2">
                    <a:lumMod val="25000"/>
                  </a:schemeClr>
                </a:solidFill>
              </a:rPr>
              <a:t>tkinter</a:t>
            </a:r>
            <a:endParaRPr lang="en-US" dirty="0" smtClean="0">
              <a:solidFill>
                <a:schemeClr val="bg2">
                  <a:lumMod val="25000"/>
                </a:schemeClr>
              </a:solidFill>
            </a:endParaRPr>
          </a:p>
          <a:p>
            <a:pPr lvl="1">
              <a:buFont typeface="Wingdings" panose="05000000000000000000" pitchFamily="2" charset="2"/>
              <a:buChar char="§"/>
            </a:pPr>
            <a:r>
              <a:rPr lang="en-US" dirty="0" err="1">
                <a:solidFill>
                  <a:schemeClr val="bg2">
                    <a:lumMod val="25000"/>
                  </a:schemeClr>
                </a:solidFill>
              </a:rPr>
              <a:t>p</a:t>
            </a:r>
            <a:r>
              <a:rPr lang="en-US" dirty="0" err="1" smtClean="0">
                <a:solidFill>
                  <a:schemeClr val="bg2">
                    <a:lumMod val="25000"/>
                  </a:schemeClr>
                </a:solidFill>
              </a:rPr>
              <a:t>yserial</a:t>
            </a:r>
            <a:endParaRPr lang="en-US" dirty="0">
              <a:solidFill>
                <a:schemeClr val="bg2">
                  <a:lumMod val="25000"/>
                </a:schemeClr>
              </a:solidFill>
            </a:endParaRPr>
          </a:p>
          <a:p>
            <a:pPr>
              <a:buFont typeface="Wingdings" panose="05000000000000000000" pitchFamily="2" charset="2"/>
              <a:buChar char="§"/>
            </a:pPr>
            <a:r>
              <a:rPr lang="en-US" dirty="0" smtClean="0">
                <a:solidFill>
                  <a:schemeClr val="bg2">
                    <a:lumMod val="25000"/>
                  </a:schemeClr>
                </a:solidFill>
              </a:rPr>
              <a:t>Chirp </a:t>
            </a:r>
            <a:r>
              <a:rPr lang="el-GR" dirty="0" smtClean="0">
                <a:solidFill>
                  <a:schemeClr val="bg2">
                    <a:lumMod val="25000"/>
                  </a:schemeClr>
                </a:solidFill>
                <a:cs typeface="Times New Roman"/>
              </a:rPr>
              <a:t>μ</a:t>
            </a:r>
            <a:r>
              <a:rPr lang="en-US" dirty="0" smtClean="0">
                <a:solidFill>
                  <a:schemeClr val="bg2">
                    <a:lumMod val="25000"/>
                  </a:schemeClr>
                </a:solidFill>
                <a:cs typeface="Times New Roman"/>
              </a:rPr>
              <a:t>C to standby</a:t>
            </a:r>
            <a:endParaRPr lang="en-US" dirty="0" smtClean="0">
              <a:solidFill>
                <a:schemeClr val="bg2">
                  <a:lumMod val="25000"/>
                </a:schemeClr>
              </a:solidFill>
            </a:endParaRPr>
          </a:p>
        </p:txBody>
      </p:sp>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INITIALIZATION:</a:t>
            </a:r>
            <a:endParaRPr lang="en-US" b="1" dirty="0">
              <a:solidFill>
                <a:schemeClr val="bg2">
                  <a:lumMod val="25000"/>
                </a:schemeClr>
              </a:solidFill>
            </a:endParaRPr>
          </a:p>
        </p:txBody>
      </p:sp>
      <p:sp>
        <p:nvSpPr>
          <p:cNvPr id="2" name="Rounded Rectangle 1"/>
          <p:cNvSpPr/>
          <p:nvPr/>
        </p:nvSpPr>
        <p:spPr>
          <a:xfrm>
            <a:off x="6553200" y="1504950"/>
            <a:ext cx="1295400" cy="609600"/>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Chirp </a:t>
            </a:r>
            <a:r>
              <a:rPr lang="el-GR" dirty="0" smtClean="0">
                <a:cs typeface="Times New Roman"/>
              </a:rPr>
              <a:t>μ</a:t>
            </a:r>
            <a:r>
              <a:rPr lang="en-US" dirty="0" smtClean="0">
                <a:cs typeface="Times New Roman"/>
              </a:rPr>
              <a:t>C</a:t>
            </a:r>
            <a:endParaRPr lang="en-US" dirty="0"/>
          </a:p>
        </p:txBody>
      </p:sp>
      <p:sp>
        <p:nvSpPr>
          <p:cNvPr id="13" name="Rounded Rectangle 12"/>
          <p:cNvSpPr/>
          <p:nvPr/>
        </p:nvSpPr>
        <p:spPr>
          <a:xfrm>
            <a:off x="6553200" y="2407226"/>
            <a:ext cx="1295400" cy="609600"/>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Open GUI</a:t>
            </a:r>
            <a:endParaRPr lang="en-US" dirty="0"/>
          </a:p>
        </p:txBody>
      </p:sp>
      <p:sp>
        <p:nvSpPr>
          <p:cNvPr id="15" name="Rounded Rectangle 14"/>
          <p:cNvSpPr/>
          <p:nvPr/>
        </p:nvSpPr>
        <p:spPr>
          <a:xfrm>
            <a:off x="6553200" y="3257550"/>
            <a:ext cx="1295400" cy="914400"/>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Standby for commands</a:t>
            </a:r>
          </a:p>
        </p:txBody>
      </p:sp>
      <p:cxnSp>
        <p:nvCxnSpPr>
          <p:cNvPr id="4" name="Straight Arrow Connector 3"/>
          <p:cNvCxnSpPr>
            <a:stCxn id="5" idx="2"/>
            <a:endCxn id="2" idx="1"/>
          </p:cNvCxnSpPr>
          <p:nvPr/>
        </p:nvCxnSpPr>
        <p:spPr>
          <a:xfrm>
            <a:off x="5456983" y="1809750"/>
            <a:ext cx="109621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a:stCxn id="2" idx="2"/>
            <a:endCxn id="13" idx="0"/>
          </p:cNvCxnSpPr>
          <p:nvPr/>
        </p:nvCxnSpPr>
        <p:spPr>
          <a:xfrm>
            <a:off x="7200900" y="2114550"/>
            <a:ext cx="0" cy="29267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9" name="Straight Arrow Connector 18"/>
          <p:cNvCxnSpPr>
            <a:stCxn id="13" idx="2"/>
            <a:endCxn id="15" idx="0"/>
          </p:cNvCxnSpPr>
          <p:nvPr/>
        </p:nvCxnSpPr>
        <p:spPr>
          <a:xfrm>
            <a:off x="7200900" y="3016826"/>
            <a:ext cx="0" cy="24072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 name="TextBox 4"/>
          <p:cNvSpPr txBox="1"/>
          <p:nvPr/>
        </p:nvSpPr>
        <p:spPr>
          <a:xfrm>
            <a:off x="4728225" y="1440418"/>
            <a:ext cx="1457515" cy="369332"/>
          </a:xfrm>
          <a:prstGeom prst="rect">
            <a:avLst/>
          </a:prstGeom>
          <a:noFill/>
        </p:spPr>
        <p:txBody>
          <a:bodyPr wrap="none" rtlCol="0">
            <a:spAutoFit/>
          </a:bodyPr>
          <a:lstStyle/>
          <a:p>
            <a:r>
              <a:rPr lang="en-US" dirty="0" smtClean="0"/>
              <a:t>User runs exe</a:t>
            </a:r>
            <a:endParaRPr lang="en-US" dirty="0"/>
          </a:p>
        </p:txBody>
      </p:sp>
      <p:graphicFrame>
        <p:nvGraphicFramePr>
          <p:cNvPr id="20" name="Content Placeholder 5"/>
          <p:cNvGraphicFramePr>
            <a:graphicFrameLocks/>
          </p:cNvGraphicFramePr>
          <p:nvPr>
            <p:extLst>
              <p:ext uri="{D42A27DB-BD31-4B8C-83A1-F6EECF244321}">
                <p14:modId xmlns:p14="http://schemas.microsoft.com/office/powerpoint/2010/main" val="3478688262"/>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AlternateContent xmlns:mc="http://schemas.openxmlformats.org/markup-compatibility/2006" xmlns:a14="http://schemas.microsoft.com/office/drawing/2010/main">
        <mc:Choice Requires="a14">
          <p:sp>
            <p:nvSpPr>
              <p:cNvPr id="16" name="TextBox 15"/>
              <p:cNvSpPr txBox="1"/>
              <p:nvPr/>
            </p:nvSpPr>
            <p:spPr>
              <a:xfrm>
                <a:off x="4928393" y="1276350"/>
                <a:ext cx="3733800" cy="3693319"/>
              </a:xfrm>
              <a:prstGeom prst="rect">
                <a:avLst/>
              </a:prstGeom>
              <a:noFill/>
            </p:spPr>
            <p:txBody>
              <a:bodyPr wrap="square" rtlCol="0">
                <a:spAutoFit/>
              </a:bodyPr>
              <a:lstStyle/>
              <a:p>
                <a:r>
                  <a:rPr lang="en-US" dirty="0" smtClean="0"/>
                  <a:t>1. </a:t>
                </a:r>
                <a:r>
                  <a:rPr lang="en-US" dirty="0" err="1" smtClean="0"/>
                  <a:t>uC</a:t>
                </a:r>
                <a:r>
                  <a:rPr lang="en-US" dirty="0" smtClean="0"/>
                  <a:t> prompts ADC’s to convert data</a:t>
                </a:r>
              </a:p>
              <a:p>
                <a:r>
                  <a:rPr lang="en-US" dirty="0" smtClean="0"/>
                  <a:t>2. 4</a:t>
                </a:r>
                <a14:m>
                  <m:oMath xmlns="" xmlns:m="http://schemas.openxmlformats.org/officeDocument/2006/math">
                    <m:r>
                      <a:rPr lang="en-US" b="0" i="1" smtClean="0">
                        <a:latin typeface="Cambria Math" panose="02040503050406030204" pitchFamily="18" charset="0"/>
                      </a:rPr>
                      <m:t>𝜇</m:t>
                    </m:r>
                  </m:oMath>
                </a14:m>
                <a:r>
                  <a:rPr lang="en-US" dirty="0" smtClean="0"/>
                  <a:t>s wait for conversion</a:t>
                </a:r>
              </a:p>
              <a:p>
                <a:r>
                  <a:rPr lang="en-US" dirty="0" smtClean="0"/>
                  <a:t>3. Data retrieval requires 120 instruction cycles on parallel port, 1.7</a:t>
                </a:r>
                <a14:m>
                  <m:oMath xmlns="" xmlns:m="http://schemas.openxmlformats.org/officeDocument/2006/math">
                    <m:r>
                      <a:rPr lang="en-US" b="0" i="1" smtClean="0">
                        <a:latin typeface="Cambria Math" panose="02040503050406030204" pitchFamily="18" charset="0"/>
                      </a:rPr>
                      <m:t>𝜇</m:t>
                    </m:r>
                  </m:oMath>
                </a14:m>
                <a:r>
                  <a:rPr lang="en-US" dirty="0" smtClean="0"/>
                  <a:t>s</a:t>
                </a:r>
              </a:p>
              <a:p>
                <a:r>
                  <a:rPr lang="en-US" dirty="0" smtClean="0"/>
                  <a:t>4. Data parsing requires 3 instruction cycles per channel, 180 cycles, 2.6</a:t>
                </a:r>
                <a14:m>
                  <m:oMath xmlns=""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smtClean="0"/>
              </a:p>
              <a:p>
                <a:r>
                  <a:rPr lang="en-US" dirty="0" smtClean="0"/>
                  <a:t>5. Data to PC via UART at 17.5 Mbps, 11 bit words, 75 </a:t>
                </a:r>
                <a14:m>
                  <m:oMath xmlns=""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smtClean="0"/>
              </a:p>
              <a:p>
                <a:r>
                  <a:rPr lang="en-US" dirty="0" smtClean="0"/>
                  <a:t>6. Total ~ 84</a:t>
                </a:r>
                <a14:m>
                  <m:oMath xmlns="" xmlns:m="http://schemas.openxmlformats.org/officeDocument/2006/math">
                    <m:r>
                      <a:rPr lang="en-US" b="0" i="1" smtClean="0">
                        <a:latin typeface="Cambria Math" panose="02040503050406030204" pitchFamily="18" charset="0"/>
                      </a:rPr>
                      <m:t>𝜇</m:t>
                    </m:r>
                  </m:oMath>
                </a14:m>
                <a:r>
                  <a:rPr lang="en-US" dirty="0" smtClean="0"/>
                  <a:t>s </a:t>
                </a:r>
              </a:p>
              <a:p>
                <a:r>
                  <a:rPr lang="en-US" dirty="0" smtClean="0"/>
                  <a:t>7. 4KHz requires data sample every 0.25 </a:t>
                </a:r>
                <a:r>
                  <a:rPr lang="en-US" dirty="0" err="1" smtClean="0"/>
                  <a:t>ms</a:t>
                </a:r>
                <a:r>
                  <a:rPr lang="en-US" dirty="0" smtClean="0"/>
                  <a:t>, leaves 0.15ms margin</a:t>
                </a:r>
              </a:p>
              <a:p>
                <a:pPr marL="285750" indent="-285750">
                  <a:buFontTx/>
                  <a:buChar char="-"/>
                </a:pPr>
                <a:endParaRPr lang="en-US" dirty="0" smtClean="0"/>
              </a:p>
            </p:txBody>
          </p:sp>
        </mc:Choice>
        <mc:Fallback xmlns="">
          <p:sp>
            <p:nvSpPr>
              <p:cNvPr id="16" name="TextBox 15"/>
              <p:cNvSpPr txBox="1">
                <a:spLocks noRot="1" noChangeAspect="1" noMove="1" noResize="1" noEditPoints="1" noAdjustHandles="1" noChangeArrowheads="1" noChangeShapeType="1" noTextEdit="1"/>
              </p:cNvSpPr>
              <p:nvPr/>
            </p:nvSpPr>
            <p:spPr>
              <a:xfrm>
                <a:off x="4928393" y="1276350"/>
                <a:ext cx="3733800" cy="3693319"/>
              </a:xfrm>
              <a:prstGeom prst="rect">
                <a:avLst/>
              </a:prstGeom>
              <a:blipFill rotWithShape="0">
                <a:blip r:embed="rId9"/>
                <a:stretch>
                  <a:fillRect l="-1305" t="-825"/>
                </a:stretch>
              </a:blipFill>
            </p:spPr>
            <p:txBody>
              <a:bodyPr/>
              <a:lstStyle/>
              <a:p>
                <a:r>
                  <a:rPr lang="en-US">
                    <a:noFill/>
                  </a:rPr>
                  <a:t> </a:t>
                </a:r>
              </a:p>
            </p:txBody>
          </p:sp>
        </mc:Fallback>
      </mc:AlternateContent>
    </p:spTree>
    <p:extLst>
      <p:ext uri="{BB962C8B-B14F-4D97-AF65-F5344CB8AC3E}">
        <p14:creationId xmlns:p14="http://schemas.microsoft.com/office/powerpoint/2010/main" val="3097799499"/>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smtClean="0">
                <a:solidFill>
                  <a:schemeClr val="bg2">
                    <a:lumMod val="25000"/>
                  </a:schemeClr>
                </a:solidFill>
              </a:rPr>
              <a:t>Description</a:t>
            </a:r>
            <a:endParaRPr lang="en-US" dirty="0">
              <a:solidFill>
                <a:schemeClr val="bg2">
                  <a:lumMod val="25000"/>
                </a:schemeClr>
              </a:solidFill>
            </a:endParaRPr>
          </a:p>
        </p:txBody>
      </p:sp>
      <p:sp>
        <p:nvSpPr>
          <p:cNvPr id="7" name="Content Placeholder 6"/>
          <p:cNvSpPr>
            <a:spLocks noGrp="1"/>
          </p:cNvSpPr>
          <p:nvPr>
            <p:ph sz="half" idx="2"/>
          </p:nvPr>
        </p:nvSpPr>
        <p:spPr/>
        <p:txBody>
          <a:bodyPr/>
          <a:lstStyle/>
          <a:p>
            <a:pPr>
              <a:buFont typeface="Wingdings" panose="05000000000000000000" pitchFamily="2" charset="2"/>
              <a:buChar char="§"/>
            </a:pPr>
            <a:r>
              <a:rPr lang="en-US" dirty="0" smtClean="0">
                <a:solidFill>
                  <a:schemeClr val="bg2">
                    <a:lumMod val="25000"/>
                  </a:schemeClr>
                </a:solidFill>
              </a:rPr>
              <a:t>Run from GUI button “Start.”</a:t>
            </a:r>
          </a:p>
          <a:p>
            <a:pPr>
              <a:buFont typeface="Wingdings" panose="05000000000000000000" pitchFamily="2" charset="2"/>
              <a:buChar char="§"/>
            </a:pPr>
            <a:r>
              <a:rPr lang="en-US" dirty="0" smtClean="0">
                <a:solidFill>
                  <a:schemeClr val="bg2">
                    <a:lumMod val="25000"/>
                  </a:schemeClr>
                </a:solidFill>
              </a:rPr>
              <a:t>Created using libraries:</a:t>
            </a:r>
          </a:p>
          <a:p>
            <a:pPr lvl="1">
              <a:buFont typeface="Wingdings" panose="05000000000000000000" pitchFamily="2" charset="2"/>
              <a:buChar char="§"/>
            </a:pPr>
            <a:r>
              <a:rPr lang="en-US" dirty="0" err="1" smtClean="0">
                <a:solidFill>
                  <a:schemeClr val="bg2">
                    <a:lumMod val="25000"/>
                  </a:schemeClr>
                </a:solidFill>
              </a:rPr>
              <a:t>pyserial</a:t>
            </a:r>
            <a:endParaRPr lang="en-US" dirty="0" smtClean="0">
              <a:solidFill>
                <a:schemeClr val="bg2">
                  <a:lumMod val="25000"/>
                </a:schemeClr>
              </a:solidFill>
            </a:endParaRPr>
          </a:p>
          <a:p>
            <a:pPr lvl="1">
              <a:buFont typeface="Wingdings" panose="05000000000000000000" pitchFamily="2" charset="2"/>
              <a:buChar char="§"/>
            </a:pPr>
            <a:r>
              <a:rPr lang="en-US" dirty="0" err="1" smtClean="0">
                <a:solidFill>
                  <a:schemeClr val="bg2">
                    <a:lumMod val="25000"/>
                  </a:schemeClr>
                </a:solidFill>
              </a:rPr>
              <a:t>matplotlib</a:t>
            </a:r>
            <a:endParaRPr lang="en-US" dirty="0" smtClean="0">
              <a:solidFill>
                <a:schemeClr val="bg2">
                  <a:lumMod val="25000"/>
                </a:schemeClr>
              </a:solidFill>
            </a:endParaRPr>
          </a:p>
          <a:p>
            <a:pPr lvl="1">
              <a:buFont typeface="Wingdings" panose="05000000000000000000" pitchFamily="2" charset="2"/>
              <a:buChar char="§"/>
            </a:pPr>
            <a:r>
              <a:rPr lang="en-US" dirty="0" err="1" smtClean="0">
                <a:solidFill>
                  <a:schemeClr val="bg2">
                    <a:lumMod val="25000"/>
                  </a:schemeClr>
                </a:solidFill>
              </a:rPr>
              <a:t>numpy</a:t>
            </a:r>
            <a:endParaRPr lang="en-US" dirty="0" smtClean="0">
              <a:solidFill>
                <a:schemeClr val="bg2">
                  <a:lumMod val="25000"/>
                </a:schemeClr>
              </a:solidFill>
            </a:endParaRPr>
          </a:p>
          <a:p>
            <a:pPr>
              <a:buFont typeface="Wingdings" panose="05000000000000000000" pitchFamily="2" charset="2"/>
              <a:buChar char="§"/>
            </a:pPr>
            <a:r>
              <a:rPr lang="en-US" dirty="0" smtClean="0">
                <a:solidFill>
                  <a:schemeClr val="bg2">
                    <a:lumMod val="25000"/>
                  </a:schemeClr>
                </a:solidFill>
              </a:rPr>
              <a:t>Chirp </a:t>
            </a:r>
            <a:r>
              <a:rPr lang="el-GR" dirty="0" smtClean="0">
                <a:solidFill>
                  <a:schemeClr val="bg2">
                    <a:lumMod val="25000"/>
                  </a:schemeClr>
                </a:solidFill>
                <a:cs typeface="Times New Roman"/>
              </a:rPr>
              <a:t>μ</a:t>
            </a:r>
            <a:r>
              <a:rPr lang="en-US" dirty="0" smtClean="0">
                <a:solidFill>
                  <a:schemeClr val="bg2">
                    <a:lumMod val="25000"/>
                  </a:schemeClr>
                </a:solidFill>
                <a:cs typeface="Times New Roman"/>
              </a:rPr>
              <a:t>C to gather data</a:t>
            </a:r>
            <a:endParaRPr lang="en-US" dirty="0">
              <a:solidFill>
                <a:schemeClr val="bg2">
                  <a:lumMod val="25000"/>
                </a:schemeClr>
              </a:solidFill>
            </a:endParaRPr>
          </a:p>
          <a:p>
            <a:pPr>
              <a:buFont typeface="Wingdings" panose="05000000000000000000" pitchFamily="2" charset="2"/>
              <a:buChar char="§"/>
            </a:pPr>
            <a:endParaRPr lang="en-US" dirty="0" smtClean="0">
              <a:solidFill>
                <a:schemeClr val="bg2">
                  <a:lumMod val="25000"/>
                </a:schemeClr>
              </a:solidFill>
            </a:endParaRPr>
          </a:p>
        </p:txBody>
      </p:sp>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RUN TEST: </a:t>
            </a:r>
            <a:endParaRPr lang="en-US" b="1" dirty="0">
              <a:solidFill>
                <a:schemeClr val="bg2">
                  <a:lumMod val="25000"/>
                </a:schemeClr>
              </a:solidFill>
            </a:endParaRPr>
          </a:p>
        </p:txBody>
      </p:sp>
      <p:grpSp>
        <p:nvGrpSpPr>
          <p:cNvPr id="22" name="Group 21"/>
          <p:cNvGrpSpPr/>
          <p:nvPr/>
        </p:nvGrpSpPr>
        <p:grpSpPr>
          <a:xfrm>
            <a:off x="4006483" y="971550"/>
            <a:ext cx="4896613" cy="3099962"/>
            <a:chOff x="3866386" y="1440418"/>
            <a:chExt cx="4896613" cy="3099962"/>
          </a:xfrm>
        </p:grpSpPr>
        <p:cxnSp>
          <p:nvCxnSpPr>
            <p:cNvPr id="32" name="Straight Arrow Connector 31"/>
            <p:cNvCxnSpPr>
              <a:stCxn id="20" idx="2"/>
            </p:cNvCxnSpPr>
            <p:nvPr/>
          </p:nvCxnSpPr>
          <p:spPr>
            <a:xfrm>
              <a:off x="4572356" y="3226733"/>
              <a:ext cx="0" cy="21548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21" name="Group 20"/>
            <p:cNvGrpSpPr/>
            <p:nvPr/>
          </p:nvGrpSpPr>
          <p:grpSpPr>
            <a:xfrm>
              <a:off x="3866386" y="1440418"/>
              <a:ext cx="4896613" cy="3099962"/>
              <a:chOff x="3866386" y="1440418"/>
              <a:chExt cx="4896613" cy="3099962"/>
            </a:xfrm>
          </p:grpSpPr>
          <p:sp>
            <p:nvSpPr>
              <p:cNvPr id="40" name="Rounded Rectangle 39"/>
              <p:cNvSpPr/>
              <p:nvPr/>
            </p:nvSpPr>
            <p:spPr>
              <a:xfrm>
                <a:off x="4037072" y="3442333"/>
                <a:ext cx="2554228" cy="424817"/>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Run FFT on nth data pull</a:t>
                </a:r>
              </a:p>
            </p:txBody>
          </p:sp>
          <p:grpSp>
            <p:nvGrpSpPr>
              <p:cNvPr id="16" name="Group 15"/>
              <p:cNvGrpSpPr/>
              <p:nvPr/>
            </p:nvGrpSpPr>
            <p:grpSpPr>
              <a:xfrm>
                <a:off x="3866386" y="1440418"/>
                <a:ext cx="4896613" cy="3099962"/>
                <a:chOff x="3866386" y="1440418"/>
                <a:chExt cx="4896613" cy="3099962"/>
              </a:xfrm>
            </p:grpSpPr>
            <p:sp>
              <p:nvSpPr>
                <p:cNvPr id="20" name="Rounded Rectangle 19"/>
                <p:cNvSpPr/>
                <p:nvPr/>
              </p:nvSpPr>
              <p:spPr>
                <a:xfrm>
                  <a:off x="4024149" y="2432219"/>
                  <a:ext cx="1096414" cy="794514"/>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Display alert window</a:t>
                  </a:r>
                </a:p>
              </p:txBody>
            </p:sp>
            <p:sp>
              <p:nvSpPr>
                <p:cNvPr id="44" name="Rounded Rectangle 43"/>
                <p:cNvSpPr/>
                <p:nvPr/>
              </p:nvSpPr>
              <p:spPr>
                <a:xfrm>
                  <a:off x="3866386" y="4115563"/>
                  <a:ext cx="2895600" cy="424817"/>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Plot Power Spectral Density</a:t>
                  </a:r>
                </a:p>
              </p:txBody>
            </p:sp>
            <p:grpSp>
              <p:nvGrpSpPr>
                <p:cNvPr id="8" name="Group 7"/>
                <p:cNvGrpSpPr/>
                <p:nvPr/>
              </p:nvGrpSpPr>
              <p:grpSpPr>
                <a:xfrm>
                  <a:off x="4037072" y="1440418"/>
                  <a:ext cx="4078228" cy="2887554"/>
                  <a:chOff x="4037072" y="1440418"/>
                  <a:chExt cx="4078228" cy="2887554"/>
                </a:xfrm>
              </p:grpSpPr>
              <p:cxnSp>
                <p:nvCxnSpPr>
                  <p:cNvPr id="4" name="Straight Arrow Connector 3"/>
                  <p:cNvCxnSpPr>
                    <a:endCxn id="2" idx="1"/>
                  </p:cNvCxnSpPr>
                  <p:nvPr/>
                </p:nvCxnSpPr>
                <p:spPr>
                  <a:xfrm>
                    <a:off x="4329861" y="1809750"/>
                    <a:ext cx="2490039"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 name="TextBox 4"/>
                  <p:cNvSpPr txBox="1"/>
                  <p:nvPr/>
                </p:nvSpPr>
                <p:spPr>
                  <a:xfrm>
                    <a:off x="4037072" y="1440418"/>
                    <a:ext cx="2500685" cy="369332"/>
                  </a:xfrm>
                  <a:prstGeom prst="rect">
                    <a:avLst/>
                  </a:prstGeom>
                  <a:noFill/>
                </p:spPr>
                <p:txBody>
                  <a:bodyPr wrap="none" rtlCol="0">
                    <a:spAutoFit/>
                  </a:bodyPr>
                  <a:lstStyle/>
                  <a:p>
                    <a:r>
                      <a:rPr lang="en-US" dirty="0" smtClean="0"/>
                      <a:t>User selects Start Button</a:t>
                    </a:r>
                  </a:p>
                </p:txBody>
              </p:sp>
              <p:grpSp>
                <p:nvGrpSpPr>
                  <p:cNvPr id="3" name="Group 2"/>
                  <p:cNvGrpSpPr/>
                  <p:nvPr/>
                </p:nvGrpSpPr>
                <p:grpSpPr>
                  <a:xfrm>
                    <a:off x="5120563" y="1504950"/>
                    <a:ext cx="2994737" cy="2823022"/>
                    <a:chOff x="5120563" y="1504950"/>
                    <a:chExt cx="2994737" cy="2823022"/>
                  </a:xfrm>
                </p:grpSpPr>
                <p:sp>
                  <p:nvSpPr>
                    <p:cNvPr id="2" name="Rounded Rectangle 1"/>
                    <p:cNvSpPr/>
                    <p:nvPr/>
                  </p:nvSpPr>
                  <p:spPr>
                    <a:xfrm>
                      <a:off x="6819900" y="1504950"/>
                      <a:ext cx="1295400" cy="609600"/>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Chirp </a:t>
                      </a:r>
                      <a:r>
                        <a:rPr lang="el-GR" dirty="0" smtClean="0">
                          <a:cs typeface="Times New Roman"/>
                        </a:rPr>
                        <a:t>μ</a:t>
                      </a:r>
                      <a:r>
                        <a:rPr lang="en-US" dirty="0" smtClean="0">
                          <a:cs typeface="Times New Roman"/>
                        </a:rPr>
                        <a:t>C</a:t>
                      </a:r>
                      <a:endParaRPr lang="en-US" dirty="0"/>
                    </a:p>
                  </p:txBody>
                </p:sp>
                <p:sp>
                  <p:nvSpPr>
                    <p:cNvPr id="13" name="Rounded Rectangle 12"/>
                    <p:cNvSpPr/>
                    <p:nvPr/>
                  </p:nvSpPr>
                  <p:spPr>
                    <a:xfrm>
                      <a:off x="6819900" y="2401401"/>
                      <a:ext cx="1295400" cy="856149"/>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Gather Data from Serial Port</a:t>
                      </a:r>
                      <a:endParaRPr lang="en-US" dirty="0"/>
                    </a:p>
                  </p:txBody>
                </p:sp>
                <p:sp>
                  <p:nvSpPr>
                    <p:cNvPr id="15" name="Rounded Rectangle 14"/>
                    <p:cNvSpPr/>
                    <p:nvPr/>
                  </p:nvSpPr>
                  <p:spPr>
                    <a:xfrm>
                      <a:off x="5638800" y="2539237"/>
                      <a:ext cx="952500" cy="580475"/>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Check limits</a:t>
                      </a:r>
                    </a:p>
                  </p:txBody>
                </p:sp>
                <p:cxnSp>
                  <p:nvCxnSpPr>
                    <p:cNvPr id="17" name="Straight Arrow Connector 16"/>
                    <p:cNvCxnSpPr>
                      <a:stCxn id="2" idx="2"/>
                      <a:endCxn id="13" idx="0"/>
                    </p:cNvCxnSpPr>
                    <p:nvPr/>
                  </p:nvCxnSpPr>
                  <p:spPr>
                    <a:xfrm>
                      <a:off x="7467600" y="2114550"/>
                      <a:ext cx="0" cy="28685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9" name="Straight Arrow Connector 18"/>
                    <p:cNvCxnSpPr>
                      <a:stCxn id="13" idx="1"/>
                      <a:endCxn id="15" idx="3"/>
                    </p:cNvCxnSpPr>
                    <p:nvPr/>
                  </p:nvCxnSpPr>
                  <p:spPr>
                    <a:xfrm flipH="1" flipV="1">
                      <a:off x="6591300" y="2829475"/>
                      <a:ext cx="228600"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15" idx="1"/>
                      <a:endCxn id="20" idx="3"/>
                    </p:cNvCxnSpPr>
                    <p:nvPr/>
                  </p:nvCxnSpPr>
                  <p:spPr>
                    <a:xfrm flipH="1">
                      <a:off x="5120563" y="2829475"/>
                      <a:ext cx="518237"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6" name="TextBox 25"/>
                    <p:cNvSpPr txBox="1"/>
                    <p:nvPr/>
                  </p:nvSpPr>
                  <p:spPr>
                    <a:xfrm>
                      <a:off x="5139777" y="2448176"/>
                      <a:ext cx="542136" cy="369332"/>
                    </a:xfrm>
                    <a:prstGeom prst="rect">
                      <a:avLst/>
                    </a:prstGeom>
                    <a:noFill/>
                  </p:spPr>
                  <p:txBody>
                    <a:bodyPr wrap="none" rtlCol="0">
                      <a:spAutoFit/>
                    </a:bodyPr>
                    <a:lstStyle/>
                    <a:p>
                      <a:r>
                        <a:rPr lang="en-US" dirty="0" smtClean="0"/>
                        <a:t>Bad</a:t>
                      </a:r>
                      <a:endParaRPr lang="en-US" dirty="0"/>
                    </a:p>
                  </p:txBody>
                </p:sp>
                <p:cxnSp>
                  <p:nvCxnSpPr>
                    <p:cNvPr id="33" name="Straight Arrow Connector 32"/>
                    <p:cNvCxnSpPr>
                      <a:stCxn id="40" idx="2"/>
                      <a:endCxn id="44" idx="0"/>
                    </p:cNvCxnSpPr>
                    <p:nvPr/>
                  </p:nvCxnSpPr>
                  <p:spPr>
                    <a:xfrm>
                      <a:off x="5314186" y="3867150"/>
                      <a:ext cx="0" cy="24841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4" name="Straight Arrow Connector 33"/>
                    <p:cNvCxnSpPr>
                      <a:stCxn id="15" idx="2"/>
                    </p:cNvCxnSpPr>
                    <p:nvPr/>
                  </p:nvCxnSpPr>
                  <p:spPr>
                    <a:xfrm>
                      <a:off x="6115050" y="3119712"/>
                      <a:ext cx="0" cy="32250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7" name="TextBox 36"/>
                    <p:cNvSpPr txBox="1"/>
                    <p:nvPr/>
                  </p:nvSpPr>
                  <p:spPr>
                    <a:xfrm>
                      <a:off x="5388799" y="3072884"/>
                      <a:ext cx="696024" cy="369332"/>
                    </a:xfrm>
                    <a:prstGeom prst="rect">
                      <a:avLst/>
                    </a:prstGeom>
                    <a:noFill/>
                  </p:spPr>
                  <p:txBody>
                    <a:bodyPr wrap="none" rtlCol="0">
                      <a:spAutoFit/>
                    </a:bodyPr>
                    <a:lstStyle/>
                    <a:p>
                      <a:r>
                        <a:rPr lang="en-US" dirty="0" smtClean="0"/>
                        <a:t>Good</a:t>
                      </a:r>
                      <a:endParaRPr lang="en-US" dirty="0"/>
                    </a:p>
                  </p:txBody>
                </p:sp>
                <p:cxnSp>
                  <p:nvCxnSpPr>
                    <p:cNvPr id="50" name="Straight Arrow Connector 49"/>
                    <p:cNvCxnSpPr>
                      <a:endCxn id="13" idx="2"/>
                    </p:cNvCxnSpPr>
                    <p:nvPr/>
                  </p:nvCxnSpPr>
                  <p:spPr>
                    <a:xfrm flipV="1">
                      <a:off x="7467600" y="3257550"/>
                      <a:ext cx="0" cy="107042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4" name="Straight Connector 53"/>
                    <p:cNvCxnSpPr>
                      <a:endCxn id="44" idx="3"/>
                    </p:cNvCxnSpPr>
                    <p:nvPr/>
                  </p:nvCxnSpPr>
                  <p:spPr>
                    <a:xfrm flipH="1">
                      <a:off x="6761986" y="4327971"/>
                      <a:ext cx="705614" cy="1"/>
                    </a:xfrm>
                    <a:prstGeom prst="line">
                      <a:avLst/>
                    </a:prstGeom>
                  </p:spPr>
                  <p:style>
                    <a:lnRef idx="2">
                      <a:schemeClr val="dk1"/>
                    </a:lnRef>
                    <a:fillRef idx="0">
                      <a:schemeClr val="dk1"/>
                    </a:fillRef>
                    <a:effectRef idx="1">
                      <a:schemeClr val="dk1"/>
                    </a:effectRef>
                    <a:fontRef idx="minor">
                      <a:schemeClr val="tx1"/>
                    </a:fontRef>
                  </p:style>
                </p:cxnSp>
              </p:grpSp>
            </p:grpSp>
            <p:sp>
              <p:nvSpPr>
                <p:cNvPr id="57" name="TextBox 56"/>
                <p:cNvSpPr txBox="1"/>
                <p:nvPr/>
              </p:nvSpPr>
              <p:spPr>
                <a:xfrm>
                  <a:off x="7467600" y="3395999"/>
                  <a:ext cx="1295399" cy="923330"/>
                </a:xfrm>
                <a:prstGeom prst="rect">
                  <a:avLst/>
                </a:prstGeom>
                <a:noFill/>
              </p:spPr>
              <p:txBody>
                <a:bodyPr wrap="square" rtlCol="0">
                  <a:spAutoFit/>
                </a:bodyPr>
                <a:lstStyle/>
                <a:p>
                  <a:r>
                    <a:rPr lang="en-US" dirty="0" smtClean="0"/>
                    <a:t>Repeat until stop command</a:t>
                  </a:r>
                  <a:endParaRPr lang="en-US" dirty="0"/>
                </a:p>
              </p:txBody>
            </p:sp>
          </p:grpSp>
        </p:grpSp>
      </p:grpSp>
      <p:graphicFrame>
        <p:nvGraphicFramePr>
          <p:cNvPr id="29" name="Content Placeholder 5"/>
          <p:cNvGraphicFramePr>
            <a:graphicFrameLocks/>
          </p:cNvGraphicFramePr>
          <p:nvPr>
            <p:extLst>
              <p:ext uri="{D42A27DB-BD31-4B8C-83A1-F6EECF244321}">
                <p14:modId xmlns:p14="http://schemas.microsoft.com/office/powerpoint/2010/main" val="3011525384"/>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2457272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2752726"/>
            <a:ext cx="7772400" cy="2390774"/>
          </a:xfrm>
        </p:spPr>
        <p:txBody>
          <a:bodyPr>
            <a:noAutofit/>
          </a:bodyPr>
          <a:lstStyle/>
          <a:p>
            <a:r>
              <a:rPr lang="en-US" sz="8000" dirty="0" smtClean="0">
                <a:solidFill>
                  <a:schemeClr val="bg2">
                    <a:lumMod val="25000"/>
                  </a:schemeClr>
                </a:solidFill>
              </a:rPr>
              <a:t>Structure Feasibility</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371770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smtClean="0">
                <a:solidFill>
                  <a:schemeClr val="bg2">
                    <a:lumMod val="25000"/>
                  </a:schemeClr>
                </a:solidFill>
              </a:rPr>
              <a:t>Description</a:t>
            </a:r>
            <a:endParaRPr lang="en-US" dirty="0">
              <a:solidFill>
                <a:schemeClr val="bg2">
                  <a:lumMod val="25000"/>
                </a:schemeClr>
              </a:solidFill>
            </a:endParaRPr>
          </a:p>
        </p:txBody>
      </p:sp>
      <p:sp>
        <p:nvSpPr>
          <p:cNvPr id="7" name="Content Placeholder 6"/>
          <p:cNvSpPr>
            <a:spLocks noGrp="1"/>
          </p:cNvSpPr>
          <p:nvPr>
            <p:ph sz="half" idx="2"/>
          </p:nvPr>
        </p:nvSpPr>
        <p:spPr/>
        <p:txBody>
          <a:bodyPr>
            <a:normAutofit lnSpcReduction="10000"/>
          </a:bodyPr>
          <a:lstStyle/>
          <a:p>
            <a:pPr>
              <a:buFont typeface="Wingdings" panose="05000000000000000000" pitchFamily="2" charset="2"/>
              <a:buChar char="§"/>
            </a:pPr>
            <a:r>
              <a:rPr lang="en-US" dirty="0" smtClean="0">
                <a:solidFill>
                  <a:schemeClr val="bg2">
                    <a:lumMod val="25000"/>
                  </a:schemeClr>
                </a:solidFill>
              </a:rPr>
              <a:t>Run from GUI button “Stop.”</a:t>
            </a:r>
          </a:p>
          <a:p>
            <a:pPr>
              <a:buFont typeface="Wingdings" panose="05000000000000000000" pitchFamily="2" charset="2"/>
              <a:buChar char="§"/>
            </a:pPr>
            <a:r>
              <a:rPr lang="en-US" dirty="0" smtClean="0">
                <a:solidFill>
                  <a:schemeClr val="bg2">
                    <a:lumMod val="25000"/>
                  </a:schemeClr>
                </a:solidFill>
              </a:rPr>
              <a:t>Created using libraries:</a:t>
            </a:r>
          </a:p>
          <a:p>
            <a:pPr lvl="1">
              <a:buFont typeface="Wingdings" panose="05000000000000000000" pitchFamily="2" charset="2"/>
              <a:buChar char="§"/>
            </a:pPr>
            <a:r>
              <a:rPr lang="en-US" dirty="0" err="1" smtClean="0">
                <a:solidFill>
                  <a:schemeClr val="bg2">
                    <a:lumMod val="25000"/>
                  </a:schemeClr>
                </a:solidFill>
              </a:rPr>
              <a:t>pyserial</a:t>
            </a:r>
            <a:endParaRPr lang="en-US" dirty="0" smtClean="0">
              <a:solidFill>
                <a:schemeClr val="bg2">
                  <a:lumMod val="25000"/>
                </a:schemeClr>
              </a:solidFill>
            </a:endParaRPr>
          </a:p>
          <a:p>
            <a:pPr lvl="1">
              <a:buFont typeface="Wingdings" panose="05000000000000000000" pitchFamily="2" charset="2"/>
              <a:buChar char="§"/>
            </a:pPr>
            <a:r>
              <a:rPr lang="en-US" dirty="0" err="1" smtClean="0">
                <a:solidFill>
                  <a:schemeClr val="bg2">
                    <a:lumMod val="25000"/>
                  </a:schemeClr>
                </a:solidFill>
              </a:rPr>
              <a:t>matplotlib</a:t>
            </a:r>
            <a:endParaRPr lang="en-US" dirty="0" smtClean="0">
              <a:solidFill>
                <a:schemeClr val="bg2">
                  <a:lumMod val="25000"/>
                </a:schemeClr>
              </a:solidFill>
            </a:endParaRPr>
          </a:p>
          <a:p>
            <a:pPr lvl="1">
              <a:buFont typeface="Wingdings" panose="05000000000000000000" pitchFamily="2" charset="2"/>
              <a:buChar char="§"/>
            </a:pPr>
            <a:r>
              <a:rPr lang="en-US" dirty="0" err="1" smtClean="0">
                <a:solidFill>
                  <a:schemeClr val="bg2">
                    <a:lumMod val="25000"/>
                  </a:schemeClr>
                </a:solidFill>
              </a:rPr>
              <a:t>numpy</a:t>
            </a:r>
            <a:endParaRPr lang="en-US" dirty="0" smtClean="0">
              <a:solidFill>
                <a:schemeClr val="bg2">
                  <a:lumMod val="25000"/>
                </a:schemeClr>
              </a:solidFill>
            </a:endParaRPr>
          </a:p>
          <a:p>
            <a:pPr lvl="1">
              <a:buFont typeface="Wingdings" panose="05000000000000000000" pitchFamily="2" charset="2"/>
              <a:buChar char="§"/>
            </a:pPr>
            <a:r>
              <a:rPr lang="en-US" dirty="0" err="1" smtClean="0">
                <a:solidFill>
                  <a:schemeClr val="bg2">
                    <a:lumMod val="25000"/>
                  </a:schemeClr>
                </a:solidFill>
              </a:rPr>
              <a:t>xlsxwriter</a:t>
            </a:r>
            <a:endParaRPr lang="en-US" dirty="0" smtClean="0">
              <a:solidFill>
                <a:schemeClr val="bg2">
                  <a:lumMod val="25000"/>
                </a:schemeClr>
              </a:solidFill>
            </a:endParaRPr>
          </a:p>
          <a:p>
            <a:pPr>
              <a:buFont typeface="Wingdings" panose="05000000000000000000" pitchFamily="2" charset="2"/>
              <a:buChar char="§"/>
            </a:pPr>
            <a:r>
              <a:rPr lang="en-US" dirty="0" smtClean="0">
                <a:solidFill>
                  <a:schemeClr val="bg2">
                    <a:lumMod val="25000"/>
                  </a:schemeClr>
                </a:solidFill>
              </a:rPr>
              <a:t>Chirp </a:t>
            </a:r>
            <a:r>
              <a:rPr lang="el-GR" dirty="0" smtClean="0">
                <a:solidFill>
                  <a:schemeClr val="bg2">
                    <a:lumMod val="25000"/>
                  </a:schemeClr>
                </a:solidFill>
                <a:cs typeface="Times New Roman"/>
              </a:rPr>
              <a:t>μ</a:t>
            </a:r>
            <a:r>
              <a:rPr lang="en-US" dirty="0" smtClean="0">
                <a:solidFill>
                  <a:schemeClr val="bg2">
                    <a:lumMod val="25000"/>
                  </a:schemeClr>
                </a:solidFill>
                <a:cs typeface="Times New Roman"/>
              </a:rPr>
              <a:t>C to standby</a:t>
            </a:r>
            <a:endParaRPr lang="en-US" dirty="0" smtClean="0">
              <a:solidFill>
                <a:schemeClr val="bg2">
                  <a:lumMod val="25000"/>
                </a:schemeClr>
              </a:solidFill>
            </a:endParaRPr>
          </a:p>
          <a:p>
            <a:pPr lvl="1">
              <a:buFont typeface="Wingdings" panose="05000000000000000000" pitchFamily="2" charset="2"/>
              <a:buChar char="§"/>
            </a:pPr>
            <a:endParaRPr lang="en-US" dirty="0">
              <a:solidFill>
                <a:schemeClr val="bg2">
                  <a:lumMod val="25000"/>
                </a:schemeClr>
              </a:solidFill>
            </a:endParaRPr>
          </a:p>
          <a:p>
            <a:pPr>
              <a:buFont typeface="Wingdings" panose="05000000000000000000" pitchFamily="2" charset="2"/>
              <a:buChar char="§"/>
            </a:pPr>
            <a:endParaRPr lang="en-US" dirty="0" smtClean="0">
              <a:solidFill>
                <a:schemeClr val="bg2">
                  <a:lumMod val="25000"/>
                </a:schemeClr>
              </a:solidFill>
            </a:endParaRPr>
          </a:p>
        </p:txBody>
      </p:sp>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STOP TEST:</a:t>
            </a:r>
            <a:endParaRPr lang="en-US" b="1" dirty="0">
              <a:solidFill>
                <a:schemeClr val="bg2">
                  <a:lumMod val="25000"/>
                </a:schemeClr>
              </a:solidFill>
            </a:endParaRPr>
          </a:p>
        </p:txBody>
      </p:sp>
      <p:sp>
        <p:nvSpPr>
          <p:cNvPr id="2" name="Rounded Rectangle 1"/>
          <p:cNvSpPr/>
          <p:nvPr/>
        </p:nvSpPr>
        <p:spPr>
          <a:xfrm>
            <a:off x="6819900" y="1504950"/>
            <a:ext cx="1295400" cy="609600"/>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Chirp </a:t>
            </a:r>
            <a:r>
              <a:rPr lang="el-GR" dirty="0" smtClean="0">
                <a:latin typeface="Times New Roman"/>
                <a:cs typeface="Times New Roman"/>
              </a:rPr>
              <a:t>μ</a:t>
            </a:r>
            <a:r>
              <a:rPr lang="en-US" dirty="0" smtClean="0">
                <a:latin typeface="Times New Roman"/>
                <a:cs typeface="Times New Roman"/>
              </a:rPr>
              <a:t>C</a:t>
            </a:r>
            <a:endParaRPr lang="en-US" dirty="0"/>
          </a:p>
        </p:txBody>
      </p:sp>
      <p:sp>
        <p:nvSpPr>
          <p:cNvPr id="13" name="Rounded Rectangle 12"/>
          <p:cNvSpPr/>
          <p:nvPr/>
        </p:nvSpPr>
        <p:spPr>
          <a:xfrm>
            <a:off x="6729956" y="2370584"/>
            <a:ext cx="1475288" cy="856149"/>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Prompt user to save report</a:t>
            </a:r>
            <a:endParaRPr lang="en-US" dirty="0"/>
          </a:p>
        </p:txBody>
      </p:sp>
      <p:sp>
        <p:nvSpPr>
          <p:cNvPr id="15" name="Rounded Rectangle 14"/>
          <p:cNvSpPr/>
          <p:nvPr/>
        </p:nvSpPr>
        <p:spPr>
          <a:xfrm>
            <a:off x="5345674" y="2272680"/>
            <a:ext cx="952500" cy="1049136"/>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Save raw data to csv</a:t>
            </a:r>
          </a:p>
        </p:txBody>
      </p:sp>
      <p:cxnSp>
        <p:nvCxnSpPr>
          <p:cNvPr id="4" name="Straight Arrow Connector 3"/>
          <p:cNvCxnSpPr>
            <a:endCxn id="2" idx="1"/>
          </p:cNvCxnSpPr>
          <p:nvPr/>
        </p:nvCxnSpPr>
        <p:spPr>
          <a:xfrm>
            <a:off x="4329861" y="1809750"/>
            <a:ext cx="2490039"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a:stCxn id="2" idx="2"/>
            <a:endCxn id="13" idx="0"/>
          </p:cNvCxnSpPr>
          <p:nvPr/>
        </p:nvCxnSpPr>
        <p:spPr>
          <a:xfrm>
            <a:off x="7467600" y="2114550"/>
            <a:ext cx="0" cy="25603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9" name="Straight Arrow Connector 18"/>
          <p:cNvCxnSpPr>
            <a:stCxn id="13" idx="1"/>
            <a:endCxn id="15" idx="3"/>
          </p:cNvCxnSpPr>
          <p:nvPr/>
        </p:nvCxnSpPr>
        <p:spPr>
          <a:xfrm flipH="1" flipV="1">
            <a:off x="6298174" y="2797248"/>
            <a:ext cx="431782" cy="141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 name="TextBox 4"/>
          <p:cNvSpPr txBox="1"/>
          <p:nvPr/>
        </p:nvSpPr>
        <p:spPr>
          <a:xfrm>
            <a:off x="4037072" y="1440418"/>
            <a:ext cx="2477217" cy="369332"/>
          </a:xfrm>
          <a:prstGeom prst="rect">
            <a:avLst/>
          </a:prstGeom>
          <a:noFill/>
        </p:spPr>
        <p:txBody>
          <a:bodyPr wrap="none" rtlCol="0">
            <a:spAutoFit/>
          </a:bodyPr>
          <a:lstStyle/>
          <a:p>
            <a:r>
              <a:rPr lang="en-US" dirty="0" smtClean="0"/>
              <a:t>User selects Stop Button</a:t>
            </a:r>
          </a:p>
        </p:txBody>
      </p:sp>
      <p:cxnSp>
        <p:nvCxnSpPr>
          <p:cNvPr id="18" name="Straight Arrow Connector 17"/>
          <p:cNvCxnSpPr>
            <a:stCxn id="15" idx="1"/>
            <a:endCxn id="20" idx="3"/>
          </p:cNvCxnSpPr>
          <p:nvPr/>
        </p:nvCxnSpPr>
        <p:spPr>
          <a:xfrm flipH="1">
            <a:off x="5111871" y="2797248"/>
            <a:ext cx="233803" cy="207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0" name="Rounded Rectangle 19"/>
          <p:cNvSpPr/>
          <p:nvPr/>
        </p:nvSpPr>
        <p:spPr>
          <a:xfrm>
            <a:off x="4015457" y="1999203"/>
            <a:ext cx="1096414" cy="1600238"/>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Output plots and raw data to an excel file</a:t>
            </a:r>
          </a:p>
        </p:txBody>
      </p:sp>
      <p:sp>
        <p:nvSpPr>
          <p:cNvPr id="26" name="TextBox 25"/>
          <p:cNvSpPr txBox="1"/>
          <p:nvPr/>
        </p:nvSpPr>
        <p:spPr>
          <a:xfrm>
            <a:off x="6308546" y="2427916"/>
            <a:ext cx="491225" cy="369332"/>
          </a:xfrm>
          <a:prstGeom prst="rect">
            <a:avLst/>
          </a:prstGeom>
          <a:noFill/>
        </p:spPr>
        <p:txBody>
          <a:bodyPr wrap="none" rtlCol="0">
            <a:spAutoFit/>
          </a:bodyPr>
          <a:lstStyle/>
          <a:p>
            <a:r>
              <a:rPr lang="en-US" dirty="0" smtClean="0"/>
              <a:t>yes</a:t>
            </a:r>
            <a:endParaRPr lang="en-US" dirty="0"/>
          </a:p>
        </p:txBody>
      </p:sp>
      <p:cxnSp>
        <p:nvCxnSpPr>
          <p:cNvPr id="32" name="Straight Arrow Connector 31"/>
          <p:cNvCxnSpPr>
            <a:stCxn id="20" idx="2"/>
          </p:cNvCxnSpPr>
          <p:nvPr/>
        </p:nvCxnSpPr>
        <p:spPr>
          <a:xfrm>
            <a:off x="4563664" y="3599441"/>
            <a:ext cx="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7" name="TextBox 36"/>
          <p:cNvSpPr txBox="1"/>
          <p:nvPr/>
        </p:nvSpPr>
        <p:spPr>
          <a:xfrm>
            <a:off x="6985737" y="3230109"/>
            <a:ext cx="428322" cy="369332"/>
          </a:xfrm>
          <a:prstGeom prst="rect">
            <a:avLst/>
          </a:prstGeom>
          <a:noFill/>
        </p:spPr>
        <p:txBody>
          <a:bodyPr wrap="none" rtlCol="0">
            <a:spAutoFit/>
          </a:bodyPr>
          <a:lstStyle/>
          <a:p>
            <a:r>
              <a:rPr lang="en-US" dirty="0" smtClean="0"/>
              <a:t>no</a:t>
            </a:r>
            <a:endParaRPr lang="en-US" dirty="0"/>
          </a:p>
        </p:txBody>
      </p:sp>
      <p:cxnSp>
        <p:nvCxnSpPr>
          <p:cNvPr id="50" name="Straight Arrow Connector 49"/>
          <p:cNvCxnSpPr>
            <a:endCxn id="66" idx="1"/>
          </p:cNvCxnSpPr>
          <p:nvPr/>
        </p:nvCxnSpPr>
        <p:spPr>
          <a:xfrm>
            <a:off x="4563664" y="4078906"/>
            <a:ext cx="454716"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4" name="Straight Connector 53"/>
          <p:cNvCxnSpPr>
            <a:endCxn id="20" idx="2"/>
          </p:cNvCxnSpPr>
          <p:nvPr/>
        </p:nvCxnSpPr>
        <p:spPr>
          <a:xfrm flipV="1">
            <a:off x="4563664" y="3599441"/>
            <a:ext cx="0" cy="479467"/>
          </a:xfrm>
          <a:prstGeom prst="line">
            <a:avLst/>
          </a:prstGeom>
        </p:spPr>
        <p:style>
          <a:lnRef idx="2">
            <a:schemeClr val="dk1"/>
          </a:lnRef>
          <a:fillRef idx="0">
            <a:schemeClr val="dk1"/>
          </a:fillRef>
          <a:effectRef idx="1">
            <a:schemeClr val="dk1"/>
          </a:effectRef>
          <a:fontRef idx="minor">
            <a:schemeClr val="tx1"/>
          </a:fontRef>
        </p:style>
      </p:cxnSp>
      <p:sp>
        <p:nvSpPr>
          <p:cNvPr id="58" name="Rounded Rectangle 57"/>
          <p:cNvSpPr/>
          <p:nvPr/>
        </p:nvSpPr>
        <p:spPr>
          <a:xfrm>
            <a:off x="7003960" y="3833466"/>
            <a:ext cx="927279" cy="490884"/>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Reset GUI</a:t>
            </a:r>
          </a:p>
        </p:txBody>
      </p:sp>
      <p:cxnSp>
        <p:nvCxnSpPr>
          <p:cNvPr id="60" name="Straight Arrow Connector 59"/>
          <p:cNvCxnSpPr>
            <a:stCxn id="13" idx="2"/>
            <a:endCxn id="58" idx="0"/>
          </p:cNvCxnSpPr>
          <p:nvPr/>
        </p:nvCxnSpPr>
        <p:spPr>
          <a:xfrm>
            <a:off x="7467600" y="3226733"/>
            <a:ext cx="0" cy="60673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66" name="Rounded Rectangle 65"/>
          <p:cNvSpPr/>
          <p:nvPr/>
        </p:nvSpPr>
        <p:spPr>
          <a:xfrm>
            <a:off x="5018380" y="3892823"/>
            <a:ext cx="1762271" cy="372167"/>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Open Report file</a:t>
            </a:r>
          </a:p>
        </p:txBody>
      </p:sp>
      <p:cxnSp>
        <p:nvCxnSpPr>
          <p:cNvPr id="72" name="Straight Arrow Connector 71"/>
          <p:cNvCxnSpPr>
            <a:stCxn id="66" idx="3"/>
            <a:endCxn id="58" idx="1"/>
          </p:cNvCxnSpPr>
          <p:nvPr/>
        </p:nvCxnSpPr>
        <p:spPr>
          <a:xfrm>
            <a:off x="6780651" y="4078907"/>
            <a:ext cx="223309"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aphicFrame>
        <p:nvGraphicFramePr>
          <p:cNvPr id="28" name="Content Placeholder 5"/>
          <p:cNvGraphicFramePr>
            <a:graphicFrameLocks/>
          </p:cNvGraphicFramePr>
          <p:nvPr>
            <p:extLst>
              <p:ext uri="{D42A27DB-BD31-4B8C-83A1-F6EECF244321}">
                <p14:modId xmlns:p14="http://schemas.microsoft.com/office/powerpoint/2010/main" val="3777822491"/>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43938146"/>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smtClean="0">
                <a:solidFill>
                  <a:schemeClr val="bg2">
                    <a:lumMod val="25000"/>
                  </a:schemeClr>
                </a:solidFill>
              </a:rPr>
              <a:t>Description</a:t>
            </a:r>
            <a:endParaRPr lang="en-US" dirty="0">
              <a:solidFill>
                <a:schemeClr val="bg2">
                  <a:lumMod val="25000"/>
                </a:schemeClr>
              </a:solidFill>
            </a:endParaRPr>
          </a:p>
        </p:txBody>
      </p:sp>
      <p:sp>
        <p:nvSpPr>
          <p:cNvPr id="7" name="Content Placeholder 6"/>
          <p:cNvSpPr>
            <a:spLocks noGrp="1"/>
          </p:cNvSpPr>
          <p:nvPr>
            <p:ph sz="half" idx="2"/>
          </p:nvPr>
        </p:nvSpPr>
        <p:spPr/>
        <p:txBody>
          <a:bodyPr/>
          <a:lstStyle/>
          <a:p>
            <a:pPr>
              <a:buFont typeface="Wingdings" panose="05000000000000000000" pitchFamily="2" charset="2"/>
              <a:buChar char="§"/>
            </a:pPr>
            <a:r>
              <a:rPr lang="en-US" dirty="0" smtClean="0">
                <a:solidFill>
                  <a:schemeClr val="bg2">
                    <a:lumMod val="25000"/>
                  </a:schemeClr>
                </a:solidFill>
              </a:rPr>
              <a:t>Run automatically after a test has been stopped.</a:t>
            </a:r>
          </a:p>
          <a:p>
            <a:pPr>
              <a:buFont typeface="Wingdings" panose="05000000000000000000" pitchFamily="2" charset="2"/>
              <a:buChar char="§"/>
            </a:pPr>
            <a:r>
              <a:rPr lang="en-US" dirty="0" smtClean="0">
                <a:solidFill>
                  <a:schemeClr val="bg2">
                    <a:lumMod val="25000"/>
                  </a:schemeClr>
                </a:solidFill>
              </a:rPr>
              <a:t>Created using libraries:</a:t>
            </a:r>
          </a:p>
          <a:p>
            <a:pPr lvl="1">
              <a:buFont typeface="Wingdings" panose="05000000000000000000" pitchFamily="2" charset="2"/>
              <a:buChar char="§"/>
            </a:pPr>
            <a:r>
              <a:rPr lang="en-US" dirty="0" err="1" smtClean="0">
                <a:solidFill>
                  <a:schemeClr val="bg2">
                    <a:lumMod val="25000"/>
                  </a:schemeClr>
                </a:solidFill>
              </a:rPr>
              <a:t>pyserial</a:t>
            </a:r>
            <a:endParaRPr lang="en-US" dirty="0" smtClean="0">
              <a:solidFill>
                <a:schemeClr val="bg2">
                  <a:lumMod val="25000"/>
                </a:schemeClr>
              </a:solidFill>
            </a:endParaRPr>
          </a:p>
          <a:p>
            <a:pPr lvl="1">
              <a:buFont typeface="Wingdings" panose="05000000000000000000" pitchFamily="2" charset="2"/>
              <a:buChar char="§"/>
            </a:pPr>
            <a:r>
              <a:rPr lang="en-US" dirty="0" err="1" smtClean="0">
                <a:solidFill>
                  <a:schemeClr val="bg2">
                    <a:lumMod val="25000"/>
                  </a:schemeClr>
                </a:solidFill>
              </a:rPr>
              <a:t>tkinter</a:t>
            </a:r>
            <a:endParaRPr lang="en-US" dirty="0" smtClean="0">
              <a:solidFill>
                <a:schemeClr val="bg2">
                  <a:lumMod val="25000"/>
                </a:schemeClr>
              </a:solidFill>
            </a:endParaRPr>
          </a:p>
          <a:p>
            <a:pPr>
              <a:buFont typeface="Wingdings" panose="05000000000000000000" pitchFamily="2" charset="2"/>
              <a:buChar char="§"/>
            </a:pPr>
            <a:r>
              <a:rPr lang="en-US" dirty="0" smtClean="0">
                <a:solidFill>
                  <a:schemeClr val="bg2">
                    <a:lumMod val="25000"/>
                  </a:schemeClr>
                </a:solidFill>
              </a:rPr>
              <a:t>Chirp </a:t>
            </a:r>
            <a:r>
              <a:rPr lang="el-GR" dirty="0" smtClean="0">
                <a:solidFill>
                  <a:schemeClr val="bg2">
                    <a:lumMod val="25000"/>
                  </a:schemeClr>
                </a:solidFill>
                <a:cs typeface="Times New Roman"/>
              </a:rPr>
              <a:t>μ</a:t>
            </a:r>
            <a:r>
              <a:rPr lang="en-US" dirty="0" smtClean="0">
                <a:solidFill>
                  <a:schemeClr val="bg2">
                    <a:lumMod val="25000"/>
                  </a:schemeClr>
                </a:solidFill>
                <a:cs typeface="Times New Roman"/>
              </a:rPr>
              <a:t>C to standby</a:t>
            </a:r>
            <a:endParaRPr lang="en-US" dirty="0" smtClean="0">
              <a:solidFill>
                <a:schemeClr val="bg2">
                  <a:lumMod val="25000"/>
                </a:schemeClr>
              </a:solidFill>
            </a:endParaRPr>
          </a:p>
          <a:p>
            <a:pPr lvl="1">
              <a:buFont typeface="Wingdings" panose="05000000000000000000" pitchFamily="2" charset="2"/>
              <a:buChar char="§"/>
            </a:pPr>
            <a:endParaRPr lang="en-US" dirty="0">
              <a:solidFill>
                <a:schemeClr val="bg2">
                  <a:lumMod val="25000"/>
                </a:schemeClr>
              </a:solidFill>
            </a:endParaRPr>
          </a:p>
          <a:p>
            <a:pPr>
              <a:buFont typeface="Wingdings" panose="05000000000000000000" pitchFamily="2" charset="2"/>
              <a:buChar char="§"/>
            </a:pPr>
            <a:endParaRPr lang="en-US" dirty="0" smtClean="0">
              <a:solidFill>
                <a:schemeClr val="bg2">
                  <a:lumMod val="25000"/>
                </a:schemeClr>
              </a:solidFill>
            </a:endParaRPr>
          </a:p>
        </p:txBody>
      </p:sp>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RESET GUI:</a:t>
            </a:r>
            <a:endParaRPr lang="en-US" b="1" dirty="0">
              <a:solidFill>
                <a:schemeClr val="bg2">
                  <a:lumMod val="25000"/>
                </a:schemeClr>
              </a:solidFill>
            </a:endParaRPr>
          </a:p>
        </p:txBody>
      </p:sp>
      <p:sp>
        <p:nvSpPr>
          <p:cNvPr id="2" name="Rounded Rectangle 1"/>
          <p:cNvSpPr/>
          <p:nvPr/>
        </p:nvSpPr>
        <p:spPr>
          <a:xfrm>
            <a:off x="5955884" y="1504950"/>
            <a:ext cx="1295400" cy="609600"/>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Chirp </a:t>
            </a:r>
            <a:r>
              <a:rPr lang="el-GR" dirty="0" smtClean="0">
                <a:latin typeface="Times New Roman"/>
                <a:cs typeface="Times New Roman"/>
              </a:rPr>
              <a:t>μ</a:t>
            </a:r>
            <a:r>
              <a:rPr lang="en-US" dirty="0" smtClean="0">
                <a:latin typeface="Times New Roman"/>
                <a:cs typeface="Times New Roman"/>
              </a:rPr>
              <a:t>C</a:t>
            </a:r>
            <a:endParaRPr lang="en-US" dirty="0"/>
          </a:p>
        </p:txBody>
      </p:sp>
      <p:sp>
        <p:nvSpPr>
          <p:cNvPr id="13" name="Rounded Rectangle 12"/>
          <p:cNvSpPr/>
          <p:nvPr/>
        </p:nvSpPr>
        <p:spPr>
          <a:xfrm>
            <a:off x="5875584" y="2272681"/>
            <a:ext cx="1475288" cy="299070"/>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Flush data</a:t>
            </a:r>
            <a:endParaRPr lang="en-US" dirty="0"/>
          </a:p>
        </p:txBody>
      </p:sp>
      <p:cxnSp>
        <p:nvCxnSpPr>
          <p:cNvPr id="4" name="Straight Arrow Connector 3"/>
          <p:cNvCxnSpPr>
            <a:stCxn id="5" idx="2"/>
            <a:endCxn id="2" idx="1"/>
          </p:cNvCxnSpPr>
          <p:nvPr/>
        </p:nvCxnSpPr>
        <p:spPr>
          <a:xfrm>
            <a:off x="5142873" y="1809750"/>
            <a:ext cx="81301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a:stCxn id="2" idx="2"/>
            <a:endCxn id="13" idx="0"/>
          </p:cNvCxnSpPr>
          <p:nvPr/>
        </p:nvCxnSpPr>
        <p:spPr>
          <a:xfrm>
            <a:off x="6603584" y="2114550"/>
            <a:ext cx="9644" cy="15813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 name="TextBox 4"/>
          <p:cNvSpPr txBox="1"/>
          <p:nvPr/>
        </p:nvSpPr>
        <p:spPr>
          <a:xfrm>
            <a:off x="4329861" y="1440418"/>
            <a:ext cx="1626023" cy="369332"/>
          </a:xfrm>
          <a:prstGeom prst="rect">
            <a:avLst/>
          </a:prstGeom>
          <a:noFill/>
        </p:spPr>
        <p:txBody>
          <a:bodyPr wrap="none" rtlCol="0">
            <a:spAutoFit/>
          </a:bodyPr>
          <a:lstStyle/>
          <a:p>
            <a:r>
              <a:rPr lang="en-US" dirty="0" smtClean="0"/>
              <a:t>Test terminates</a:t>
            </a:r>
          </a:p>
        </p:txBody>
      </p:sp>
      <p:cxnSp>
        <p:nvCxnSpPr>
          <p:cNvPr id="32" name="Straight Arrow Connector 31"/>
          <p:cNvCxnSpPr/>
          <p:nvPr/>
        </p:nvCxnSpPr>
        <p:spPr>
          <a:xfrm>
            <a:off x="4563664" y="3599441"/>
            <a:ext cx="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0" name="Straight Arrow Connector 49"/>
          <p:cNvCxnSpPr>
            <a:stCxn id="58" idx="2"/>
            <a:endCxn id="66" idx="0"/>
          </p:cNvCxnSpPr>
          <p:nvPr/>
        </p:nvCxnSpPr>
        <p:spPr>
          <a:xfrm>
            <a:off x="6613228" y="3290206"/>
            <a:ext cx="0" cy="30397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8" name="Rounded Rectangle 57"/>
          <p:cNvSpPr/>
          <p:nvPr/>
        </p:nvSpPr>
        <p:spPr>
          <a:xfrm>
            <a:off x="6149588" y="2799322"/>
            <a:ext cx="927279" cy="490884"/>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Reset GUI</a:t>
            </a:r>
          </a:p>
        </p:txBody>
      </p:sp>
      <p:cxnSp>
        <p:nvCxnSpPr>
          <p:cNvPr id="60" name="Straight Arrow Connector 59"/>
          <p:cNvCxnSpPr>
            <a:stCxn id="13" idx="2"/>
            <a:endCxn id="58" idx="0"/>
          </p:cNvCxnSpPr>
          <p:nvPr/>
        </p:nvCxnSpPr>
        <p:spPr>
          <a:xfrm>
            <a:off x="6613228" y="2571751"/>
            <a:ext cx="0" cy="22757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66" name="Rounded Rectangle 65"/>
          <p:cNvSpPr/>
          <p:nvPr/>
        </p:nvSpPr>
        <p:spPr>
          <a:xfrm>
            <a:off x="5843988" y="3594181"/>
            <a:ext cx="1538479" cy="648709"/>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Standby for commands</a:t>
            </a:r>
          </a:p>
        </p:txBody>
      </p:sp>
      <p:graphicFrame>
        <p:nvGraphicFramePr>
          <p:cNvPr id="19" name="Content Placeholder 5"/>
          <p:cNvGraphicFramePr>
            <a:graphicFrameLocks/>
          </p:cNvGraphicFramePr>
          <p:nvPr>
            <p:extLst>
              <p:ext uri="{D42A27DB-BD31-4B8C-83A1-F6EECF244321}">
                <p14:modId xmlns:p14="http://schemas.microsoft.com/office/powerpoint/2010/main" val="3455668966"/>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06215751"/>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SELECTED LIBRARIES:</a:t>
            </a:r>
            <a:endParaRPr lang="en-US" b="1" dirty="0">
              <a:solidFill>
                <a:schemeClr val="bg2">
                  <a:lumMod val="25000"/>
                </a:schemeClr>
              </a:solidFill>
            </a:endParaRPr>
          </a:p>
        </p:txBody>
      </p:sp>
      <p:cxnSp>
        <p:nvCxnSpPr>
          <p:cNvPr id="32" name="Straight Arrow Connector 31"/>
          <p:cNvCxnSpPr/>
          <p:nvPr/>
        </p:nvCxnSpPr>
        <p:spPr>
          <a:xfrm>
            <a:off x="4563664" y="3599441"/>
            <a:ext cx="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aphicFrame>
        <p:nvGraphicFramePr>
          <p:cNvPr id="19"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20" name="Content Placeholder 9"/>
          <p:cNvGraphicFramePr>
            <a:graphicFrameLocks noGrp="1"/>
          </p:cNvGraphicFramePr>
          <p:nvPr>
            <p:ph idx="1"/>
            <p:extLst>
              <p:ext uri="{D42A27DB-BD31-4B8C-83A1-F6EECF244321}">
                <p14:modId xmlns:p14="http://schemas.microsoft.com/office/powerpoint/2010/main" val="894086749"/>
              </p:ext>
            </p:extLst>
          </p:nvPr>
        </p:nvGraphicFramePr>
        <p:xfrm>
          <a:off x="457200" y="1200150"/>
          <a:ext cx="8001000" cy="2595880"/>
        </p:xfrm>
        <a:graphic>
          <a:graphicData uri="http://schemas.openxmlformats.org/drawingml/2006/table">
            <a:tbl>
              <a:tblPr firstRow="1" bandRow="1">
                <a:tableStyleId>{EB344D84-9AFB-497E-A393-DC336BA19D2E}</a:tableStyleId>
              </a:tblPr>
              <a:tblGrid>
                <a:gridCol w="1371600"/>
                <a:gridCol w="4724400"/>
                <a:gridCol w="1905000"/>
              </a:tblGrid>
              <a:tr h="370840">
                <a:tc>
                  <a:txBody>
                    <a:bodyPr/>
                    <a:lstStyle/>
                    <a:p>
                      <a:r>
                        <a:rPr lang="en-US" baseline="0" dirty="0" smtClean="0"/>
                        <a:t>Library: </a:t>
                      </a:r>
                      <a:endParaRPr lang="en-US" dirty="0">
                        <a:solidFill>
                          <a:schemeClr val="bg2">
                            <a:lumMod val="25000"/>
                          </a:schemeClr>
                        </a:solidFill>
                      </a:endParaRPr>
                    </a:p>
                  </a:txBody>
                  <a:tcPr>
                    <a:solidFill>
                      <a:schemeClr val="tx2"/>
                    </a:solidFill>
                  </a:tcPr>
                </a:tc>
                <a:tc>
                  <a:txBody>
                    <a:bodyPr/>
                    <a:lstStyle/>
                    <a:p>
                      <a:r>
                        <a:rPr lang="en-US" dirty="0" smtClean="0"/>
                        <a:t>Function:</a:t>
                      </a:r>
                      <a:r>
                        <a:rPr lang="en-US" baseline="0" dirty="0" smtClean="0"/>
                        <a:t> </a:t>
                      </a:r>
                      <a:endParaRPr lang="en-US" dirty="0">
                        <a:solidFill>
                          <a:schemeClr val="bg2">
                            <a:lumMod val="25000"/>
                          </a:schemeClr>
                        </a:solidFill>
                      </a:endParaRPr>
                    </a:p>
                  </a:txBody>
                  <a:tcPr>
                    <a:solidFill>
                      <a:schemeClr val="tx2"/>
                    </a:solidFill>
                  </a:tcPr>
                </a:tc>
                <a:tc>
                  <a:txBody>
                    <a:bodyPr/>
                    <a:lstStyle/>
                    <a:p>
                      <a:r>
                        <a:rPr lang="en-US" dirty="0" smtClean="0"/>
                        <a:t>Python</a:t>
                      </a:r>
                      <a:r>
                        <a:rPr lang="en-US" baseline="0" dirty="0" smtClean="0"/>
                        <a:t> Release</a:t>
                      </a:r>
                      <a:r>
                        <a:rPr lang="en-US" dirty="0" smtClean="0"/>
                        <a:t>: </a:t>
                      </a:r>
                      <a:endParaRPr lang="en-US" dirty="0">
                        <a:solidFill>
                          <a:schemeClr val="bg2">
                            <a:lumMod val="25000"/>
                          </a:schemeClr>
                        </a:solidFill>
                      </a:endParaRPr>
                    </a:p>
                  </a:txBody>
                  <a:tcPr>
                    <a:solidFill>
                      <a:schemeClr val="tx2"/>
                    </a:solidFill>
                  </a:tcPr>
                </a:tc>
              </a:tr>
              <a:tr h="370840">
                <a:tc>
                  <a:txBody>
                    <a:bodyPr/>
                    <a:lstStyle/>
                    <a:p>
                      <a:r>
                        <a:rPr lang="en-US" dirty="0" smtClean="0">
                          <a:solidFill>
                            <a:schemeClr val="bg2">
                              <a:lumMod val="25000"/>
                            </a:schemeClr>
                          </a:solidFill>
                        </a:rPr>
                        <a:t>cx</a:t>
                      </a:r>
                      <a:r>
                        <a:rPr lang="en-US" baseline="0" dirty="0" smtClean="0">
                          <a:solidFill>
                            <a:schemeClr val="bg2">
                              <a:lumMod val="25000"/>
                            </a:schemeClr>
                          </a:solidFill>
                        </a:rPr>
                        <a:t> freeze</a:t>
                      </a:r>
                      <a:endParaRPr lang="en-US" dirty="0">
                        <a:solidFill>
                          <a:schemeClr val="bg2">
                            <a:lumMod val="25000"/>
                          </a:schemeClr>
                        </a:solidFill>
                      </a:endParaRPr>
                    </a:p>
                  </a:txBody>
                  <a:tcPr/>
                </a:tc>
                <a:tc>
                  <a:txBody>
                    <a:bodyPr/>
                    <a:lstStyle/>
                    <a:p>
                      <a:r>
                        <a:rPr lang="en-US" dirty="0" smtClean="0">
                          <a:solidFill>
                            <a:schemeClr val="bg2">
                              <a:lumMod val="25000"/>
                            </a:schemeClr>
                          </a:solidFill>
                        </a:rPr>
                        <a:t>Converts Python to MS</a:t>
                      </a:r>
                      <a:r>
                        <a:rPr lang="en-US" baseline="0" dirty="0" smtClean="0">
                          <a:solidFill>
                            <a:schemeClr val="bg2">
                              <a:lumMod val="25000"/>
                            </a:schemeClr>
                          </a:solidFill>
                        </a:rPr>
                        <a:t> Executable</a:t>
                      </a:r>
                      <a:endParaRPr lang="en-US" dirty="0">
                        <a:solidFill>
                          <a:schemeClr val="bg2">
                            <a:lumMod val="25000"/>
                          </a:schemeClr>
                        </a:solidFill>
                      </a:endParaRPr>
                    </a:p>
                  </a:txBody>
                  <a:tcPr/>
                </a:tc>
                <a:tc>
                  <a:txBody>
                    <a:bodyPr/>
                    <a:lstStyle/>
                    <a:p>
                      <a:r>
                        <a:rPr lang="en-US" dirty="0" smtClean="0">
                          <a:solidFill>
                            <a:schemeClr val="bg2">
                              <a:lumMod val="25000"/>
                            </a:schemeClr>
                          </a:solidFill>
                        </a:rPr>
                        <a:t>3.1</a:t>
                      </a:r>
                      <a:r>
                        <a:rPr lang="en-US" baseline="0" dirty="0" smtClean="0">
                          <a:solidFill>
                            <a:schemeClr val="bg2">
                              <a:lumMod val="25000"/>
                            </a:schemeClr>
                          </a:solidFill>
                        </a:rPr>
                        <a:t> – 3.4</a:t>
                      </a:r>
                      <a:endParaRPr lang="en-US" dirty="0">
                        <a:solidFill>
                          <a:schemeClr val="bg2">
                            <a:lumMod val="25000"/>
                          </a:schemeClr>
                        </a:solidFill>
                      </a:endParaRPr>
                    </a:p>
                  </a:txBody>
                  <a:tcPr/>
                </a:tc>
              </a:tr>
              <a:tr h="370840">
                <a:tc>
                  <a:txBody>
                    <a:bodyPr/>
                    <a:lstStyle/>
                    <a:p>
                      <a:r>
                        <a:rPr lang="en-US" dirty="0" err="1" smtClean="0">
                          <a:solidFill>
                            <a:schemeClr val="bg2">
                              <a:lumMod val="25000"/>
                            </a:schemeClr>
                          </a:solidFill>
                        </a:rPr>
                        <a:t>tkinter</a:t>
                      </a:r>
                      <a:endParaRPr lang="en-US" dirty="0">
                        <a:solidFill>
                          <a:schemeClr val="bg2">
                            <a:lumMod val="25000"/>
                          </a:schemeClr>
                        </a:solidFill>
                      </a:endParaRPr>
                    </a:p>
                  </a:txBody>
                  <a:tcPr/>
                </a:tc>
                <a:tc>
                  <a:txBody>
                    <a:bodyPr/>
                    <a:lstStyle/>
                    <a:p>
                      <a:r>
                        <a:rPr lang="en-US" dirty="0" smtClean="0">
                          <a:solidFill>
                            <a:schemeClr val="bg2">
                              <a:lumMod val="25000"/>
                            </a:schemeClr>
                          </a:solidFill>
                        </a:rPr>
                        <a:t>GUI generation</a:t>
                      </a:r>
                      <a:endParaRPr lang="en-US" dirty="0">
                        <a:solidFill>
                          <a:schemeClr val="bg2">
                            <a:lumMod val="25000"/>
                          </a:schemeClr>
                        </a:solidFill>
                      </a:endParaRPr>
                    </a:p>
                  </a:txBody>
                  <a:tcPr/>
                </a:tc>
                <a:tc>
                  <a:txBody>
                    <a:bodyPr/>
                    <a:lstStyle/>
                    <a:p>
                      <a:r>
                        <a:rPr lang="en-US" dirty="0" smtClean="0">
                          <a:solidFill>
                            <a:schemeClr val="bg2">
                              <a:lumMod val="25000"/>
                            </a:schemeClr>
                          </a:solidFill>
                        </a:rPr>
                        <a:t>3.1</a:t>
                      </a:r>
                      <a:r>
                        <a:rPr lang="en-US" baseline="0" dirty="0" smtClean="0">
                          <a:solidFill>
                            <a:schemeClr val="bg2">
                              <a:lumMod val="25000"/>
                            </a:schemeClr>
                          </a:solidFill>
                        </a:rPr>
                        <a:t> – 3.5</a:t>
                      </a:r>
                      <a:endParaRPr lang="en-US" dirty="0">
                        <a:solidFill>
                          <a:schemeClr val="bg2">
                            <a:lumMod val="25000"/>
                          </a:schemeClr>
                        </a:solidFill>
                      </a:endParaRPr>
                    </a:p>
                  </a:txBody>
                  <a:tcPr/>
                </a:tc>
              </a:tr>
              <a:tr h="370840">
                <a:tc>
                  <a:txBody>
                    <a:bodyPr/>
                    <a:lstStyle/>
                    <a:p>
                      <a:r>
                        <a:rPr lang="en-US" dirty="0" err="1" smtClean="0">
                          <a:solidFill>
                            <a:schemeClr val="bg2">
                              <a:lumMod val="25000"/>
                            </a:schemeClr>
                          </a:solidFill>
                        </a:rPr>
                        <a:t>pyserial</a:t>
                      </a:r>
                      <a:endParaRPr lang="en-US" dirty="0">
                        <a:solidFill>
                          <a:schemeClr val="bg2">
                            <a:lumMod val="25000"/>
                          </a:schemeClr>
                        </a:solidFill>
                      </a:endParaRPr>
                    </a:p>
                  </a:txBody>
                  <a:tcPr/>
                </a:tc>
                <a:tc>
                  <a:txBody>
                    <a:bodyPr/>
                    <a:lstStyle/>
                    <a:p>
                      <a:r>
                        <a:rPr lang="en-US" dirty="0" smtClean="0">
                          <a:solidFill>
                            <a:schemeClr val="bg2">
                              <a:lumMod val="25000"/>
                            </a:schemeClr>
                          </a:solidFill>
                        </a:rPr>
                        <a:t>Serial port communications</a:t>
                      </a:r>
                      <a:endParaRPr lang="en-US" dirty="0">
                        <a:solidFill>
                          <a:schemeClr val="bg2">
                            <a:lumMod val="25000"/>
                          </a:schemeClr>
                        </a:solidFill>
                      </a:endParaRPr>
                    </a:p>
                  </a:txBody>
                  <a:tcPr/>
                </a:tc>
                <a:tc>
                  <a:txBody>
                    <a:bodyPr/>
                    <a:lstStyle/>
                    <a:p>
                      <a:r>
                        <a:rPr lang="en-US" dirty="0" smtClean="0">
                          <a:solidFill>
                            <a:schemeClr val="bg2">
                              <a:lumMod val="25000"/>
                            </a:schemeClr>
                          </a:solidFill>
                        </a:rPr>
                        <a:t>3.0 – 3.4</a:t>
                      </a:r>
                      <a:endParaRPr lang="en-US" dirty="0">
                        <a:solidFill>
                          <a:schemeClr val="bg2">
                            <a:lumMod val="25000"/>
                          </a:schemeClr>
                        </a:solidFill>
                      </a:endParaRPr>
                    </a:p>
                  </a:txBody>
                  <a:tcPr/>
                </a:tc>
              </a:tr>
              <a:tr h="370840">
                <a:tc>
                  <a:txBody>
                    <a:bodyPr/>
                    <a:lstStyle/>
                    <a:p>
                      <a:r>
                        <a:rPr lang="en-US" dirty="0" err="1" smtClean="0">
                          <a:solidFill>
                            <a:schemeClr val="bg2">
                              <a:lumMod val="25000"/>
                            </a:schemeClr>
                          </a:solidFill>
                        </a:rPr>
                        <a:t>numpy</a:t>
                      </a:r>
                      <a:endParaRPr lang="en-US" dirty="0">
                        <a:solidFill>
                          <a:schemeClr val="bg2">
                            <a:lumMod val="25000"/>
                          </a:schemeClr>
                        </a:solidFill>
                      </a:endParaRPr>
                    </a:p>
                  </a:txBody>
                  <a:tcPr/>
                </a:tc>
                <a:tc>
                  <a:txBody>
                    <a:bodyPr/>
                    <a:lstStyle/>
                    <a:p>
                      <a:r>
                        <a:rPr lang="en-US" dirty="0" smtClean="0">
                          <a:solidFill>
                            <a:schemeClr val="bg2">
                              <a:lumMod val="25000"/>
                            </a:schemeClr>
                          </a:solidFill>
                        </a:rPr>
                        <a:t>Scientific computing package including FFT</a:t>
                      </a:r>
                      <a:endParaRPr lang="en-US" dirty="0">
                        <a:solidFill>
                          <a:schemeClr val="bg2">
                            <a:lumMod val="25000"/>
                          </a:schemeClr>
                        </a:solidFill>
                      </a:endParaRPr>
                    </a:p>
                  </a:txBody>
                  <a:tcPr/>
                </a:tc>
                <a:tc>
                  <a:txBody>
                    <a:bodyPr/>
                    <a:lstStyle/>
                    <a:p>
                      <a:r>
                        <a:rPr lang="en-US" dirty="0" smtClean="0">
                          <a:solidFill>
                            <a:schemeClr val="bg2">
                              <a:lumMod val="25000"/>
                            </a:schemeClr>
                          </a:solidFill>
                        </a:rPr>
                        <a:t>3.2 – 3.4</a:t>
                      </a:r>
                      <a:endParaRPr lang="en-US" dirty="0">
                        <a:solidFill>
                          <a:schemeClr val="bg2">
                            <a:lumMod val="25000"/>
                          </a:schemeClr>
                        </a:solidFill>
                      </a:endParaRPr>
                    </a:p>
                  </a:txBody>
                  <a:tcPr/>
                </a:tc>
              </a:tr>
              <a:tr h="370840">
                <a:tc>
                  <a:txBody>
                    <a:bodyPr/>
                    <a:lstStyle/>
                    <a:p>
                      <a:r>
                        <a:rPr lang="en-US" smtClean="0">
                          <a:solidFill>
                            <a:schemeClr val="bg2">
                              <a:lumMod val="25000"/>
                            </a:schemeClr>
                          </a:solidFill>
                        </a:rPr>
                        <a:t>matplotlib</a:t>
                      </a:r>
                      <a:endParaRPr lang="en-US" dirty="0">
                        <a:solidFill>
                          <a:schemeClr val="bg2">
                            <a:lumMod val="25000"/>
                          </a:schemeClr>
                        </a:solidFill>
                      </a:endParaRPr>
                    </a:p>
                  </a:txBody>
                  <a:tcPr/>
                </a:tc>
                <a:tc>
                  <a:txBody>
                    <a:bodyPr/>
                    <a:lstStyle/>
                    <a:p>
                      <a:r>
                        <a:rPr lang="en-US" dirty="0" smtClean="0">
                          <a:solidFill>
                            <a:schemeClr val="bg2">
                              <a:lumMod val="25000"/>
                            </a:schemeClr>
                          </a:solidFill>
                        </a:rPr>
                        <a:t>Graphic plotting capability</a:t>
                      </a:r>
                      <a:endParaRPr lang="en-US" dirty="0">
                        <a:solidFill>
                          <a:schemeClr val="bg2">
                            <a:lumMod val="25000"/>
                          </a:schemeClr>
                        </a:solidFill>
                      </a:endParaRPr>
                    </a:p>
                  </a:txBody>
                  <a:tcPr/>
                </a:tc>
                <a:tc>
                  <a:txBody>
                    <a:bodyPr/>
                    <a:lstStyle/>
                    <a:p>
                      <a:r>
                        <a:rPr lang="en-US" dirty="0" smtClean="0">
                          <a:solidFill>
                            <a:schemeClr val="bg2">
                              <a:lumMod val="25000"/>
                            </a:schemeClr>
                          </a:solidFill>
                        </a:rPr>
                        <a:t>3.1</a:t>
                      </a:r>
                      <a:r>
                        <a:rPr lang="en-US" baseline="0" dirty="0" smtClean="0">
                          <a:solidFill>
                            <a:schemeClr val="bg2">
                              <a:lumMod val="25000"/>
                            </a:schemeClr>
                          </a:solidFill>
                        </a:rPr>
                        <a:t> – 3.4</a:t>
                      </a:r>
                      <a:endParaRPr lang="en-US" dirty="0">
                        <a:solidFill>
                          <a:schemeClr val="bg2">
                            <a:lumMod val="25000"/>
                          </a:schemeClr>
                        </a:solidFill>
                      </a:endParaRPr>
                    </a:p>
                  </a:txBody>
                  <a:tcPr/>
                </a:tc>
              </a:tr>
              <a:tr h="370840">
                <a:tc>
                  <a:txBody>
                    <a:bodyPr/>
                    <a:lstStyle/>
                    <a:p>
                      <a:r>
                        <a:rPr lang="en-US" dirty="0" err="1" smtClean="0">
                          <a:solidFill>
                            <a:schemeClr val="bg2">
                              <a:lumMod val="25000"/>
                            </a:schemeClr>
                          </a:solidFill>
                        </a:rPr>
                        <a:t>xlsxwriter</a:t>
                      </a:r>
                      <a:endParaRPr lang="en-US" dirty="0">
                        <a:solidFill>
                          <a:schemeClr val="bg2">
                            <a:lumMod val="25000"/>
                          </a:schemeClr>
                        </a:solidFill>
                      </a:endParaRPr>
                    </a:p>
                  </a:txBody>
                  <a:tcPr/>
                </a:tc>
                <a:tc>
                  <a:txBody>
                    <a:bodyPr/>
                    <a:lstStyle/>
                    <a:p>
                      <a:r>
                        <a:rPr lang="en-US" dirty="0" smtClean="0">
                          <a:solidFill>
                            <a:schemeClr val="bg2">
                              <a:lumMod val="25000"/>
                            </a:schemeClr>
                          </a:solidFill>
                        </a:rPr>
                        <a:t>Data</a:t>
                      </a:r>
                      <a:r>
                        <a:rPr lang="en-US" baseline="0" dirty="0" smtClean="0">
                          <a:solidFill>
                            <a:schemeClr val="bg2">
                              <a:lumMod val="25000"/>
                            </a:schemeClr>
                          </a:solidFill>
                        </a:rPr>
                        <a:t> read and write to MS excel format</a:t>
                      </a:r>
                      <a:endParaRPr lang="en-US" dirty="0">
                        <a:solidFill>
                          <a:schemeClr val="bg2">
                            <a:lumMod val="25000"/>
                          </a:schemeClr>
                        </a:solidFill>
                      </a:endParaRPr>
                    </a:p>
                  </a:txBody>
                  <a:tcPr/>
                </a:tc>
                <a:tc>
                  <a:txBody>
                    <a:bodyPr/>
                    <a:lstStyle/>
                    <a:p>
                      <a:r>
                        <a:rPr lang="en-US" dirty="0" smtClean="0">
                          <a:solidFill>
                            <a:schemeClr val="bg2">
                              <a:lumMod val="25000"/>
                            </a:schemeClr>
                          </a:solidFill>
                        </a:rPr>
                        <a:t>3.1 – 3.5</a:t>
                      </a:r>
                      <a:endParaRPr lang="en-US" dirty="0">
                        <a:solidFill>
                          <a:schemeClr val="bg2">
                            <a:lumMod val="25000"/>
                          </a:schemeClr>
                        </a:solidFill>
                      </a:endParaRPr>
                    </a:p>
                  </a:txBody>
                  <a:tcPr/>
                </a:tc>
              </a:tr>
            </a:tbl>
          </a:graphicData>
        </a:graphic>
      </p:graphicFrame>
    </p:spTree>
    <p:extLst>
      <p:ext uri="{BB962C8B-B14F-4D97-AF65-F5344CB8AC3E}">
        <p14:creationId xmlns:p14="http://schemas.microsoft.com/office/powerpoint/2010/main" val="3896388047"/>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fontScale="90000"/>
          </a:bodyPr>
          <a:lstStyle/>
          <a:p>
            <a:pPr algn="l"/>
            <a:r>
              <a:rPr lang="en-US" b="1" dirty="0" smtClean="0">
                <a:solidFill>
                  <a:schemeClr val="bg2">
                    <a:lumMod val="25000"/>
                  </a:schemeClr>
                </a:solidFill>
              </a:rPr>
              <a:t>PROJECT BUDGET – What We Want:</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Content Placeholder 2"/>
          <p:cNvGraphicFramePr>
            <a:graphicFrameLocks noGrp="1"/>
          </p:cNvGraphicFramePr>
          <p:nvPr>
            <p:ph idx="1"/>
            <p:extLst/>
          </p:nvPr>
        </p:nvGraphicFramePr>
        <p:xfrm>
          <a:off x="606136" y="1047750"/>
          <a:ext cx="8458200" cy="3486150"/>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p:cNvSpPr txBox="1"/>
          <p:nvPr/>
        </p:nvSpPr>
        <p:spPr>
          <a:xfrm>
            <a:off x="119743" y="1581150"/>
            <a:ext cx="2438400" cy="2554545"/>
          </a:xfrm>
          <a:prstGeom prst="rect">
            <a:avLst/>
          </a:prstGeom>
          <a:noFill/>
          <a:ln w="38100">
            <a:solidFill>
              <a:schemeClr val="accent1"/>
            </a:solidFill>
          </a:ln>
        </p:spPr>
        <p:txBody>
          <a:bodyPr wrap="square" rtlCol="0">
            <a:spAutoFit/>
          </a:bodyPr>
          <a:lstStyle/>
          <a:p>
            <a:r>
              <a:rPr lang="en-US" sz="3200" b="1" dirty="0" smtClean="0">
                <a:solidFill>
                  <a:schemeClr val="bg2">
                    <a:lumMod val="25000"/>
                  </a:schemeClr>
                </a:solidFill>
              </a:rPr>
              <a:t>Total Budget: </a:t>
            </a:r>
            <a:r>
              <a:rPr lang="en-US" sz="3200" dirty="0" smtClean="0">
                <a:solidFill>
                  <a:schemeClr val="bg2">
                    <a:lumMod val="25000"/>
                  </a:schemeClr>
                </a:solidFill>
              </a:rPr>
              <a:t>$5000</a:t>
            </a:r>
          </a:p>
          <a:p>
            <a:endParaRPr lang="en-US" sz="3200" dirty="0">
              <a:solidFill>
                <a:schemeClr val="bg2">
                  <a:lumMod val="25000"/>
                </a:schemeClr>
              </a:solidFill>
            </a:endParaRPr>
          </a:p>
          <a:p>
            <a:r>
              <a:rPr lang="en-US" sz="3200" b="1" dirty="0" smtClean="0">
                <a:solidFill>
                  <a:schemeClr val="bg2">
                    <a:lumMod val="25000"/>
                  </a:schemeClr>
                </a:solidFill>
              </a:rPr>
              <a:t>Total Spent:</a:t>
            </a:r>
          </a:p>
          <a:p>
            <a:r>
              <a:rPr lang="en-US" sz="3200" dirty="0">
                <a:solidFill>
                  <a:schemeClr val="bg2">
                    <a:lumMod val="25000"/>
                  </a:schemeClr>
                </a:solidFill>
              </a:rPr>
              <a:t>$</a:t>
            </a:r>
            <a:r>
              <a:rPr lang="en-US" sz="3200" dirty="0" smtClean="0">
                <a:solidFill>
                  <a:schemeClr val="bg2">
                    <a:lumMod val="25000"/>
                  </a:schemeClr>
                </a:solidFill>
              </a:rPr>
              <a:t> 6277</a:t>
            </a:r>
            <a:endParaRPr lang="en-US" sz="3200" dirty="0">
              <a:solidFill>
                <a:schemeClr val="bg2">
                  <a:lumMod val="25000"/>
                </a:schemeClr>
              </a:solidFill>
            </a:endParaRPr>
          </a:p>
        </p:txBody>
      </p:sp>
      <p:graphicFrame>
        <p:nvGraphicFramePr>
          <p:cNvPr id="8"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484926334"/>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fontScale="90000"/>
          </a:bodyPr>
          <a:lstStyle/>
          <a:p>
            <a:pPr algn="l"/>
            <a:r>
              <a:rPr lang="en-US" b="1" dirty="0" smtClean="0">
                <a:solidFill>
                  <a:schemeClr val="bg2">
                    <a:lumMod val="25000"/>
                  </a:schemeClr>
                </a:solidFill>
              </a:rPr>
              <a:t>PROJECT BUDGET – Surrey Pays for Vibe:</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Content Placeholder 2"/>
          <p:cNvGraphicFramePr>
            <a:graphicFrameLocks noGrp="1"/>
          </p:cNvGraphicFramePr>
          <p:nvPr>
            <p:ph idx="1"/>
            <p:extLst/>
          </p:nvPr>
        </p:nvGraphicFramePr>
        <p:xfrm>
          <a:off x="606136" y="1047750"/>
          <a:ext cx="8458200" cy="3486150"/>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p:cNvSpPr txBox="1"/>
          <p:nvPr/>
        </p:nvSpPr>
        <p:spPr>
          <a:xfrm>
            <a:off x="119743" y="1581150"/>
            <a:ext cx="2438400" cy="2554545"/>
          </a:xfrm>
          <a:prstGeom prst="rect">
            <a:avLst/>
          </a:prstGeom>
          <a:noFill/>
          <a:ln w="38100">
            <a:solidFill>
              <a:schemeClr val="accent1"/>
            </a:solidFill>
          </a:ln>
        </p:spPr>
        <p:txBody>
          <a:bodyPr wrap="square" rtlCol="0">
            <a:spAutoFit/>
          </a:bodyPr>
          <a:lstStyle/>
          <a:p>
            <a:r>
              <a:rPr lang="en-US" sz="3200" b="1" dirty="0" smtClean="0">
                <a:solidFill>
                  <a:schemeClr val="bg2">
                    <a:lumMod val="25000"/>
                  </a:schemeClr>
                </a:solidFill>
              </a:rPr>
              <a:t>Total Budget: </a:t>
            </a:r>
            <a:r>
              <a:rPr lang="en-US" sz="3200" dirty="0" smtClean="0">
                <a:solidFill>
                  <a:schemeClr val="bg2">
                    <a:lumMod val="25000"/>
                  </a:schemeClr>
                </a:solidFill>
              </a:rPr>
              <a:t>$5000</a:t>
            </a:r>
          </a:p>
          <a:p>
            <a:endParaRPr lang="en-US" sz="3200" dirty="0">
              <a:solidFill>
                <a:schemeClr val="bg2">
                  <a:lumMod val="25000"/>
                </a:schemeClr>
              </a:solidFill>
            </a:endParaRPr>
          </a:p>
          <a:p>
            <a:r>
              <a:rPr lang="en-US" sz="3200" b="1" dirty="0" smtClean="0">
                <a:solidFill>
                  <a:schemeClr val="bg2">
                    <a:lumMod val="25000"/>
                  </a:schemeClr>
                </a:solidFill>
              </a:rPr>
              <a:t>Total Spent:</a:t>
            </a:r>
          </a:p>
          <a:p>
            <a:r>
              <a:rPr lang="en-US" sz="3200" dirty="0">
                <a:solidFill>
                  <a:schemeClr val="bg2">
                    <a:lumMod val="25000"/>
                  </a:schemeClr>
                </a:solidFill>
              </a:rPr>
              <a:t>$</a:t>
            </a:r>
            <a:r>
              <a:rPr lang="en-US" sz="3200" dirty="0" smtClean="0">
                <a:solidFill>
                  <a:schemeClr val="bg2">
                    <a:lumMod val="25000"/>
                  </a:schemeClr>
                </a:solidFill>
              </a:rPr>
              <a:t> 3200</a:t>
            </a:r>
            <a:endParaRPr lang="en-US" sz="3200" dirty="0">
              <a:solidFill>
                <a:schemeClr val="bg2">
                  <a:lumMod val="25000"/>
                </a:schemeClr>
              </a:solidFill>
            </a:endParaRPr>
          </a:p>
        </p:txBody>
      </p:sp>
      <p:graphicFrame>
        <p:nvGraphicFramePr>
          <p:cNvPr id="8"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32222484"/>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PROJECT BUDGET – EEF Approved</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Content Placeholder 2"/>
          <p:cNvGraphicFramePr>
            <a:graphicFrameLocks noGrp="1"/>
          </p:cNvGraphicFramePr>
          <p:nvPr>
            <p:ph idx="1"/>
            <p:extLst/>
          </p:nvPr>
        </p:nvGraphicFramePr>
        <p:xfrm>
          <a:off x="606136" y="1047750"/>
          <a:ext cx="8458200" cy="3486150"/>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p:cNvSpPr txBox="1"/>
          <p:nvPr/>
        </p:nvSpPr>
        <p:spPr>
          <a:xfrm>
            <a:off x="119743" y="1581150"/>
            <a:ext cx="2438400" cy="2554545"/>
          </a:xfrm>
          <a:prstGeom prst="rect">
            <a:avLst/>
          </a:prstGeom>
          <a:noFill/>
          <a:ln w="38100">
            <a:solidFill>
              <a:schemeClr val="accent1"/>
            </a:solidFill>
          </a:ln>
        </p:spPr>
        <p:txBody>
          <a:bodyPr wrap="square" rtlCol="0">
            <a:spAutoFit/>
          </a:bodyPr>
          <a:lstStyle/>
          <a:p>
            <a:r>
              <a:rPr lang="en-US" sz="3200" b="1" dirty="0" smtClean="0">
                <a:solidFill>
                  <a:schemeClr val="bg2">
                    <a:lumMod val="25000"/>
                  </a:schemeClr>
                </a:solidFill>
              </a:rPr>
              <a:t>Total Budget: </a:t>
            </a:r>
            <a:r>
              <a:rPr lang="en-US" sz="3200" dirty="0" smtClean="0">
                <a:solidFill>
                  <a:schemeClr val="bg2">
                    <a:lumMod val="25000"/>
                  </a:schemeClr>
                </a:solidFill>
              </a:rPr>
              <a:t>$5000</a:t>
            </a:r>
          </a:p>
          <a:p>
            <a:endParaRPr lang="en-US" sz="3200" dirty="0">
              <a:solidFill>
                <a:schemeClr val="bg2">
                  <a:lumMod val="25000"/>
                </a:schemeClr>
              </a:solidFill>
            </a:endParaRPr>
          </a:p>
          <a:p>
            <a:r>
              <a:rPr lang="en-US" sz="3200" b="1" dirty="0" smtClean="0">
                <a:solidFill>
                  <a:schemeClr val="bg2">
                    <a:lumMod val="25000"/>
                  </a:schemeClr>
                </a:solidFill>
              </a:rPr>
              <a:t>Total Spent:</a:t>
            </a:r>
          </a:p>
          <a:p>
            <a:r>
              <a:rPr lang="en-US" sz="3200" dirty="0">
                <a:solidFill>
                  <a:schemeClr val="bg2">
                    <a:lumMod val="25000"/>
                  </a:schemeClr>
                </a:solidFill>
              </a:rPr>
              <a:t>$</a:t>
            </a:r>
            <a:r>
              <a:rPr lang="en-US" sz="3200" dirty="0" smtClean="0">
                <a:solidFill>
                  <a:schemeClr val="bg2">
                    <a:lumMod val="25000"/>
                  </a:schemeClr>
                </a:solidFill>
              </a:rPr>
              <a:t> 4332</a:t>
            </a:r>
            <a:endParaRPr lang="en-US" sz="3200" dirty="0">
              <a:solidFill>
                <a:schemeClr val="bg2">
                  <a:lumMod val="25000"/>
                </a:schemeClr>
              </a:solidFill>
            </a:endParaRPr>
          </a:p>
        </p:txBody>
      </p:sp>
      <p:graphicFrame>
        <p:nvGraphicFramePr>
          <p:cNvPr id="8"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184148896"/>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PROJECT BUDGET – Worst Case:</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Content Placeholder 2"/>
          <p:cNvGraphicFramePr>
            <a:graphicFrameLocks noGrp="1"/>
          </p:cNvGraphicFramePr>
          <p:nvPr>
            <p:ph idx="1"/>
            <p:extLst/>
          </p:nvPr>
        </p:nvGraphicFramePr>
        <p:xfrm>
          <a:off x="609600" y="1123950"/>
          <a:ext cx="8458200" cy="3638550"/>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p:cNvSpPr txBox="1"/>
          <p:nvPr/>
        </p:nvSpPr>
        <p:spPr>
          <a:xfrm>
            <a:off x="228600" y="1594757"/>
            <a:ext cx="2438400" cy="2554545"/>
          </a:xfrm>
          <a:prstGeom prst="rect">
            <a:avLst/>
          </a:prstGeom>
          <a:noFill/>
          <a:ln w="38100">
            <a:solidFill>
              <a:schemeClr val="accent1"/>
            </a:solidFill>
          </a:ln>
        </p:spPr>
        <p:txBody>
          <a:bodyPr wrap="square" rtlCol="0">
            <a:spAutoFit/>
          </a:bodyPr>
          <a:lstStyle/>
          <a:p>
            <a:r>
              <a:rPr lang="en-US" sz="3200" b="1" dirty="0" smtClean="0">
                <a:solidFill>
                  <a:schemeClr val="bg2">
                    <a:lumMod val="25000"/>
                  </a:schemeClr>
                </a:solidFill>
              </a:rPr>
              <a:t>Total Budget: </a:t>
            </a:r>
            <a:r>
              <a:rPr lang="en-US" sz="3200" dirty="0" smtClean="0">
                <a:solidFill>
                  <a:schemeClr val="bg2">
                    <a:lumMod val="25000"/>
                  </a:schemeClr>
                </a:solidFill>
              </a:rPr>
              <a:t>$5000</a:t>
            </a:r>
          </a:p>
          <a:p>
            <a:endParaRPr lang="en-US" sz="3200" dirty="0">
              <a:solidFill>
                <a:schemeClr val="bg2">
                  <a:lumMod val="25000"/>
                </a:schemeClr>
              </a:solidFill>
            </a:endParaRPr>
          </a:p>
          <a:p>
            <a:r>
              <a:rPr lang="en-US" sz="3200" b="1" dirty="0" smtClean="0">
                <a:solidFill>
                  <a:schemeClr val="bg2">
                    <a:lumMod val="25000"/>
                  </a:schemeClr>
                </a:solidFill>
              </a:rPr>
              <a:t>Total Spent:</a:t>
            </a:r>
          </a:p>
          <a:p>
            <a:r>
              <a:rPr lang="en-US" sz="3200" dirty="0">
                <a:solidFill>
                  <a:schemeClr val="bg2">
                    <a:lumMod val="25000"/>
                  </a:schemeClr>
                </a:solidFill>
              </a:rPr>
              <a:t>$</a:t>
            </a:r>
            <a:r>
              <a:rPr lang="en-US" sz="3200" dirty="0" smtClean="0">
                <a:solidFill>
                  <a:schemeClr val="bg2">
                    <a:lumMod val="25000"/>
                  </a:schemeClr>
                </a:solidFill>
              </a:rPr>
              <a:t> 4853.50</a:t>
            </a:r>
            <a:endParaRPr lang="en-US" sz="3200" dirty="0">
              <a:solidFill>
                <a:schemeClr val="bg2">
                  <a:lumMod val="25000"/>
                </a:schemeClr>
              </a:solidFill>
            </a:endParaRPr>
          </a:p>
        </p:txBody>
      </p:sp>
      <p:graphicFrame>
        <p:nvGraphicFramePr>
          <p:cNvPr id="8"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53209221"/>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Numerical Modeling</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32593" y="1200151"/>
            <a:ext cx="8229600" cy="3200399"/>
          </a:xfrm>
        </p:spPr>
        <p:txBody>
          <a:bodyPr>
            <a:normAutofit/>
          </a:bodyPr>
          <a:lstStyle/>
          <a:p>
            <a:pPr>
              <a:buFont typeface="Wingdings" panose="05000000000000000000" pitchFamily="2" charset="2"/>
              <a:buChar char="§"/>
            </a:pPr>
            <a:r>
              <a:rPr lang="en-US" sz="2400" dirty="0" smtClean="0">
                <a:solidFill>
                  <a:schemeClr val="bg2">
                    <a:lumMod val="25000"/>
                  </a:schemeClr>
                </a:solidFill>
              </a:rPr>
              <a:t>Challenges of using ANSYS to do in-depth analysis</a:t>
            </a:r>
          </a:p>
          <a:p>
            <a:pPr lvl="1">
              <a:buFont typeface="Wingdings" panose="05000000000000000000" pitchFamily="2" charset="2"/>
              <a:buChar char="§"/>
            </a:pPr>
            <a:r>
              <a:rPr lang="en-US" sz="1600" dirty="0" smtClean="0">
                <a:solidFill>
                  <a:schemeClr val="bg2">
                    <a:lumMod val="25000"/>
                  </a:schemeClr>
                </a:solidFill>
              </a:rPr>
              <a:t>Good material properties</a:t>
            </a:r>
          </a:p>
          <a:p>
            <a:pPr lvl="1">
              <a:buFont typeface="Wingdings" panose="05000000000000000000" pitchFamily="2" charset="2"/>
              <a:buChar char="§"/>
            </a:pPr>
            <a:r>
              <a:rPr lang="en-US" sz="1600" dirty="0" smtClean="0">
                <a:solidFill>
                  <a:schemeClr val="bg2">
                    <a:lumMod val="25000"/>
                  </a:schemeClr>
                </a:solidFill>
              </a:rPr>
              <a:t>Correct use of loads, boundary conditions, and element types</a:t>
            </a:r>
          </a:p>
          <a:p>
            <a:pPr lvl="1">
              <a:buFont typeface="Wingdings" panose="05000000000000000000" pitchFamily="2" charset="2"/>
              <a:buChar char="§"/>
            </a:pPr>
            <a:r>
              <a:rPr lang="en-US" sz="1600" dirty="0" smtClean="0">
                <a:solidFill>
                  <a:schemeClr val="bg2">
                    <a:lumMod val="25000"/>
                  </a:schemeClr>
                </a:solidFill>
              </a:rPr>
              <a:t>Limitations of educational license (&lt;40k elements)</a:t>
            </a:r>
          </a:p>
          <a:p>
            <a:pPr>
              <a:buFont typeface="Wingdings" panose="05000000000000000000" pitchFamily="2" charset="2"/>
              <a:buChar char="§"/>
            </a:pPr>
            <a:endParaRPr lang="en-US" sz="2000" dirty="0">
              <a:solidFill>
                <a:schemeClr val="bg2">
                  <a:lumMod val="25000"/>
                </a:schemeClr>
              </a:solidFill>
            </a:endParaRPr>
          </a:p>
        </p:txBody>
      </p:sp>
      <p:pic>
        <p:nvPicPr>
          <p:cNvPr id="4098" name="Picture 2" descr="http://caddprimer.net/wp-content/uploads/2013/11/ANSYS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20280" y="3714750"/>
            <a:ext cx="2054225" cy="58703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wildeanalysis.co.uk/system/photos/660/small/img-acad.jpg?1271444518"/>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091" t="13674" r="9091" b="8144"/>
          <a:stretch/>
        </p:blipFill>
        <p:spPr bwMode="auto">
          <a:xfrm rot="2160737">
            <a:off x="5386908" y="3440388"/>
            <a:ext cx="526799" cy="351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40477"/>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sz="4000" b="1" dirty="0" smtClean="0">
                <a:solidFill>
                  <a:schemeClr val="bg2">
                    <a:lumMod val="25000"/>
                  </a:schemeClr>
                </a:solidFill>
              </a:rPr>
              <a:t>Material Properties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32593" y="1200151"/>
            <a:ext cx="5815807" cy="3200399"/>
          </a:xfrm>
        </p:spPr>
        <p:txBody>
          <a:bodyPr>
            <a:normAutofit/>
          </a:bodyPr>
          <a:lstStyle/>
          <a:p>
            <a:pPr>
              <a:buFont typeface="Wingdings" panose="05000000000000000000" pitchFamily="2" charset="2"/>
              <a:buChar char="§"/>
            </a:pPr>
            <a:r>
              <a:rPr lang="en-US" sz="2000" dirty="0" smtClean="0">
                <a:solidFill>
                  <a:schemeClr val="bg2">
                    <a:lumMod val="25000"/>
                  </a:schemeClr>
                </a:solidFill>
              </a:rPr>
              <a:t>Using honeycomb properties provided from Hexcel corp.</a:t>
            </a:r>
          </a:p>
          <a:p>
            <a:pPr lvl="1">
              <a:buFont typeface="Wingdings" panose="05000000000000000000" pitchFamily="2" charset="2"/>
              <a:buChar char="§"/>
            </a:pPr>
            <a:r>
              <a:rPr lang="en-US" sz="1400" dirty="0" smtClean="0">
                <a:solidFill>
                  <a:schemeClr val="bg2">
                    <a:lumMod val="25000"/>
                  </a:schemeClr>
                </a:solidFill>
              </a:rPr>
              <a:t>Orthotropic</a:t>
            </a:r>
          </a:p>
          <a:p>
            <a:pPr>
              <a:buFont typeface="Wingdings" panose="05000000000000000000" pitchFamily="2" charset="2"/>
              <a:buChar char="§"/>
            </a:pPr>
            <a:r>
              <a:rPr lang="en-US" sz="1800" dirty="0" smtClean="0">
                <a:solidFill>
                  <a:schemeClr val="bg2">
                    <a:lumMod val="25000"/>
                  </a:schemeClr>
                </a:solidFill>
              </a:rPr>
              <a:t>Carbon Fiber more difficult </a:t>
            </a:r>
          </a:p>
          <a:p>
            <a:pPr lvl="1">
              <a:buFont typeface="Wingdings" panose="05000000000000000000" pitchFamily="2" charset="2"/>
              <a:buChar char="§"/>
            </a:pPr>
            <a:r>
              <a:rPr lang="en-US" sz="1400" dirty="0" smtClean="0">
                <a:solidFill>
                  <a:schemeClr val="bg2">
                    <a:lumMod val="25000"/>
                  </a:schemeClr>
                </a:solidFill>
              </a:rPr>
              <a:t>Found that fabric orthotropic properties are not enough to describe buckling</a:t>
            </a:r>
          </a:p>
          <a:p>
            <a:pPr lvl="1">
              <a:buFont typeface="Wingdings" panose="05000000000000000000" pitchFamily="2" charset="2"/>
              <a:buChar char="§"/>
            </a:pPr>
            <a:r>
              <a:rPr lang="en-US" sz="1400" dirty="0" smtClean="0">
                <a:solidFill>
                  <a:schemeClr val="bg2">
                    <a:lumMod val="25000"/>
                  </a:schemeClr>
                </a:solidFill>
              </a:rPr>
              <a:t>Used M55J fiber properties as generated by AJ </a:t>
            </a:r>
            <a:r>
              <a:rPr lang="en-US" sz="1400" dirty="0" err="1" smtClean="0">
                <a:solidFill>
                  <a:schemeClr val="bg2">
                    <a:lumMod val="25000"/>
                  </a:schemeClr>
                </a:solidFill>
              </a:rPr>
              <a:t>Gemer</a:t>
            </a:r>
            <a:r>
              <a:rPr lang="en-US" sz="1400" dirty="0" smtClean="0">
                <a:solidFill>
                  <a:schemeClr val="bg2">
                    <a:lumMod val="25000"/>
                  </a:schemeClr>
                </a:solidFill>
              </a:rPr>
              <a:t>, using a modeled simulated layup of alternating </a:t>
            </a:r>
            <a:r>
              <a:rPr lang="en-US" sz="1400" dirty="0" err="1" smtClean="0">
                <a:solidFill>
                  <a:schemeClr val="bg2">
                    <a:lumMod val="25000"/>
                  </a:schemeClr>
                </a:solidFill>
              </a:rPr>
              <a:t>uni</a:t>
            </a:r>
            <a:r>
              <a:rPr lang="en-US" sz="1400" dirty="0" smtClean="0">
                <a:solidFill>
                  <a:schemeClr val="bg2">
                    <a:lumMod val="25000"/>
                  </a:schemeClr>
                </a:solidFill>
              </a:rPr>
              <a:t>-directional cells=</a:t>
            </a:r>
          </a:p>
          <a:p>
            <a:pPr>
              <a:buFont typeface="Wingdings" panose="05000000000000000000" pitchFamily="2" charset="2"/>
              <a:buChar char="§"/>
            </a:pPr>
            <a:endParaRPr lang="en-US" sz="2000" dirty="0">
              <a:solidFill>
                <a:schemeClr val="bg2">
                  <a:lumMod val="25000"/>
                </a:schemeClr>
              </a:solidFill>
            </a:endParaRPr>
          </a:p>
        </p:txBody>
      </p:sp>
      <p:pic>
        <p:nvPicPr>
          <p:cNvPr id="12" name="Picture 11"/>
          <p:cNvPicPr>
            <a:picLocks noChangeAspect="1"/>
          </p:cNvPicPr>
          <p:nvPr/>
        </p:nvPicPr>
        <p:blipFill rotWithShape="1">
          <a:blip r:embed="rId4"/>
          <a:srcRect l="17036" r="22856"/>
          <a:stretch/>
        </p:blipFill>
        <p:spPr>
          <a:xfrm>
            <a:off x="7010400" y="2495550"/>
            <a:ext cx="2027724" cy="1799200"/>
          </a:xfrm>
          <a:prstGeom prst="rect">
            <a:avLst/>
          </a:prstGeom>
        </p:spPr>
      </p:pic>
      <p:sp>
        <p:nvSpPr>
          <p:cNvPr id="13" name="TextBox 12"/>
          <p:cNvSpPr txBox="1"/>
          <p:nvPr/>
        </p:nvSpPr>
        <p:spPr>
          <a:xfrm>
            <a:off x="6996723" y="4319662"/>
            <a:ext cx="1534394" cy="215444"/>
          </a:xfrm>
          <a:prstGeom prst="rect">
            <a:avLst/>
          </a:prstGeom>
          <a:noFill/>
        </p:spPr>
        <p:txBody>
          <a:bodyPr wrap="none" rtlCol="0">
            <a:spAutoFit/>
          </a:bodyPr>
          <a:lstStyle/>
          <a:p>
            <a:r>
              <a:rPr lang="en-US" sz="800" dirty="0" smtClean="0"/>
              <a:t>LASP </a:t>
            </a:r>
            <a:r>
              <a:rPr lang="en-US" sz="800" dirty="0" err="1" smtClean="0"/>
              <a:t>HyperDust</a:t>
            </a:r>
            <a:r>
              <a:rPr lang="en-US" sz="800" dirty="0" smtClean="0"/>
              <a:t> Instrument CDR</a:t>
            </a:r>
            <a:endParaRPr lang="en-US" sz="800" dirty="0"/>
          </a:p>
        </p:txBody>
      </p:sp>
    </p:spTree>
    <p:extLst>
      <p:ext uri="{BB962C8B-B14F-4D97-AF65-F5344CB8AC3E}">
        <p14:creationId xmlns:p14="http://schemas.microsoft.com/office/powerpoint/2010/main" val="203156082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a:bodyPr>
          <a:lstStyle/>
          <a:p>
            <a:pPr algn="l"/>
            <a:r>
              <a:rPr lang="en-US" sz="3200" b="1" dirty="0" smtClean="0">
                <a:solidFill>
                  <a:schemeClr val="bg2">
                    <a:lumMod val="25000"/>
                  </a:schemeClr>
                </a:solidFill>
              </a:rPr>
              <a:t>Applications of Boundary Conditions and Loads</a:t>
            </a:r>
            <a:endParaRPr lang="en-US" sz="3600"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a:xfrm>
            <a:off x="432593" y="1200151"/>
            <a:ext cx="5815807" cy="3200399"/>
          </a:xfrm>
        </p:spPr>
        <p:txBody>
          <a:bodyPr>
            <a:normAutofit/>
          </a:bodyPr>
          <a:lstStyle/>
          <a:p>
            <a:pPr>
              <a:buFont typeface="Wingdings" panose="05000000000000000000" pitchFamily="2" charset="2"/>
              <a:buChar char="§"/>
            </a:pPr>
            <a:r>
              <a:rPr lang="en-US" sz="2000" dirty="0" smtClean="0">
                <a:solidFill>
                  <a:schemeClr val="bg2">
                    <a:lumMod val="25000"/>
                  </a:schemeClr>
                </a:solidFill>
              </a:rPr>
              <a:t>Boundary Conditions are TBD on final model</a:t>
            </a:r>
          </a:p>
          <a:p>
            <a:pPr>
              <a:buFont typeface="Wingdings" panose="05000000000000000000" pitchFamily="2" charset="2"/>
              <a:buChar char="§"/>
            </a:pPr>
            <a:r>
              <a:rPr lang="en-US" sz="2000" dirty="0" smtClean="0">
                <a:solidFill>
                  <a:schemeClr val="bg2">
                    <a:lumMod val="25000"/>
                  </a:schemeClr>
                </a:solidFill>
              </a:rPr>
              <a:t>For feasibility, used simple supports and uniform load distribution on middle panel</a:t>
            </a:r>
            <a:endParaRPr lang="en-US" sz="2000" dirty="0">
              <a:solidFill>
                <a:schemeClr val="bg2">
                  <a:lumMod val="25000"/>
                </a:schemeClr>
              </a:solidFill>
            </a:endParaRPr>
          </a:p>
        </p:txBody>
      </p:sp>
      <p:pic>
        <p:nvPicPr>
          <p:cNvPr id="3" name="Picture 2"/>
          <p:cNvPicPr>
            <a:picLocks noChangeAspect="1"/>
          </p:cNvPicPr>
          <p:nvPr/>
        </p:nvPicPr>
        <p:blipFill rotWithShape="1">
          <a:blip r:embed="rId4"/>
          <a:srcRect l="9754"/>
          <a:stretch/>
        </p:blipFill>
        <p:spPr>
          <a:xfrm>
            <a:off x="23446" y="2362000"/>
            <a:ext cx="2115062" cy="933450"/>
          </a:xfrm>
          <a:prstGeom prst="rect">
            <a:avLst/>
          </a:prstGeom>
        </p:spPr>
      </p:pic>
      <p:pic>
        <p:nvPicPr>
          <p:cNvPr id="6" name="Picture 5"/>
          <p:cNvPicPr>
            <a:picLocks noChangeAspect="1"/>
          </p:cNvPicPr>
          <p:nvPr/>
        </p:nvPicPr>
        <p:blipFill>
          <a:blip r:embed="rId5"/>
          <a:stretch>
            <a:fillRect/>
          </a:stretch>
        </p:blipFill>
        <p:spPr>
          <a:xfrm>
            <a:off x="1" y="3486150"/>
            <a:ext cx="2138508" cy="1025054"/>
          </a:xfrm>
          <a:prstGeom prst="rect">
            <a:avLst/>
          </a:prstGeom>
        </p:spPr>
      </p:pic>
      <p:pic>
        <p:nvPicPr>
          <p:cNvPr id="7" name="Picture 6"/>
          <p:cNvPicPr>
            <a:picLocks noChangeAspect="1"/>
          </p:cNvPicPr>
          <p:nvPr/>
        </p:nvPicPr>
        <p:blipFill>
          <a:blip r:embed="rId6"/>
          <a:stretch>
            <a:fillRect/>
          </a:stretch>
        </p:blipFill>
        <p:spPr>
          <a:xfrm>
            <a:off x="2138508" y="2727595"/>
            <a:ext cx="2532294" cy="1459084"/>
          </a:xfrm>
          <a:prstGeom prst="rect">
            <a:avLst/>
          </a:prstGeom>
        </p:spPr>
      </p:pic>
      <p:sp>
        <p:nvSpPr>
          <p:cNvPr id="14" name="Content Placeholder 8"/>
          <p:cNvSpPr txBox="1">
            <a:spLocks/>
          </p:cNvSpPr>
          <p:nvPr/>
        </p:nvSpPr>
        <p:spPr>
          <a:xfrm>
            <a:off x="4670802" y="2266950"/>
            <a:ext cx="4300481" cy="32003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Char char="§"/>
            </a:pPr>
            <a:r>
              <a:rPr lang="en-US" sz="2000" dirty="0" smtClean="0">
                <a:solidFill>
                  <a:schemeClr val="bg2">
                    <a:lumMod val="25000"/>
                  </a:schemeClr>
                </a:solidFill>
              </a:rPr>
              <a:t>Used shell elements for face skin, 3d elements for core</a:t>
            </a:r>
          </a:p>
          <a:p>
            <a:pPr lvl="1">
              <a:buFont typeface="Wingdings" panose="05000000000000000000" pitchFamily="2" charset="2"/>
              <a:buChar char="§"/>
            </a:pPr>
            <a:r>
              <a:rPr lang="en-US" sz="1600" dirty="0" smtClean="0">
                <a:solidFill>
                  <a:schemeClr val="bg2">
                    <a:lumMod val="25000"/>
                  </a:schemeClr>
                </a:solidFill>
              </a:rPr>
              <a:t>Concerned about 1-element through t</a:t>
            </a:r>
          </a:p>
          <a:p>
            <a:pPr>
              <a:buFont typeface="Wingdings" panose="05000000000000000000" pitchFamily="2" charset="2"/>
              <a:buChar char="§"/>
            </a:pPr>
            <a:r>
              <a:rPr lang="en-US" sz="2000" dirty="0" smtClean="0">
                <a:solidFill>
                  <a:schemeClr val="bg2">
                    <a:lumMod val="25000"/>
                  </a:schemeClr>
                </a:solidFill>
              </a:rPr>
              <a:t>Deflections within 10% of analytical solution</a:t>
            </a:r>
          </a:p>
          <a:p>
            <a:pPr>
              <a:buFont typeface="Wingdings" panose="05000000000000000000" pitchFamily="2" charset="2"/>
              <a:buChar char="§"/>
            </a:pPr>
            <a:r>
              <a:rPr lang="en-US" sz="2000" dirty="0" smtClean="0">
                <a:solidFill>
                  <a:schemeClr val="bg2">
                    <a:lumMod val="25000"/>
                  </a:schemeClr>
                </a:solidFill>
              </a:rPr>
              <a:t>Stresses within ~25%</a:t>
            </a:r>
            <a:endParaRPr lang="en-US" sz="2000" dirty="0">
              <a:solidFill>
                <a:schemeClr val="bg2">
                  <a:lumMod val="25000"/>
                </a:schemeClr>
              </a:solidFill>
            </a:endParaRPr>
          </a:p>
        </p:txBody>
      </p:sp>
    </p:spTree>
    <p:extLst>
      <p:ext uri="{BB962C8B-B14F-4D97-AF65-F5344CB8AC3E}">
        <p14:creationId xmlns:p14="http://schemas.microsoft.com/office/powerpoint/2010/main" val="76342409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1770</TotalTime>
  <Words>7074</Words>
  <Application>Microsoft Macintosh PowerPoint</Application>
  <PresentationFormat>On-screen Show (16:9)</PresentationFormat>
  <Paragraphs>1732</Paragraphs>
  <Slides>108</Slides>
  <Notes>11</Notes>
  <HiddenSlides>0</HiddenSlides>
  <MMClips>0</MMClips>
  <ScaleCrop>false</ScaleCrop>
  <HeadingPairs>
    <vt:vector size="4" baseType="variant">
      <vt:variant>
        <vt:lpstr>Theme</vt:lpstr>
      </vt:variant>
      <vt:variant>
        <vt:i4>1</vt:i4>
      </vt:variant>
      <vt:variant>
        <vt:lpstr>Slide Titles</vt:lpstr>
      </vt:variant>
      <vt:variant>
        <vt:i4>108</vt:i4>
      </vt:variant>
    </vt:vector>
  </HeadingPairs>
  <TitlesOfParts>
    <vt:vector size="109" baseType="lpstr">
      <vt:lpstr>Office Theme</vt:lpstr>
      <vt:lpstr>PowerPoint Presentation</vt:lpstr>
      <vt:lpstr>PROJECT MOTIVATION</vt:lpstr>
      <vt:lpstr>PROJECT STATEMENT:</vt:lpstr>
      <vt:lpstr>PowerPoint Presentation</vt:lpstr>
      <vt:lpstr>Structure Overview</vt:lpstr>
      <vt:lpstr>DESIGN OVERVIEW:</vt:lpstr>
      <vt:lpstr>DESIGN OVERVIEW:</vt:lpstr>
      <vt:lpstr>ASSEMBLY: </vt:lpstr>
      <vt:lpstr>Structure Feasibility</vt:lpstr>
      <vt:lpstr>Structure Feasibility</vt:lpstr>
      <vt:lpstr>Quasi-static load:</vt:lpstr>
      <vt:lpstr>VIBRATION LOADING:</vt:lpstr>
      <vt:lpstr>ADHESIVES:</vt:lpstr>
      <vt:lpstr>ADHESIVES:</vt:lpstr>
      <vt:lpstr>MASS BUDGET:</vt:lpstr>
      <vt:lpstr>MANUFACTURING:</vt:lpstr>
      <vt:lpstr>MANUFACTURING:</vt:lpstr>
      <vt:lpstr>EDGE CLOSE OUT:</vt:lpstr>
      <vt:lpstr>RADIATOR FEASIBILITY:</vt:lpstr>
      <vt:lpstr>RADIATOR FEASIBILITY:</vt:lpstr>
      <vt:lpstr>Testing OVERVIEW</vt:lpstr>
      <vt:lpstr>Test Facility:</vt:lpstr>
      <vt:lpstr>Random Vibration Test:</vt:lpstr>
      <vt:lpstr>Testing feasibility</vt:lpstr>
      <vt:lpstr>PowerPoint Presentation</vt:lpstr>
      <vt:lpstr>PowerPoint Presentation</vt:lpstr>
      <vt:lpstr>Electrical Hardware OVERVIEW</vt:lpstr>
      <vt:lpstr>DAQ HARDWARE FBD:</vt:lpstr>
      <vt:lpstr>Electrical Hardware FEASIBILITY</vt:lpstr>
      <vt:lpstr>ACCELEROMETERS:</vt:lpstr>
      <vt:lpstr>ELECTRONICS SYSTEM:</vt:lpstr>
      <vt:lpstr>SIGNAL CONDITIONING:</vt:lpstr>
      <vt:lpstr>SIGNAL CONDITIONING:</vt:lpstr>
      <vt:lpstr>CIRCUIT:</vt:lpstr>
      <vt:lpstr>DATA TRANSFER TO PC: </vt:lpstr>
      <vt:lpstr>DATA TRANSFER TO PC: </vt:lpstr>
      <vt:lpstr>DATA TRANSFER TO PC: </vt:lpstr>
      <vt:lpstr>DATA TRANSFER TO PC: </vt:lpstr>
      <vt:lpstr>DATA TRANSFER TO PC: </vt:lpstr>
      <vt:lpstr>Software OVERVIEW</vt:lpstr>
      <vt:lpstr>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Software FEASIBILITY</vt:lpstr>
      <vt:lpstr>Python Libraries Available:</vt:lpstr>
      <vt:lpstr>NEXT STEPS - SOFTWARE:</vt:lpstr>
      <vt:lpstr>CONCLUSION</vt:lpstr>
      <vt:lpstr>BUDGET:</vt:lpstr>
      <vt:lpstr>PATH MOVING FORWARD :</vt:lpstr>
      <vt:lpstr>Back-up Slides</vt:lpstr>
      <vt:lpstr>Requirements: FR1</vt:lpstr>
      <vt:lpstr>Requirements: FR2</vt:lpstr>
      <vt:lpstr>Requirements: FR3</vt:lpstr>
      <vt:lpstr>Requirements: FR4</vt:lpstr>
      <vt:lpstr>Requirements: FR5</vt:lpstr>
      <vt:lpstr>Requirements: FR5</vt:lpstr>
      <vt:lpstr>Requirements: FR6</vt:lpstr>
      <vt:lpstr>Requirements: FR6</vt:lpstr>
      <vt:lpstr>Requirements: FR6</vt:lpstr>
      <vt:lpstr>Requirements: FR6</vt:lpstr>
      <vt:lpstr>Requirements: FR6</vt:lpstr>
      <vt:lpstr>TRADITIONAL APPROACH:</vt:lpstr>
      <vt:lpstr>WEIGHT RELIEVED PANELS:</vt:lpstr>
      <vt:lpstr>COLUMNS:</vt:lpstr>
      <vt:lpstr>Digital Output Accelerometers:</vt:lpstr>
      <vt:lpstr>Build DAQ System w/ 1 Micro-Controller:</vt:lpstr>
      <vt:lpstr>Build DAQ System w/ Multiple  Micro-Controllers:</vt:lpstr>
      <vt:lpstr>Analog to Digital Converter - FBD</vt:lpstr>
      <vt:lpstr>Analog to Digital Converter - Operation</vt:lpstr>
      <vt:lpstr>Accelerometer Mounting</vt:lpstr>
      <vt:lpstr>Data sampling speeds</vt:lpstr>
      <vt:lpstr>Structure Trade Study – Metric Definitions:</vt:lpstr>
      <vt:lpstr>Mechanical Design Trade Study:</vt:lpstr>
      <vt:lpstr>Accelerometer Trade Study – Metric Definitions:</vt:lpstr>
      <vt:lpstr>Accelerometer Trade Study:</vt:lpstr>
      <vt:lpstr>Software  Trade Study – Metric Definitions:</vt:lpstr>
      <vt:lpstr>Data Analysis Software Trade Study:</vt:lpstr>
      <vt:lpstr>DAQ Hardware – Metric Definitions:</vt:lpstr>
      <vt:lpstr>DAQ Hardware Trade Study:</vt:lpstr>
      <vt:lpstr>Adhesives Analysis</vt:lpstr>
      <vt:lpstr>Adhesives Analysis</vt:lpstr>
      <vt:lpstr>INITIALIZATION:</vt:lpstr>
      <vt:lpstr>RUN TEST: </vt:lpstr>
      <vt:lpstr>STOP TEST:</vt:lpstr>
      <vt:lpstr>RESET GUI:</vt:lpstr>
      <vt:lpstr>SELECTED LIBRARIES:</vt:lpstr>
      <vt:lpstr>PROJECT BUDGET – What We Want:</vt:lpstr>
      <vt:lpstr>PROJECT BUDGET – Surrey Pays for Vibe:</vt:lpstr>
      <vt:lpstr>PROJECT BUDGET – EEF Approved</vt:lpstr>
      <vt:lpstr>PROJECT BUDGET – Worst Case:</vt:lpstr>
      <vt:lpstr>Numerical Modeling</vt:lpstr>
      <vt:lpstr>Material Properties</vt:lpstr>
      <vt:lpstr>Applications of Boundary Conditions and Loads</vt:lpstr>
      <vt:lpstr>Getting around educational license</vt:lpstr>
      <vt:lpstr>Material Properties</vt:lpstr>
      <vt:lpstr>CHARGE  AMPLIFIER:</vt:lpstr>
      <vt:lpstr>Why 60 Channels?</vt:lpstr>
      <vt:lpstr>TITLE:</vt:lpstr>
      <vt:lpstr>TITLE:</vt:lpstr>
      <vt:lpstr>PowerPoint Presentation</vt:lpstr>
      <vt:lpstr>TITLE:</vt:lpstr>
      <vt:lpstr>SECTION HEADER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Megan</dc:creator>
  <cp:lastModifiedBy>Taylor Maurer</cp:lastModifiedBy>
  <cp:revision>239</cp:revision>
  <dcterms:created xsi:type="dcterms:W3CDTF">2015-10-03T22:54:42Z</dcterms:created>
  <dcterms:modified xsi:type="dcterms:W3CDTF">2015-10-28T23:22:25Z</dcterms:modified>
</cp:coreProperties>
</file>